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756" r:id="rId5"/>
    <p:sldId id="257" r:id="rId6"/>
    <p:sldId id="258" r:id="rId7"/>
    <p:sldId id="261" r:id="rId8"/>
    <p:sldId id="260" r:id="rId9"/>
    <p:sldId id="262" r:id="rId10"/>
    <p:sldId id="758" r:id="rId11"/>
    <p:sldId id="263" r:id="rId12"/>
    <p:sldId id="264" r:id="rId13"/>
    <p:sldId id="265" r:id="rId14"/>
    <p:sldId id="256" r:id="rId15"/>
    <p:sldId id="761" r:id="rId16"/>
    <p:sldId id="762" r:id="rId17"/>
    <p:sldId id="763" r:id="rId18"/>
    <p:sldId id="764" r:id="rId19"/>
    <p:sldId id="278" r:id="rId20"/>
    <p:sldId id="266" r:id="rId21"/>
    <p:sldId id="267" r:id="rId22"/>
    <p:sldId id="268" r:id="rId23"/>
    <p:sldId id="269" r:id="rId24"/>
    <p:sldId id="270" r:id="rId25"/>
    <p:sldId id="271" r:id="rId26"/>
    <p:sldId id="272" r:id="rId27"/>
    <p:sldId id="759" r:id="rId28"/>
    <p:sldId id="273" r:id="rId29"/>
    <p:sldId id="274" r:id="rId30"/>
    <p:sldId id="760" r:id="rId31"/>
    <p:sldId id="275" r:id="rId32"/>
    <p:sldId id="276" r:id="rId33"/>
    <p:sldId id="766" r:id="rId34"/>
    <p:sldId id="765" r:id="rId35"/>
    <p:sldId id="36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FF533F-63C3-1B17-3896-5CAA2F8A70FA}" name="Word, Krystle (DHCD)" initials="WK(" userId="S::krystle.word@baltimorecity.gov::0a139b83-abbb-400e-8fe1-7af870d70d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nford, Paul (DHCD)" initials="SP(" lastIdx="5" clrIdx="0">
    <p:extLst>
      <p:ext uri="{19B8F6BF-5375-455C-9EA6-DF929625EA0E}">
        <p15:presenceInfo xmlns:p15="http://schemas.microsoft.com/office/powerpoint/2012/main" userId="S::Paul.Stanford@baltimorecity.gov::8e4072fd-6826-4844-94c2-9b8b02a4cf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8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1F7E81-14C0-43A1-B847-ADC9CCDA732D}" v="27" dt="2023-09-15T11:47:49.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1" autoAdjust="0"/>
    <p:restoredTop sz="94660"/>
  </p:normalViewPr>
  <p:slideViewPr>
    <p:cSldViewPr snapToGrid="0">
      <p:cViewPr varScale="1">
        <p:scale>
          <a:sx n="93" d="100"/>
          <a:sy n="93" d="100"/>
        </p:scale>
        <p:origin x="16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Paul (DHCD)" userId="8e4072fd-6826-4844-94c2-9b8b02a4cf94" providerId="ADAL" clId="{8A1F7E81-14C0-43A1-B847-ADC9CCDA732D}"/>
    <pc:docChg chg="custSel addSld modSld">
      <pc:chgData name="Stanford, Paul (DHCD)" userId="8e4072fd-6826-4844-94c2-9b8b02a4cf94" providerId="ADAL" clId="{8A1F7E81-14C0-43A1-B847-ADC9CCDA732D}" dt="2023-09-15T11:47:49.260" v="405" actId="20577"/>
      <pc:docMkLst>
        <pc:docMk/>
      </pc:docMkLst>
      <pc:sldChg chg="modSp mod">
        <pc:chgData name="Stanford, Paul (DHCD)" userId="8e4072fd-6826-4844-94c2-9b8b02a4cf94" providerId="ADAL" clId="{8A1F7E81-14C0-43A1-B847-ADC9CCDA732D}" dt="2023-09-13T18:18:52.553" v="248" actId="20577"/>
        <pc:sldMkLst>
          <pc:docMk/>
          <pc:sldMk cId="1642285522" sldId="257"/>
        </pc:sldMkLst>
        <pc:spChg chg="mod">
          <ac:chgData name="Stanford, Paul (DHCD)" userId="8e4072fd-6826-4844-94c2-9b8b02a4cf94" providerId="ADAL" clId="{8A1F7E81-14C0-43A1-B847-ADC9CCDA732D}" dt="2023-09-13T18:18:52.553" v="248" actId="20577"/>
          <ac:spMkLst>
            <pc:docMk/>
            <pc:sldMk cId="1642285522" sldId="257"/>
            <ac:spMk id="3" creationId="{439F7F9D-364A-4EE3-8051-BD00B0172795}"/>
          </ac:spMkLst>
        </pc:spChg>
      </pc:sldChg>
      <pc:sldChg chg="modSp mod">
        <pc:chgData name="Stanford, Paul (DHCD)" userId="8e4072fd-6826-4844-94c2-9b8b02a4cf94" providerId="ADAL" clId="{8A1F7E81-14C0-43A1-B847-ADC9CCDA732D}" dt="2023-09-13T21:53:15.683" v="254" actId="20577"/>
        <pc:sldMkLst>
          <pc:docMk/>
          <pc:sldMk cId="2931467534" sldId="265"/>
        </pc:sldMkLst>
        <pc:spChg chg="mod">
          <ac:chgData name="Stanford, Paul (DHCD)" userId="8e4072fd-6826-4844-94c2-9b8b02a4cf94" providerId="ADAL" clId="{8A1F7E81-14C0-43A1-B847-ADC9CCDA732D}" dt="2023-09-13T21:53:15.683" v="254" actId="20577"/>
          <ac:spMkLst>
            <pc:docMk/>
            <pc:sldMk cId="2931467534" sldId="265"/>
            <ac:spMk id="3" creationId="{A5158B43-DDA9-4D4F-BE6E-046CF694391F}"/>
          </ac:spMkLst>
        </pc:spChg>
      </pc:sldChg>
      <pc:sldChg chg="modSp mod">
        <pc:chgData name="Stanford, Paul (DHCD)" userId="8e4072fd-6826-4844-94c2-9b8b02a4cf94" providerId="ADAL" clId="{8A1F7E81-14C0-43A1-B847-ADC9CCDA732D}" dt="2023-09-13T13:36:54.395" v="62" actId="20577"/>
        <pc:sldMkLst>
          <pc:docMk/>
          <pc:sldMk cId="628143194" sldId="267"/>
        </pc:sldMkLst>
        <pc:spChg chg="mod">
          <ac:chgData name="Stanford, Paul (DHCD)" userId="8e4072fd-6826-4844-94c2-9b8b02a4cf94" providerId="ADAL" clId="{8A1F7E81-14C0-43A1-B847-ADC9CCDA732D}" dt="2023-09-13T13:36:54.395" v="62" actId="20577"/>
          <ac:spMkLst>
            <pc:docMk/>
            <pc:sldMk cId="628143194" sldId="267"/>
            <ac:spMk id="3" creationId="{92172AC2-F140-47AB-9E31-110CE4C97089}"/>
          </ac:spMkLst>
        </pc:spChg>
      </pc:sldChg>
      <pc:sldChg chg="modSp mod">
        <pc:chgData name="Stanford, Paul (DHCD)" userId="8e4072fd-6826-4844-94c2-9b8b02a4cf94" providerId="ADAL" clId="{8A1F7E81-14C0-43A1-B847-ADC9CCDA732D}" dt="2023-09-13T18:21:46.516" v="249" actId="20577"/>
        <pc:sldMkLst>
          <pc:docMk/>
          <pc:sldMk cId="4085444856" sldId="268"/>
        </pc:sldMkLst>
        <pc:spChg chg="mod">
          <ac:chgData name="Stanford, Paul (DHCD)" userId="8e4072fd-6826-4844-94c2-9b8b02a4cf94" providerId="ADAL" clId="{8A1F7E81-14C0-43A1-B847-ADC9CCDA732D}" dt="2023-09-13T18:21:46.516" v="249" actId="20577"/>
          <ac:spMkLst>
            <pc:docMk/>
            <pc:sldMk cId="4085444856" sldId="268"/>
            <ac:spMk id="3" creationId="{1A1F6659-3C1B-420C-8B12-CEBF830D5E0E}"/>
          </ac:spMkLst>
        </pc:spChg>
      </pc:sldChg>
      <pc:sldChg chg="modSp mod">
        <pc:chgData name="Stanford, Paul (DHCD)" userId="8e4072fd-6826-4844-94c2-9b8b02a4cf94" providerId="ADAL" clId="{8A1F7E81-14C0-43A1-B847-ADC9CCDA732D}" dt="2023-09-13T13:39:38.469" v="66" actId="12"/>
        <pc:sldMkLst>
          <pc:docMk/>
          <pc:sldMk cId="264554017" sldId="270"/>
        </pc:sldMkLst>
        <pc:spChg chg="mod">
          <ac:chgData name="Stanford, Paul (DHCD)" userId="8e4072fd-6826-4844-94c2-9b8b02a4cf94" providerId="ADAL" clId="{8A1F7E81-14C0-43A1-B847-ADC9CCDA732D}" dt="2023-09-13T13:39:38.469" v="66" actId="12"/>
          <ac:spMkLst>
            <pc:docMk/>
            <pc:sldMk cId="264554017" sldId="270"/>
            <ac:spMk id="3" creationId="{4E752706-4DA6-477E-842A-4130DFE34B17}"/>
          </ac:spMkLst>
        </pc:spChg>
      </pc:sldChg>
      <pc:sldChg chg="modSp mod">
        <pc:chgData name="Stanford, Paul (DHCD)" userId="8e4072fd-6826-4844-94c2-9b8b02a4cf94" providerId="ADAL" clId="{8A1F7E81-14C0-43A1-B847-ADC9CCDA732D}" dt="2023-09-13T14:00:48.751" v="232" actId="122"/>
        <pc:sldMkLst>
          <pc:docMk/>
          <pc:sldMk cId="731445881" sldId="368"/>
        </pc:sldMkLst>
        <pc:spChg chg="mod">
          <ac:chgData name="Stanford, Paul (DHCD)" userId="8e4072fd-6826-4844-94c2-9b8b02a4cf94" providerId="ADAL" clId="{8A1F7E81-14C0-43A1-B847-ADC9CCDA732D}" dt="2023-09-13T14:00:48.751" v="232" actId="122"/>
          <ac:spMkLst>
            <pc:docMk/>
            <pc:sldMk cId="731445881" sldId="368"/>
            <ac:spMk id="2" creationId="{00000000-0000-0000-0000-000000000000}"/>
          </ac:spMkLst>
        </pc:spChg>
      </pc:sldChg>
      <pc:sldChg chg="modSp mod">
        <pc:chgData name="Stanford, Paul (DHCD)" userId="8e4072fd-6826-4844-94c2-9b8b02a4cf94" providerId="ADAL" clId="{8A1F7E81-14C0-43A1-B847-ADC9CCDA732D}" dt="2023-09-13T16:28:27.137" v="241" actId="20577"/>
        <pc:sldMkLst>
          <pc:docMk/>
          <pc:sldMk cId="2106802083" sldId="759"/>
        </pc:sldMkLst>
        <pc:spChg chg="mod">
          <ac:chgData name="Stanford, Paul (DHCD)" userId="8e4072fd-6826-4844-94c2-9b8b02a4cf94" providerId="ADAL" clId="{8A1F7E81-14C0-43A1-B847-ADC9CCDA732D}" dt="2023-09-13T16:28:27.137" v="241" actId="20577"/>
          <ac:spMkLst>
            <pc:docMk/>
            <pc:sldMk cId="2106802083" sldId="759"/>
            <ac:spMk id="3" creationId="{DD86AD2F-F2FE-41E7-BE66-56DD802BC580}"/>
          </ac:spMkLst>
        </pc:spChg>
      </pc:sldChg>
      <pc:sldChg chg="modSp new mod">
        <pc:chgData name="Stanford, Paul (DHCD)" userId="8e4072fd-6826-4844-94c2-9b8b02a4cf94" providerId="ADAL" clId="{8A1F7E81-14C0-43A1-B847-ADC9CCDA732D}" dt="2023-09-13T15:14:36.204" v="240" actId="20577"/>
        <pc:sldMkLst>
          <pc:docMk/>
          <pc:sldMk cId="3839684982" sldId="765"/>
        </pc:sldMkLst>
        <pc:spChg chg="mod">
          <ac:chgData name="Stanford, Paul (DHCD)" userId="8e4072fd-6826-4844-94c2-9b8b02a4cf94" providerId="ADAL" clId="{8A1F7E81-14C0-43A1-B847-ADC9CCDA732D}" dt="2023-09-13T13:59:01.624" v="186" actId="113"/>
          <ac:spMkLst>
            <pc:docMk/>
            <pc:sldMk cId="3839684982" sldId="765"/>
            <ac:spMk id="2" creationId="{F8B482FE-BCA1-4875-A2EB-BC6352F93FB6}"/>
          </ac:spMkLst>
        </pc:spChg>
        <pc:spChg chg="mod">
          <ac:chgData name="Stanford, Paul (DHCD)" userId="8e4072fd-6826-4844-94c2-9b8b02a4cf94" providerId="ADAL" clId="{8A1F7E81-14C0-43A1-B847-ADC9CCDA732D}" dt="2023-09-13T15:14:36.204" v="240" actId="20577"/>
          <ac:spMkLst>
            <pc:docMk/>
            <pc:sldMk cId="3839684982" sldId="765"/>
            <ac:spMk id="3" creationId="{0642D6D4-D1CE-4F9C-B391-460ED82F5E20}"/>
          </ac:spMkLst>
        </pc:spChg>
      </pc:sldChg>
      <pc:sldChg chg="modSp new mod">
        <pc:chgData name="Stanford, Paul (DHCD)" userId="8e4072fd-6826-4844-94c2-9b8b02a4cf94" providerId="ADAL" clId="{8A1F7E81-14C0-43A1-B847-ADC9CCDA732D}" dt="2023-09-15T11:47:49.260" v="405" actId="20577"/>
        <pc:sldMkLst>
          <pc:docMk/>
          <pc:sldMk cId="113680765" sldId="766"/>
        </pc:sldMkLst>
        <pc:spChg chg="mod">
          <ac:chgData name="Stanford, Paul (DHCD)" userId="8e4072fd-6826-4844-94c2-9b8b02a4cf94" providerId="ADAL" clId="{8A1F7E81-14C0-43A1-B847-ADC9CCDA732D}" dt="2023-09-15T11:47:12.711" v="293" actId="20577"/>
          <ac:spMkLst>
            <pc:docMk/>
            <pc:sldMk cId="113680765" sldId="766"/>
            <ac:spMk id="2" creationId="{49170994-8612-4DBC-9736-FFF1B3DDF449}"/>
          </ac:spMkLst>
        </pc:spChg>
        <pc:spChg chg="mod">
          <ac:chgData name="Stanford, Paul (DHCD)" userId="8e4072fd-6826-4844-94c2-9b8b02a4cf94" providerId="ADAL" clId="{8A1F7E81-14C0-43A1-B847-ADC9CCDA732D}" dt="2023-09-15T11:47:49.260" v="405" actId="20577"/>
          <ac:spMkLst>
            <pc:docMk/>
            <pc:sldMk cId="113680765" sldId="766"/>
            <ac:spMk id="3" creationId="{2C1E3CD6-2A1D-4B18-9F40-321C597893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68C874-30DB-4FB3-9870-1D977DB19780}"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A4B61-BC11-465A-88F3-A6BCA9CD3CFA}" type="slidenum">
              <a:rPr lang="en-US" smtClean="0"/>
              <a:t>‹#›</a:t>
            </a:fld>
            <a:endParaRPr lang="en-US"/>
          </a:p>
        </p:txBody>
      </p:sp>
    </p:spTree>
    <p:extLst>
      <p:ext uri="{BB962C8B-B14F-4D97-AF65-F5344CB8AC3E}">
        <p14:creationId xmlns:p14="http://schemas.microsoft.com/office/powerpoint/2010/main" val="1511034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ortal.neighborlysoftware.com/baltimoremd/Participant"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youtube.com/watch?v=4tdxRJf_n0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4ACD5E-5348-4393-9BCB-4CD393E363BA}" type="slidenum">
              <a:rPr lang="en-US" altLang="en-US" smtClean="0"/>
              <a:pPr/>
              <a:t>1</a:t>
            </a:fld>
            <a:endParaRPr lang="en-US" altLang="en-US" dirty="0"/>
          </a:p>
        </p:txBody>
      </p:sp>
    </p:spTree>
    <p:extLst>
      <p:ext uri="{BB962C8B-B14F-4D97-AF65-F5344CB8AC3E}">
        <p14:creationId xmlns:p14="http://schemas.microsoft.com/office/powerpoint/2010/main" val="1037850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endParaRPr lang="en-US" i="1" dirty="0"/>
          </a:p>
        </p:txBody>
      </p:sp>
      <p:sp>
        <p:nvSpPr>
          <p:cNvPr id="4" name="Slide Number Placeholder 3"/>
          <p:cNvSpPr>
            <a:spLocks noGrp="1"/>
          </p:cNvSpPr>
          <p:nvPr>
            <p:ph type="sldNum" sz="quarter" idx="5"/>
          </p:nvPr>
        </p:nvSpPr>
        <p:spPr/>
        <p:txBody>
          <a:bodyPr/>
          <a:lstStyle/>
          <a:p>
            <a:fld id="{360100A2-AC89-4E67-B78A-F9879F1AADEA}" type="slidenum">
              <a:rPr lang="en-US" smtClean="0"/>
              <a:t>11</a:t>
            </a:fld>
            <a:endParaRPr lang="en-US"/>
          </a:p>
        </p:txBody>
      </p:sp>
    </p:spTree>
    <p:extLst>
      <p:ext uri="{BB962C8B-B14F-4D97-AF65-F5344CB8AC3E}">
        <p14:creationId xmlns:p14="http://schemas.microsoft.com/office/powerpoint/2010/main" val="2425854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pPr>
            <a:r>
              <a:rPr lang="en-US" sz="1300" dirty="0"/>
              <a:t>Navigate to </a:t>
            </a:r>
            <a:r>
              <a:rPr lang="en-US" sz="1300" b="1" dirty="0">
                <a:hlinkClick r:id="rId3"/>
              </a:rPr>
              <a:t>https://portal.neighborlysoftware.com/baltimoremd/Participant#</a:t>
            </a:r>
            <a:r>
              <a:rPr lang="en-US" sz="1300" b="1" dirty="0"/>
              <a:t> </a:t>
            </a:r>
            <a:r>
              <a:rPr lang="en-US" sz="1300" dirty="0"/>
              <a:t>to begin your application. </a:t>
            </a:r>
          </a:p>
          <a:p>
            <a:pPr marL="181240" indent="-181240" defTabSz="966612">
              <a:buFont typeface="Arial" panose="020B0604020202020204" pitchFamily="34" charset="0"/>
              <a:buChar char="•"/>
            </a:pPr>
            <a:endParaRPr lang="en-US" sz="1300" dirty="0"/>
          </a:p>
          <a:p>
            <a:pPr marL="181240" indent="-181240" defTabSz="966612">
              <a:buFont typeface="Arial" panose="020B0604020202020204" pitchFamily="34" charset="0"/>
              <a:buChar char="•"/>
            </a:pPr>
            <a:r>
              <a:rPr lang="en-US" dirty="0"/>
              <a:t>If you do not yet have a Neighborly account, please “register,” then verify your e-mail address to log in. </a:t>
            </a:r>
          </a:p>
          <a:p>
            <a:pPr defTabSz="966612"/>
            <a:endParaRPr lang="en-US" dirty="0"/>
          </a:p>
          <a:p>
            <a:pPr defTabSz="966612">
              <a:defRPr/>
            </a:pPr>
            <a:r>
              <a:rPr lang="en-US" dirty="0"/>
              <a:t>_________________________________________________________</a:t>
            </a:r>
          </a:p>
          <a:p>
            <a:pPr defTabSz="966612"/>
            <a:endParaRPr lang="en-US" i="1" dirty="0"/>
          </a:p>
          <a:p>
            <a:pPr defTabSz="966612"/>
            <a:r>
              <a:rPr lang="en-US" i="1" dirty="0"/>
              <a:t>For a more in-depth walkthrough of completing the CCG Capital application, please visit </a:t>
            </a:r>
            <a:r>
              <a:rPr lang="en-US" i="1" dirty="0">
                <a:hlinkClick r:id="rId4"/>
              </a:rPr>
              <a:t>https://www.youtube.com/watch?v=4tdxRJf_n0A</a:t>
            </a:r>
            <a:r>
              <a:rPr lang="en-US" i="1" dirty="0"/>
              <a:t> for a video tutorial. </a:t>
            </a:r>
          </a:p>
          <a:p>
            <a:pPr defTabSz="966612"/>
            <a:endParaRPr lang="en-US" dirty="0"/>
          </a:p>
        </p:txBody>
      </p:sp>
      <p:sp>
        <p:nvSpPr>
          <p:cNvPr id="4" name="Slide Number Placeholder 3"/>
          <p:cNvSpPr>
            <a:spLocks noGrp="1"/>
          </p:cNvSpPr>
          <p:nvPr>
            <p:ph type="sldNum" sz="quarter" idx="5"/>
          </p:nvPr>
        </p:nvSpPr>
        <p:spPr/>
        <p:txBody>
          <a:bodyPr/>
          <a:lstStyle/>
          <a:p>
            <a:fld id="{360100A2-AC89-4E67-B78A-F9879F1AADEA}" type="slidenum">
              <a:rPr lang="en-US" smtClean="0"/>
              <a:t>12</a:t>
            </a:fld>
            <a:endParaRPr lang="en-US"/>
          </a:p>
        </p:txBody>
      </p:sp>
    </p:spTree>
    <p:extLst>
      <p:ext uri="{BB962C8B-B14F-4D97-AF65-F5344CB8AC3E}">
        <p14:creationId xmlns:p14="http://schemas.microsoft.com/office/powerpoint/2010/main" val="297455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From your participant home page, scroll down to the list of possible applications you may submit. Locate the program you want to apply for and then select “</a:t>
            </a:r>
            <a:r>
              <a:rPr lang="en-US" b="1" dirty="0"/>
              <a:t>click here to start a new application</a:t>
            </a:r>
            <a:r>
              <a:rPr lang="en-US" dirty="0"/>
              <a:t>.” </a:t>
            </a:r>
          </a:p>
          <a:p>
            <a:endParaRPr lang="en-US" dirty="0"/>
          </a:p>
        </p:txBody>
      </p:sp>
      <p:sp>
        <p:nvSpPr>
          <p:cNvPr id="4" name="Slide Number Placeholder 3"/>
          <p:cNvSpPr>
            <a:spLocks noGrp="1"/>
          </p:cNvSpPr>
          <p:nvPr>
            <p:ph type="sldNum" sz="quarter" idx="5"/>
          </p:nvPr>
        </p:nvSpPr>
        <p:spPr/>
        <p:txBody>
          <a:bodyPr/>
          <a:lstStyle/>
          <a:p>
            <a:fld id="{360100A2-AC89-4E67-B78A-F9879F1AADEA}" type="slidenum">
              <a:rPr lang="en-US" smtClean="0"/>
              <a:t>13</a:t>
            </a:fld>
            <a:endParaRPr lang="en-US"/>
          </a:p>
        </p:txBody>
      </p:sp>
    </p:spTree>
    <p:extLst>
      <p:ext uri="{BB962C8B-B14F-4D97-AF65-F5344CB8AC3E}">
        <p14:creationId xmlns:p14="http://schemas.microsoft.com/office/powerpoint/2010/main" val="1995355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Once you have begun your application, you will see a </a:t>
            </a:r>
            <a:r>
              <a:rPr lang="en-US" b="1" dirty="0"/>
              <a:t>sidebar</a:t>
            </a:r>
            <a:r>
              <a:rPr lang="en-US" dirty="0"/>
              <a:t> on the left which will be your key navigation tool.</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r>
              <a:rPr lang="en-US" dirty="0"/>
              <a:t>Click “</a:t>
            </a:r>
            <a:r>
              <a:rPr lang="en-US" b="1" dirty="0"/>
              <a:t>View Users</a:t>
            </a:r>
            <a:r>
              <a:rPr lang="en-US" dirty="0"/>
              <a:t>” to see the e-mail accounts associated with your application. Here, you can add additional users to give them access to view and edit the application. </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r>
              <a:rPr lang="en-US" dirty="0"/>
              <a:t>Click “</a:t>
            </a:r>
            <a:r>
              <a:rPr lang="en-US" b="1" dirty="0"/>
              <a:t>Print Application</a:t>
            </a:r>
            <a:r>
              <a:rPr lang="en-US" dirty="0"/>
              <a:t>” to print or save a PDF of your full application. </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r>
              <a:rPr lang="en-US" dirty="0"/>
              <a:t>Use the left side bar to navigate between different pages of the application. A </a:t>
            </a:r>
            <a:r>
              <a:rPr lang="en-US" b="1" dirty="0"/>
              <a:t>green check mark </a:t>
            </a:r>
            <a:r>
              <a:rPr lang="en-US" dirty="0"/>
              <a:t>will appear in the boxes next to application pages when they have been completed to provide you a visual cue of what you have and have not finished.</a:t>
            </a:r>
          </a:p>
          <a:p>
            <a:endParaRPr lang="en-US" dirty="0"/>
          </a:p>
        </p:txBody>
      </p:sp>
      <p:sp>
        <p:nvSpPr>
          <p:cNvPr id="4" name="Slide Number Placeholder 3"/>
          <p:cNvSpPr>
            <a:spLocks noGrp="1"/>
          </p:cNvSpPr>
          <p:nvPr>
            <p:ph type="sldNum" sz="quarter" idx="5"/>
          </p:nvPr>
        </p:nvSpPr>
        <p:spPr/>
        <p:txBody>
          <a:bodyPr/>
          <a:lstStyle/>
          <a:p>
            <a:fld id="{360100A2-AC89-4E67-B78A-F9879F1AADEA}" type="slidenum">
              <a:rPr lang="en-US" smtClean="0"/>
              <a:t>14</a:t>
            </a:fld>
            <a:endParaRPr lang="en-US"/>
          </a:p>
        </p:txBody>
      </p:sp>
    </p:spTree>
    <p:extLst>
      <p:ext uri="{BB962C8B-B14F-4D97-AF65-F5344CB8AC3E}">
        <p14:creationId xmlns:p14="http://schemas.microsoft.com/office/powerpoint/2010/main" val="4052635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en-US" dirty="0"/>
              <a:t>Please only </a:t>
            </a:r>
            <a:r>
              <a:rPr lang="en-US" b="1" dirty="0"/>
              <a:t>SUBMIT </a:t>
            </a:r>
            <a:r>
              <a:rPr lang="en-US" b="0" dirty="0"/>
              <a:t>your application when it is complete and ready for review. Once submitted, you cannot make further changes, and only an administrator can re-open your application. </a:t>
            </a:r>
            <a:endParaRPr lang="en-US" sz="1300" dirty="0"/>
          </a:p>
          <a:p>
            <a:pPr marL="181240" indent="-181240" defTabSz="966612">
              <a:buFont typeface="Arial" panose="020B0604020202020204" pitchFamily="34" charset="0"/>
              <a:buChar char="•"/>
              <a:defRPr/>
            </a:pPr>
            <a:r>
              <a:rPr lang="en-US" sz="1300" dirty="0"/>
              <a:t>When ready, hit </a:t>
            </a:r>
            <a:r>
              <a:rPr lang="en-US" sz="1300" b="1" dirty="0"/>
              <a:t>“Complete and Submit.”</a:t>
            </a:r>
          </a:p>
          <a:p>
            <a:endParaRPr lang="en-US" dirty="0"/>
          </a:p>
        </p:txBody>
      </p:sp>
      <p:sp>
        <p:nvSpPr>
          <p:cNvPr id="4" name="Slide Number Placeholder 3"/>
          <p:cNvSpPr>
            <a:spLocks noGrp="1"/>
          </p:cNvSpPr>
          <p:nvPr>
            <p:ph type="sldNum" sz="quarter" idx="5"/>
          </p:nvPr>
        </p:nvSpPr>
        <p:spPr/>
        <p:txBody>
          <a:bodyPr/>
          <a:lstStyle/>
          <a:p>
            <a:fld id="{360100A2-AC89-4E67-B78A-F9879F1AADEA}" type="slidenum">
              <a:rPr lang="en-US" smtClean="0"/>
              <a:t>15</a:t>
            </a:fld>
            <a:endParaRPr lang="en-US"/>
          </a:p>
        </p:txBody>
      </p:sp>
    </p:spTree>
    <p:extLst>
      <p:ext uri="{BB962C8B-B14F-4D97-AF65-F5344CB8AC3E}">
        <p14:creationId xmlns:p14="http://schemas.microsoft.com/office/powerpoint/2010/main" val="2846184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To locate your in-progress or submitted application, log in to your Participant Portal. You will see the STATUS of your application, as well as a link to view or edit your application. </a:t>
            </a:r>
          </a:p>
          <a:p>
            <a:pPr defTabSz="966612">
              <a:defRPr/>
            </a:pPr>
            <a:r>
              <a:rPr lang="en-US" dirty="0"/>
              <a:t>_________________________________________________________</a:t>
            </a:r>
          </a:p>
        </p:txBody>
      </p:sp>
      <p:sp>
        <p:nvSpPr>
          <p:cNvPr id="4" name="Slide Number Placeholder 3"/>
          <p:cNvSpPr>
            <a:spLocks noGrp="1"/>
          </p:cNvSpPr>
          <p:nvPr>
            <p:ph type="sldNum" sz="quarter" idx="5"/>
          </p:nvPr>
        </p:nvSpPr>
        <p:spPr/>
        <p:txBody>
          <a:bodyPr/>
          <a:lstStyle/>
          <a:p>
            <a:fld id="{360100A2-AC89-4E67-B78A-F9879F1AADEA}" type="slidenum">
              <a:rPr lang="en-US" smtClean="0"/>
              <a:t>16</a:t>
            </a:fld>
            <a:endParaRPr lang="en-US"/>
          </a:p>
        </p:txBody>
      </p:sp>
    </p:spTree>
    <p:extLst>
      <p:ext uri="{BB962C8B-B14F-4D97-AF65-F5344CB8AC3E}">
        <p14:creationId xmlns:p14="http://schemas.microsoft.com/office/powerpoint/2010/main" val="3168102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A8570-2DC4-412B-A2A2-08448CC627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00E092-97FB-42DB-A1AD-107874DED3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C47142-C971-47D6-9BC5-12B64E8FACE7}"/>
              </a:ext>
            </a:extLst>
          </p:cNvPr>
          <p:cNvSpPr>
            <a:spLocks noGrp="1"/>
          </p:cNvSpPr>
          <p:nvPr>
            <p:ph type="dt" sz="half" idx="10"/>
          </p:nvPr>
        </p:nvSpPr>
        <p:spPr/>
        <p:txBody>
          <a:bodyPr/>
          <a:lstStyle/>
          <a:p>
            <a:fld id="{2F8A8AE7-D662-4634-9FAD-6C54CB512DF1}" type="datetimeFigureOut">
              <a:rPr lang="en-US" smtClean="0"/>
              <a:t>9/14/2023</a:t>
            </a:fld>
            <a:endParaRPr lang="en-US"/>
          </a:p>
        </p:txBody>
      </p:sp>
      <p:sp>
        <p:nvSpPr>
          <p:cNvPr id="5" name="Footer Placeholder 4">
            <a:extLst>
              <a:ext uri="{FF2B5EF4-FFF2-40B4-BE49-F238E27FC236}">
                <a16:creationId xmlns:a16="http://schemas.microsoft.com/office/drawing/2014/main" id="{DED6A324-A98F-4438-B55B-B0656269E2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692D2-B6CA-4D39-9B8E-B3214FBBCA00}"/>
              </a:ext>
            </a:extLst>
          </p:cNvPr>
          <p:cNvSpPr>
            <a:spLocks noGrp="1"/>
          </p:cNvSpPr>
          <p:nvPr>
            <p:ph type="sldNum" sz="quarter" idx="12"/>
          </p:nvPr>
        </p:nvSpPr>
        <p:spPr/>
        <p:txBody>
          <a:bodyPr/>
          <a:lstStyle/>
          <a:p>
            <a:fld id="{4FF57ACA-C927-4A91-8C34-0511BA6257FF}" type="slidenum">
              <a:rPr lang="en-US" smtClean="0"/>
              <a:t>‹#›</a:t>
            </a:fld>
            <a:endParaRPr lang="en-US"/>
          </a:p>
        </p:txBody>
      </p:sp>
    </p:spTree>
    <p:extLst>
      <p:ext uri="{BB962C8B-B14F-4D97-AF65-F5344CB8AC3E}">
        <p14:creationId xmlns:p14="http://schemas.microsoft.com/office/powerpoint/2010/main" val="771525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8CE4C-4900-45B9-8FE3-9D25BDE218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8CB5E5-4A3D-43DC-B591-920DBECD96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0BBCFB-BA05-4F5C-9AB2-D0525235AC67}"/>
              </a:ext>
            </a:extLst>
          </p:cNvPr>
          <p:cNvSpPr>
            <a:spLocks noGrp="1"/>
          </p:cNvSpPr>
          <p:nvPr>
            <p:ph type="dt" sz="half" idx="10"/>
          </p:nvPr>
        </p:nvSpPr>
        <p:spPr/>
        <p:txBody>
          <a:bodyPr/>
          <a:lstStyle/>
          <a:p>
            <a:fld id="{2F8A8AE7-D662-4634-9FAD-6C54CB512DF1}" type="datetimeFigureOut">
              <a:rPr lang="en-US" smtClean="0"/>
              <a:t>9/14/2023</a:t>
            </a:fld>
            <a:endParaRPr lang="en-US"/>
          </a:p>
        </p:txBody>
      </p:sp>
      <p:sp>
        <p:nvSpPr>
          <p:cNvPr id="5" name="Footer Placeholder 4">
            <a:extLst>
              <a:ext uri="{FF2B5EF4-FFF2-40B4-BE49-F238E27FC236}">
                <a16:creationId xmlns:a16="http://schemas.microsoft.com/office/drawing/2014/main" id="{1AB1FF13-FF09-4F72-A873-5888FCE1C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8ED0D-1BE3-4A2F-8AC4-2F8C59A490D7}"/>
              </a:ext>
            </a:extLst>
          </p:cNvPr>
          <p:cNvSpPr>
            <a:spLocks noGrp="1"/>
          </p:cNvSpPr>
          <p:nvPr>
            <p:ph type="sldNum" sz="quarter" idx="12"/>
          </p:nvPr>
        </p:nvSpPr>
        <p:spPr/>
        <p:txBody>
          <a:bodyPr/>
          <a:lstStyle/>
          <a:p>
            <a:fld id="{4FF57ACA-C927-4A91-8C34-0511BA6257FF}" type="slidenum">
              <a:rPr lang="en-US" smtClean="0"/>
              <a:t>‹#›</a:t>
            </a:fld>
            <a:endParaRPr lang="en-US"/>
          </a:p>
        </p:txBody>
      </p:sp>
    </p:spTree>
    <p:extLst>
      <p:ext uri="{BB962C8B-B14F-4D97-AF65-F5344CB8AC3E}">
        <p14:creationId xmlns:p14="http://schemas.microsoft.com/office/powerpoint/2010/main" val="2205931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4FF468-3BDB-41D9-A288-EAAF83D1A5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B311EA-45C8-4A56-AC94-5F6A030DDE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61D64-5DBC-427A-934F-D658343E2E80}"/>
              </a:ext>
            </a:extLst>
          </p:cNvPr>
          <p:cNvSpPr>
            <a:spLocks noGrp="1"/>
          </p:cNvSpPr>
          <p:nvPr>
            <p:ph type="dt" sz="half" idx="10"/>
          </p:nvPr>
        </p:nvSpPr>
        <p:spPr/>
        <p:txBody>
          <a:bodyPr/>
          <a:lstStyle/>
          <a:p>
            <a:fld id="{2F8A8AE7-D662-4634-9FAD-6C54CB512DF1}" type="datetimeFigureOut">
              <a:rPr lang="en-US" smtClean="0"/>
              <a:t>9/14/2023</a:t>
            </a:fld>
            <a:endParaRPr lang="en-US"/>
          </a:p>
        </p:txBody>
      </p:sp>
      <p:sp>
        <p:nvSpPr>
          <p:cNvPr id="5" name="Footer Placeholder 4">
            <a:extLst>
              <a:ext uri="{FF2B5EF4-FFF2-40B4-BE49-F238E27FC236}">
                <a16:creationId xmlns:a16="http://schemas.microsoft.com/office/drawing/2014/main" id="{B51D60F4-C5F2-46A8-A66F-359D48A01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32B6A-14B3-42F9-93AA-8EDF5F2B9168}"/>
              </a:ext>
            </a:extLst>
          </p:cNvPr>
          <p:cNvSpPr>
            <a:spLocks noGrp="1"/>
          </p:cNvSpPr>
          <p:nvPr>
            <p:ph type="sldNum" sz="quarter" idx="12"/>
          </p:nvPr>
        </p:nvSpPr>
        <p:spPr/>
        <p:txBody>
          <a:bodyPr/>
          <a:lstStyle/>
          <a:p>
            <a:fld id="{4FF57ACA-C927-4A91-8C34-0511BA6257FF}" type="slidenum">
              <a:rPr lang="en-US" smtClean="0"/>
              <a:t>‹#›</a:t>
            </a:fld>
            <a:endParaRPr lang="en-US"/>
          </a:p>
        </p:txBody>
      </p:sp>
    </p:spTree>
    <p:extLst>
      <p:ext uri="{BB962C8B-B14F-4D97-AF65-F5344CB8AC3E}">
        <p14:creationId xmlns:p14="http://schemas.microsoft.com/office/powerpoint/2010/main" val="304515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12192" y="0"/>
            <a:ext cx="12204192" cy="6858000"/>
          </a:xfrm>
          <a:prstGeom prst="rect">
            <a:avLst/>
          </a:prstGeom>
        </p:spPr>
        <p:txBody>
          <a:bodyPr/>
          <a:lstStyle/>
          <a:p>
            <a:pPr lvl="0"/>
            <a:r>
              <a:rPr lang="en-US" noProof="0" dirty="0"/>
              <a:t>Drag picture to placeholder or click icon to add</a:t>
            </a:r>
          </a:p>
        </p:txBody>
      </p:sp>
      <p:sp>
        <p:nvSpPr>
          <p:cNvPr id="19" name="Text Placeholder 18"/>
          <p:cNvSpPr>
            <a:spLocks noGrp="1"/>
          </p:cNvSpPr>
          <p:nvPr>
            <p:ph type="body" sz="quarter" idx="11"/>
          </p:nvPr>
        </p:nvSpPr>
        <p:spPr>
          <a:xfrm>
            <a:off x="303670" y="2043258"/>
            <a:ext cx="4849681" cy="2415052"/>
          </a:xfrm>
          <a:prstGeom prst="rect">
            <a:avLst/>
          </a:prstGeom>
        </p:spPr>
        <p:txBody>
          <a:bodyPr lIns="0" tIns="0" rIns="0" bIns="0" anchor="ctr" anchorCtr="0">
            <a:normAutofit/>
          </a:bodyPr>
          <a:lstStyle>
            <a:lvl1pPr marL="0">
              <a:spcBef>
                <a:spcPts val="0"/>
              </a:spcBef>
              <a:defRPr sz="4000" b="1" i="0">
                <a:solidFill>
                  <a:schemeClr val="bg1"/>
                </a:solidFill>
                <a:latin typeface="Aria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3" name="Text Placeholder 2"/>
          <p:cNvSpPr>
            <a:spLocks noGrp="1"/>
          </p:cNvSpPr>
          <p:nvPr>
            <p:ph type="body" sz="quarter" idx="13"/>
          </p:nvPr>
        </p:nvSpPr>
        <p:spPr>
          <a:xfrm>
            <a:off x="302684" y="4958531"/>
            <a:ext cx="2377545" cy="482600"/>
          </a:xfrm>
          <a:prstGeom prst="rect">
            <a:avLst/>
          </a:prstGeom>
        </p:spPr>
        <p:txBody>
          <a:bodyPr lIns="0" tIns="0" rIns="0" bIns="0">
            <a:noAutofit/>
          </a:bodyPr>
          <a:lstStyle>
            <a:lvl1pPr>
              <a:spcBef>
                <a:spcPts val="0"/>
              </a:spcBef>
              <a:defRPr sz="1333" baseline="0">
                <a:solidFill>
                  <a:srgbClr val="FFFFFF"/>
                </a:solidFill>
              </a:defRPr>
            </a:lvl1pPr>
            <a:lvl2pPr marL="609585" indent="0">
              <a:buNone/>
              <a:defRPr/>
            </a:lvl2pPr>
            <a:lvl3pPr marL="1219170" indent="0">
              <a:buNone/>
              <a:defRPr/>
            </a:lvl3pPr>
          </a:lstStyle>
          <a:p>
            <a:pPr lvl="0"/>
            <a:r>
              <a:rPr lang="en-US" dirty="0"/>
              <a:t>Click to edit Master text styles</a:t>
            </a:r>
          </a:p>
        </p:txBody>
      </p:sp>
    </p:spTree>
    <p:extLst>
      <p:ext uri="{BB962C8B-B14F-4D97-AF65-F5344CB8AC3E}">
        <p14:creationId xmlns:p14="http://schemas.microsoft.com/office/powerpoint/2010/main" val="11197894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ection Title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462F1E-2668-4D90-8B8A-C9D4AC87AB11}"/>
              </a:ext>
            </a:extLst>
          </p:cNvPr>
          <p:cNvSpPr/>
          <p:nvPr userDrawn="1"/>
        </p:nvSpPr>
        <p:spPr>
          <a:xfrm>
            <a:off x="1" y="0"/>
            <a:ext cx="12204700" cy="6877051"/>
          </a:xfrm>
          <a:prstGeom prst="rect">
            <a:avLst/>
          </a:prstGeom>
          <a:solidFill>
            <a:srgbClr val="A6BB4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
        <p:nvSpPr>
          <p:cNvPr id="5" name="TextBox 4">
            <a:extLst>
              <a:ext uri="{FF2B5EF4-FFF2-40B4-BE49-F238E27FC236}">
                <a16:creationId xmlns:a16="http://schemas.microsoft.com/office/drawing/2014/main" id="{6C2F7914-DBE7-41C5-8949-62705E86AF38}"/>
              </a:ext>
            </a:extLst>
          </p:cNvPr>
          <p:cNvSpPr txBox="1">
            <a:spLocks noChangeArrowheads="1"/>
          </p:cNvSpPr>
          <p:nvPr userDrawn="1"/>
        </p:nvSpPr>
        <p:spPr bwMode="auto">
          <a:xfrm>
            <a:off x="11087101" y="389468"/>
            <a:ext cx="184731" cy="461665"/>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defRPr/>
            </a:pPr>
            <a:endParaRPr lang="en-US" sz="2400" dirty="0"/>
          </a:p>
        </p:txBody>
      </p:sp>
    </p:spTree>
    <p:extLst>
      <p:ext uri="{BB962C8B-B14F-4D97-AF65-F5344CB8AC3E}">
        <p14:creationId xmlns:p14="http://schemas.microsoft.com/office/powerpoint/2010/main" val="280535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1794-8E52-4132-B18E-25DDED4004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D101A3-F20F-4F56-8832-B469B3CD73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678E6-9ED2-4138-9E60-0D52A82337B9}"/>
              </a:ext>
            </a:extLst>
          </p:cNvPr>
          <p:cNvSpPr>
            <a:spLocks noGrp="1"/>
          </p:cNvSpPr>
          <p:nvPr>
            <p:ph type="dt" sz="half" idx="10"/>
          </p:nvPr>
        </p:nvSpPr>
        <p:spPr/>
        <p:txBody>
          <a:bodyPr/>
          <a:lstStyle/>
          <a:p>
            <a:fld id="{2F8A8AE7-D662-4634-9FAD-6C54CB512DF1}" type="datetimeFigureOut">
              <a:rPr lang="en-US" smtClean="0"/>
              <a:t>9/14/2023</a:t>
            </a:fld>
            <a:endParaRPr lang="en-US"/>
          </a:p>
        </p:txBody>
      </p:sp>
      <p:sp>
        <p:nvSpPr>
          <p:cNvPr id="5" name="Footer Placeholder 4">
            <a:extLst>
              <a:ext uri="{FF2B5EF4-FFF2-40B4-BE49-F238E27FC236}">
                <a16:creationId xmlns:a16="http://schemas.microsoft.com/office/drawing/2014/main" id="{4D0B8D94-A28F-4547-9137-AA4245E2F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DF2354-41E8-47E6-8B3F-8C5A30C6B2A0}"/>
              </a:ext>
            </a:extLst>
          </p:cNvPr>
          <p:cNvSpPr>
            <a:spLocks noGrp="1"/>
          </p:cNvSpPr>
          <p:nvPr>
            <p:ph type="sldNum" sz="quarter" idx="12"/>
          </p:nvPr>
        </p:nvSpPr>
        <p:spPr/>
        <p:txBody>
          <a:bodyPr/>
          <a:lstStyle/>
          <a:p>
            <a:fld id="{4FF57ACA-C927-4A91-8C34-0511BA6257FF}" type="slidenum">
              <a:rPr lang="en-US" smtClean="0"/>
              <a:t>‹#›</a:t>
            </a:fld>
            <a:endParaRPr lang="en-US"/>
          </a:p>
        </p:txBody>
      </p:sp>
    </p:spTree>
    <p:extLst>
      <p:ext uri="{BB962C8B-B14F-4D97-AF65-F5344CB8AC3E}">
        <p14:creationId xmlns:p14="http://schemas.microsoft.com/office/powerpoint/2010/main" val="172646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3D58F-0ED9-4009-A035-FB1C7345DB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A5A5AB-6997-4434-AC36-A99E88D6A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757C37-D2E4-4F7C-AEF2-3B7CC23BC10F}"/>
              </a:ext>
            </a:extLst>
          </p:cNvPr>
          <p:cNvSpPr>
            <a:spLocks noGrp="1"/>
          </p:cNvSpPr>
          <p:nvPr>
            <p:ph type="dt" sz="half" idx="10"/>
          </p:nvPr>
        </p:nvSpPr>
        <p:spPr/>
        <p:txBody>
          <a:bodyPr/>
          <a:lstStyle/>
          <a:p>
            <a:fld id="{2F8A8AE7-D662-4634-9FAD-6C54CB512DF1}" type="datetimeFigureOut">
              <a:rPr lang="en-US" smtClean="0"/>
              <a:t>9/14/2023</a:t>
            </a:fld>
            <a:endParaRPr lang="en-US"/>
          </a:p>
        </p:txBody>
      </p:sp>
      <p:sp>
        <p:nvSpPr>
          <p:cNvPr id="5" name="Footer Placeholder 4">
            <a:extLst>
              <a:ext uri="{FF2B5EF4-FFF2-40B4-BE49-F238E27FC236}">
                <a16:creationId xmlns:a16="http://schemas.microsoft.com/office/drawing/2014/main" id="{1245AEC1-F9D3-4B12-808B-88976E0CC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FF276-E97A-4FDF-9F0A-890D950B6675}"/>
              </a:ext>
            </a:extLst>
          </p:cNvPr>
          <p:cNvSpPr>
            <a:spLocks noGrp="1"/>
          </p:cNvSpPr>
          <p:nvPr>
            <p:ph type="sldNum" sz="quarter" idx="12"/>
          </p:nvPr>
        </p:nvSpPr>
        <p:spPr/>
        <p:txBody>
          <a:bodyPr/>
          <a:lstStyle/>
          <a:p>
            <a:fld id="{4FF57ACA-C927-4A91-8C34-0511BA6257FF}" type="slidenum">
              <a:rPr lang="en-US" smtClean="0"/>
              <a:t>‹#›</a:t>
            </a:fld>
            <a:endParaRPr lang="en-US"/>
          </a:p>
        </p:txBody>
      </p:sp>
    </p:spTree>
    <p:extLst>
      <p:ext uri="{BB962C8B-B14F-4D97-AF65-F5344CB8AC3E}">
        <p14:creationId xmlns:p14="http://schemas.microsoft.com/office/powerpoint/2010/main" val="297830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A3D5B-6DAA-4655-A479-2E7C3C997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2DE145-56FF-4CFA-883D-641040FFA3F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4307E0-A011-4A85-A360-4EE798263B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A6FE09-95AE-4170-B7B1-6FE179989233}"/>
              </a:ext>
            </a:extLst>
          </p:cNvPr>
          <p:cNvSpPr>
            <a:spLocks noGrp="1"/>
          </p:cNvSpPr>
          <p:nvPr>
            <p:ph type="dt" sz="half" idx="10"/>
          </p:nvPr>
        </p:nvSpPr>
        <p:spPr/>
        <p:txBody>
          <a:bodyPr/>
          <a:lstStyle/>
          <a:p>
            <a:fld id="{2F8A8AE7-D662-4634-9FAD-6C54CB512DF1}" type="datetimeFigureOut">
              <a:rPr lang="en-US" smtClean="0"/>
              <a:t>9/14/2023</a:t>
            </a:fld>
            <a:endParaRPr lang="en-US"/>
          </a:p>
        </p:txBody>
      </p:sp>
      <p:sp>
        <p:nvSpPr>
          <p:cNvPr id="6" name="Footer Placeholder 5">
            <a:extLst>
              <a:ext uri="{FF2B5EF4-FFF2-40B4-BE49-F238E27FC236}">
                <a16:creationId xmlns:a16="http://schemas.microsoft.com/office/drawing/2014/main" id="{2DC5F243-411D-4507-A2AA-9C85D37FD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2067A8-7F94-4384-BACA-BFDB980142AE}"/>
              </a:ext>
            </a:extLst>
          </p:cNvPr>
          <p:cNvSpPr>
            <a:spLocks noGrp="1"/>
          </p:cNvSpPr>
          <p:nvPr>
            <p:ph type="sldNum" sz="quarter" idx="12"/>
          </p:nvPr>
        </p:nvSpPr>
        <p:spPr/>
        <p:txBody>
          <a:bodyPr/>
          <a:lstStyle/>
          <a:p>
            <a:fld id="{4FF57ACA-C927-4A91-8C34-0511BA6257FF}" type="slidenum">
              <a:rPr lang="en-US" smtClean="0"/>
              <a:t>‹#›</a:t>
            </a:fld>
            <a:endParaRPr lang="en-US"/>
          </a:p>
        </p:txBody>
      </p:sp>
    </p:spTree>
    <p:extLst>
      <p:ext uri="{BB962C8B-B14F-4D97-AF65-F5344CB8AC3E}">
        <p14:creationId xmlns:p14="http://schemas.microsoft.com/office/powerpoint/2010/main" val="109625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662B1-A592-41AC-A386-5D3E018D2C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8E1DB3-A9CB-460F-A5E4-4FA912C826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691E73-FE2F-4DA1-84BE-42031347FA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E36518-8539-46AD-B76E-2D11F6AF9C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5CDD5C-A1D6-4F92-A721-9B8C3F1D93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3DC294-D119-41AF-8665-8D707E074FA6}"/>
              </a:ext>
            </a:extLst>
          </p:cNvPr>
          <p:cNvSpPr>
            <a:spLocks noGrp="1"/>
          </p:cNvSpPr>
          <p:nvPr>
            <p:ph type="dt" sz="half" idx="10"/>
          </p:nvPr>
        </p:nvSpPr>
        <p:spPr/>
        <p:txBody>
          <a:bodyPr/>
          <a:lstStyle/>
          <a:p>
            <a:fld id="{2F8A8AE7-D662-4634-9FAD-6C54CB512DF1}" type="datetimeFigureOut">
              <a:rPr lang="en-US" smtClean="0"/>
              <a:t>9/14/2023</a:t>
            </a:fld>
            <a:endParaRPr lang="en-US"/>
          </a:p>
        </p:txBody>
      </p:sp>
      <p:sp>
        <p:nvSpPr>
          <p:cNvPr id="8" name="Footer Placeholder 7">
            <a:extLst>
              <a:ext uri="{FF2B5EF4-FFF2-40B4-BE49-F238E27FC236}">
                <a16:creationId xmlns:a16="http://schemas.microsoft.com/office/drawing/2014/main" id="{5AC5C27B-AD1A-492E-A6FA-DA6919AA78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AB925F-3920-481B-9C41-AD074E257133}"/>
              </a:ext>
            </a:extLst>
          </p:cNvPr>
          <p:cNvSpPr>
            <a:spLocks noGrp="1"/>
          </p:cNvSpPr>
          <p:nvPr>
            <p:ph type="sldNum" sz="quarter" idx="12"/>
          </p:nvPr>
        </p:nvSpPr>
        <p:spPr/>
        <p:txBody>
          <a:bodyPr/>
          <a:lstStyle/>
          <a:p>
            <a:fld id="{4FF57ACA-C927-4A91-8C34-0511BA6257FF}" type="slidenum">
              <a:rPr lang="en-US" smtClean="0"/>
              <a:t>‹#›</a:t>
            </a:fld>
            <a:endParaRPr lang="en-US"/>
          </a:p>
        </p:txBody>
      </p:sp>
    </p:spTree>
    <p:extLst>
      <p:ext uri="{BB962C8B-B14F-4D97-AF65-F5344CB8AC3E}">
        <p14:creationId xmlns:p14="http://schemas.microsoft.com/office/powerpoint/2010/main" val="175309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76DF-45F4-40EC-B006-78F5ECADAF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E1332B-4450-4C3F-B8C1-1F2538013C94}"/>
              </a:ext>
            </a:extLst>
          </p:cNvPr>
          <p:cNvSpPr>
            <a:spLocks noGrp="1"/>
          </p:cNvSpPr>
          <p:nvPr>
            <p:ph type="dt" sz="half" idx="10"/>
          </p:nvPr>
        </p:nvSpPr>
        <p:spPr/>
        <p:txBody>
          <a:bodyPr/>
          <a:lstStyle/>
          <a:p>
            <a:fld id="{2F8A8AE7-D662-4634-9FAD-6C54CB512DF1}" type="datetimeFigureOut">
              <a:rPr lang="en-US" smtClean="0"/>
              <a:t>9/14/2023</a:t>
            </a:fld>
            <a:endParaRPr lang="en-US"/>
          </a:p>
        </p:txBody>
      </p:sp>
      <p:sp>
        <p:nvSpPr>
          <p:cNvPr id="4" name="Footer Placeholder 3">
            <a:extLst>
              <a:ext uri="{FF2B5EF4-FFF2-40B4-BE49-F238E27FC236}">
                <a16:creationId xmlns:a16="http://schemas.microsoft.com/office/drawing/2014/main" id="{DB1C541B-983E-4CA5-81A6-72644EDC28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0D656-0FA5-47CF-AAB3-CF02F35F6EC3}"/>
              </a:ext>
            </a:extLst>
          </p:cNvPr>
          <p:cNvSpPr>
            <a:spLocks noGrp="1"/>
          </p:cNvSpPr>
          <p:nvPr>
            <p:ph type="sldNum" sz="quarter" idx="12"/>
          </p:nvPr>
        </p:nvSpPr>
        <p:spPr/>
        <p:txBody>
          <a:bodyPr/>
          <a:lstStyle/>
          <a:p>
            <a:fld id="{4FF57ACA-C927-4A91-8C34-0511BA6257FF}" type="slidenum">
              <a:rPr lang="en-US" smtClean="0"/>
              <a:t>‹#›</a:t>
            </a:fld>
            <a:endParaRPr lang="en-US"/>
          </a:p>
        </p:txBody>
      </p:sp>
    </p:spTree>
    <p:extLst>
      <p:ext uri="{BB962C8B-B14F-4D97-AF65-F5344CB8AC3E}">
        <p14:creationId xmlns:p14="http://schemas.microsoft.com/office/powerpoint/2010/main" val="135068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146D4B-B890-4DC2-A1D7-7D51087D13D4}"/>
              </a:ext>
            </a:extLst>
          </p:cNvPr>
          <p:cNvSpPr>
            <a:spLocks noGrp="1"/>
          </p:cNvSpPr>
          <p:nvPr>
            <p:ph type="dt" sz="half" idx="10"/>
          </p:nvPr>
        </p:nvSpPr>
        <p:spPr/>
        <p:txBody>
          <a:bodyPr/>
          <a:lstStyle/>
          <a:p>
            <a:fld id="{2F8A8AE7-D662-4634-9FAD-6C54CB512DF1}" type="datetimeFigureOut">
              <a:rPr lang="en-US" smtClean="0"/>
              <a:t>9/14/2023</a:t>
            </a:fld>
            <a:endParaRPr lang="en-US"/>
          </a:p>
        </p:txBody>
      </p:sp>
      <p:sp>
        <p:nvSpPr>
          <p:cNvPr id="3" name="Footer Placeholder 2">
            <a:extLst>
              <a:ext uri="{FF2B5EF4-FFF2-40B4-BE49-F238E27FC236}">
                <a16:creationId xmlns:a16="http://schemas.microsoft.com/office/drawing/2014/main" id="{CA06160B-A552-4915-B208-7AFBB0A530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F5A15B-6BBB-4FEF-B933-DFC73C605114}"/>
              </a:ext>
            </a:extLst>
          </p:cNvPr>
          <p:cNvSpPr>
            <a:spLocks noGrp="1"/>
          </p:cNvSpPr>
          <p:nvPr>
            <p:ph type="sldNum" sz="quarter" idx="12"/>
          </p:nvPr>
        </p:nvSpPr>
        <p:spPr/>
        <p:txBody>
          <a:bodyPr/>
          <a:lstStyle/>
          <a:p>
            <a:fld id="{4FF57ACA-C927-4A91-8C34-0511BA6257FF}" type="slidenum">
              <a:rPr lang="en-US" smtClean="0"/>
              <a:t>‹#›</a:t>
            </a:fld>
            <a:endParaRPr lang="en-US"/>
          </a:p>
        </p:txBody>
      </p:sp>
    </p:spTree>
    <p:extLst>
      <p:ext uri="{BB962C8B-B14F-4D97-AF65-F5344CB8AC3E}">
        <p14:creationId xmlns:p14="http://schemas.microsoft.com/office/powerpoint/2010/main" val="302727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F9C1-14F2-4099-9726-6A17D9F8B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513854-FAC9-4B37-BB84-8384DA7ABD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A709ED-61E1-480A-A9FB-318D3CB81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1D1FBD-E98D-40B1-B504-32ED176193E7}"/>
              </a:ext>
            </a:extLst>
          </p:cNvPr>
          <p:cNvSpPr>
            <a:spLocks noGrp="1"/>
          </p:cNvSpPr>
          <p:nvPr>
            <p:ph type="dt" sz="half" idx="10"/>
          </p:nvPr>
        </p:nvSpPr>
        <p:spPr/>
        <p:txBody>
          <a:bodyPr/>
          <a:lstStyle/>
          <a:p>
            <a:fld id="{2F8A8AE7-D662-4634-9FAD-6C54CB512DF1}" type="datetimeFigureOut">
              <a:rPr lang="en-US" smtClean="0"/>
              <a:t>9/14/2023</a:t>
            </a:fld>
            <a:endParaRPr lang="en-US"/>
          </a:p>
        </p:txBody>
      </p:sp>
      <p:sp>
        <p:nvSpPr>
          <p:cNvPr id="6" name="Footer Placeholder 5">
            <a:extLst>
              <a:ext uri="{FF2B5EF4-FFF2-40B4-BE49-F238E27FC236}">
                <a16:creationId xmlns:a16="http://schemas.microsoft.com/office/drawing/2014/main" id="{C71011C4-EC9F-4571-92EB-1290FE38A0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C632B-6582-45CF-8954-DDC9391B9660}"/>
              </a:ext>
            </a:extLst>
          </p:cNvPr>
          <p:cNvSpPr>
            <a:spLocks noGrp="1"/>
          </p:cNvSpPr>
          <p:nvPr>
            <p:ph type="sldNum" sz="quarter" idx="12"/>
          </p:nvPr>
        </p:nvSpPr>
        <p:spPr/>
        <p:txBody>
          <a:bodyPr/>
          <a:lstStyle/>
          <a:p>
            <a:fld id="{4FF57ACA-C927-4A91-8C34-0511BA6257FF}" type="slidenum">
              <a:rPr lang="en-US" smtClean="0"/>
              <a:t>‹#›</a:t>
            </a:fld>
            <a:endParaRPr lang="en-US"/>
          </a:p>
        </p:txBody>
      </p:sp>
    </p:spTree>
    <p:extLst>
      <p:ext uri="{BB962C8B-B14F-4D97-AF65-F5344CB8AC3E}">
        <p14:creationId xmlns:p14="http://schemas.microsoft.com/office/powerpoint/2010/main" val="1864053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C6437-2728-41BE-9040-5361E35710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158260-03E7-4F8E-BEEC-798B9059A3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3810B-CA72-4551-8690-678D9B750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D28CDF-62E1-42E6-9B45-F4DB3BBA1AE1}"/>
              </a:ext>
            </a:extLst>
          </p:cNvPr>
          <p:cNvSpPr>
            <a:spLocks noGrp="1"/>
          </p:cNvSpPr>
          <p:nvPr>
            <p:ph type="dt" sz="half" idx="10"/>
          </p:nvPr>
        </p:nvSpPr>
        <p:spPr/>
        <p:txBody>
          <a:bodyPr/>
          <a:lstStyle/>
          <a:p>
            <a:fld id="{2F8A8AE7-D662-4634-9FAD-6C54CB512DF1}" type="datetimeFigureOut">
              <a:rPr lang="en-US" smtClean="0"/>
              <a:t>9/14/2023</a:t>
            </a:fld>
            <a:endParaRPr lang="en-US"/>
          </a:p>
        </p:txBody>
      </p:sp>
      <p:sp>
        <p:nvSpPr>
          <p:cNvPr id="6" name="Footer Placeholder 5">
            <a:extLst>
              <a:ext uri="{FF2B5EF4-FFF2-40B4-BE49-F238E27FC236}">
                <a16:creationId xmlns:a16="http://schemas.microsoft.com/office/drawing/2014/main" id="{46A414F7-0932-42AE-A67B-DA670F14AD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0AB46-1CD3-4FCD-BB07-1EDCDD318450}"/>
              </a:ext>
            </a:extLst>
          </p:cNvPr>
          <p:cNvSpPr>
            <a:spLocks noGrp="1"/>
          </p:cNvSpPr>
          <p:nvPr>
            <p:ph type="sldNum" sz="quarter" idx="12"/>
          </p:nvPr>
        </p:nvSpPr>
        <p:spPr/>
        <p:txBody>
          <a:bodyPr/>
          <a:lstStyle/>
          <a:p>
            <a:fld id="{4FF57ACA-C927-4A91-8C34-0511BA6257FF}" type="slidenum">
              <a:rPr lang="en-US" smtClean="0"/>
              <a:t>‹#›</a:t>
            </a:fld>
            <a:endParaRPr lang="en-US"/>
          </a:p>
        </p:txBody>
      </p:sp>
    </p:spTree>
    <p:extLst>
      <p:ext uri="{BB962C8B-B14F-4D97-AF65-F5344CB8AC3E}">
        <p14:creationId xmlns:p14="http://schemas.microsoft.com/office/powerpoint/2010/main" val="2633289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636E82-8ACC-4A9D-A02F-B809764DE7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E705D3-3022-4A71-9E7E-120E2936DC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63642E-B513-4F47-9BAF-81F9EA1E0C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A8AE7-D662-4634-9FAD-6C54CB512DF1}" type="datetimeFigureOut">
              <a:rPr lang="en-US" smtClean="0"/>
              <a:t>9/14/2023</a:t>
            </a:fld>
            <a:endParaRPr lang="en-US"/>
          </a:p>
        </p:txBody>
      </p:sp>
      <p:sp>
        <p:nvSpPr>
          <p:cNvPr id="5" name="Footer Placeholder 4">
            <a:extLst>
              <a:ext uri="{FF2B5EF4-FFF2-40B4-BE49-F238E27FC236}">
                <a16:creationId xmlns:a16="http://schemas.microsoft.com/office/drawing/2014/main" id="{B7B1F89D-36AF-4E3B-AC1D-A1C1D80DC4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81D298-A3B5-4DCA-83D1-59F0F3F25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57ACA-C927-4A91-8C34-0511BA6257FF}" type="slidenum">
              <a:rPr lang="en-US" smtClean="0"/>
              <a:t>‹#›</a:t>
            </a:fld>
            <a:endParaRPr lang="en-US"/>
          </a:p>
        </p:txBody>
      </p:sp>
    </p:spTree>
    <p:extLst>
      <p:ext uri="{BB962C8B-B14F-4D97-AF65-F5344CB8AC3E}">
        <p14:creationId xmlns:p14="http://schemas.microsoft.com/office/powerpoint/2010/main" val="3595994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portal.neighborlysoftware.com/baltimoremd/Participa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housingacceleratorprogram@baltimorecity.gov"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dVmUu6CMdQg&amp;feature=youtu.b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 large city&#10;&#10;Description automatically generated">
            <a:extLst>
              <a:ext uri="{FF2B5EF4-FFF2-40B4-BE49-F238E27FC236}">
                <a16:creationId xmlns:a16="http://schemas.microsoft.com/office/drawing/2014/main" id="{29891CEE-930A-43D4-84EB-D8B1DAEEE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 y="-819151"/>
            <a:ext cx="12208933" cy="813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2D75895-8220-41DC-9A55-1DD602E42B7C}"/>
              </a:ext>
            </a:extLst>
          </p:cNvPr>
          <p:cNvSpPr>
            <a:spLocks noChangeArrowheads="1"/>
          </p:cNvSpPr>
          <p:nvPr/>
        </p:nvSpPr>
        <p:spPr bwMode="auto">
          <a:xfrm>
            <a:off x="0" y="1147233"/>
            <a:ext cx="6310157" cy="4267200"/>
          </a:xfrm>
          <a:prstGeom prst="rect">
            <a:avLst/>
          </a:prstGeom>
          <a:solidFill>
            <a:srgbClr val="A6BB49"/>
          </a:solidFill>
          <a:ln>
            <a:noFill/>
          </a:ln>
          <a:effectLst>
            <a:outerShdw blurRad="40000" dist="23000" dir="5400000" rotWithShape="0">
              <a:srgbClr val="808080">
                <a:alpha val="34999"/>
              </a:srgbClr>
            </a:outerShdw>
          </a:effectLst>
        </p:spPr>
        <p:txBody>
          <a:bodyPr anchor="ctr"/>
          <a:lstStyle/>
          <a:p>
            <a:pPr algn="ctr">
              <a:defRPr/>
            </a:pPr>
            <a:endParaRPr lang="en-US" sz="2400" dirty="0">
              <a:solidFill>
                <a:schemeClr val="lt1"/>
              </a:solidFill>
            </a:endParaRPr>
          </a:p>
        </p:txBody>
      </p:sp>
      <p:sp>
        <p:nvSpPr>
          <p:cNvPr id="5124" name="Text Placeholder 2">
            <a:extLst>
              <a:ext uri="{FF2B5EF4-FFF2-40B4-BE49-F238E27FC236}">
                <a16:creationId xmlns:a16="http://schemas.microsoft.com/office/drawing/2014/main" id="{046EB23E-BBBE-451D-AB5B-BB190F192E30}"/>
              </a:ext>
            </a:extLst>
          </p:cNvPr>
          <p:cNvSpPr>
            <a:spLocks noGrp="1"/>
          </p:cNvSpPr>
          <p:nvPr>
            <p:ph type="body" sz="quarter" idx="11"/>
          </p:nvPr>
        </p:nvSpPr>
        <p:spPr bwMode="auto">
          <a:xfrm>
            <a:off x="553695" y="2315698"/>
            <a:ext cx="4851400" cy="24151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pPr indent="0" algn="ctr">
              <a:buNone/>
            </a:pPr>
            <a:r>
              <a:rPr lang="en-US" sz="2000" dirty="0"/>
              <a:t>Housing Accelerator Program </a:t>
            </a:r>
          </a:p>
          <a:p>
            <a:pPr indent="0" algn="ctr">
              <a:buNone/>
            </a:pPr>
            <a:r>
              <a:rPr lang="en-US" sz="2000" dirty="0"/>
              <a:t>Pre-Proposal Conference</a:t>
            </a:r>
          </a:p>
          <a:p>
            <a:pPr indent="0" algn="ctr">
              <a:buNone/>
            </a:pPr>
            <a:r>
              <a:rPr lang="en-US" sz="2000" dirty="0"/>
              <a:t>September 14, 2023 </a:t>
            </a:r>
          </a:p>
        </p:txBody>
      </p:sp>
      <p:sp>
        <p:nvSpPr>
          <p:cNvPr id="5125" name="Text Placeholder 3">
            <a:extLst>
              <a:ext uri="{FF2B5EF4-FFF2-40B4-BE49-F238E27FC236}">
                <a16:creationId xmlns:a16="http://schemas.microsoft.com/office/drawing/2014/main" id="{E28E407F-E198-41F1-914F-8635DF973D11}"/>
              </a:ext>
            </a:extLst>
          </p:cNvPr>
          <p:cNvSpPr>
            <a:spLocks noGrp="1"/>
          </p:cNvSpPr>
          <p:nvPr>
            <p:ph type="body" sz="quarter" idx="13"/>
          </p:nvPr>
        </p:nvSpPr>
        <p:spPr bwMode="auto">
          <a:xfrm>
            <a:off x="138642" y="5228167"/>
            <a:ext cx="2377016" cy="48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spcBef>
                <a:spcPct val="0"/>
              </a:spcBef>
              <a:buNone/>
            </a:pPr>
            <a:r>
              <a:rPr lang="en-US" altLang="en-US" sz="1600" dirty="0">
                <a:latin typeface="URW DIN" pitchFamily="2" charset="0"/>
                <a:ea typeface="ＭＳ Ｐゴシック" panose="020B0600070205080204" pitchFamily="34" charset="-128"/>
              </a:rPr>
              <a:t>09/14/2023</a:t>
            </a:r>
          </a:p>
        </p:txBody>
      </p:sp>
      <p:pic>
        <p:nvPicPr>
          <p:cNvPr id="5126" name="Picture 11" descr="A close up of a logo&#10;&#10;Description automatically generated">
            <a:extLst>
              <a:ext uri="{FF2B5EF4-FFF2-40B4-BE49-F238E27FC236}">
                <a16:creationId xmlns:a16="http://schemas.microsoft.com/office/drawing/2014/main" id="{DF484E4F-47F4-44AF-85F3-40002CD871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684" y="1672168"/>
            <a:ext cx="2048933" cy="37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0E408-D185-40C1-A1BD-8F54AC904C9A}"/>
              </a:ext>
            </a:extLst>
          </p:cNvPr>
          <p:cNvSpPr>
            <a:spLocks noGrp="1"/>
          </p:cNvSpPr>
          <p:nvPr>
            <p:ph type="title"/>
          </p:nvPr>
        </p:nvSpPr>
        <p:spPr/>
        <p:txBody>
          <a:bodyPr/>
          <a:lstStyle/>
          <a:p>
            <a:pPr algn="ctr"/>
            <a:r>
              <a:rPr lang="en-US" b="1" dirty="0"/>
              <a:t>HOW TO APPLY</a:t>
            </a:r>
          </a:p>
        </p:txBody>
      </p:sp>
      <p:sp>
        <p:nvSpPr>
          <p:cNvPr id="3" name="Content Placeholder 2">
            <a:extLst>
              <a:ext uri="{FF2B5EF4-FFF2-40B4-BE49-F238E27FC236}">
                <a16:creationId xmlns:a16="http://schemas.microsoft.com/office/drawing/2014/main" id="{A5158B43-DDA9-4D4F-BE6E-046CF694391F}"/>
              </a:ext>
            </a:extLst>
          </p:cNvPr>
          <p:cNvSpPr>
            <a:spLocks noGrp="1"/>
          </p:cNvSpPr>
          <p:nvPr>
            <p:ph idx="1"/>
          </p:nvPr>
        </p:nvSpPr>
        <p:spPr/>
        <p:txBody>
          <a:bodyPr/>
          <a:lstStyle/>
          <a:p>
            <a:pPr marL="0" indent="0">
              <a:buNone/>
            </a:pPr>
            <a:r>
              <a:rPr lang="en-US" dirty="0"/>
              <a:t>Only electronic submissions through the Neighborly application portal will be accepted. Applicants must submit one (1) complete online submission of their application.</a:t>
            </a:r>
          </a:p>
          <a:p>
            <a:pPr marL="0" indent="0">
              <a:buNone/>
            </a:pPr>
            <a:r>
              <a:rPr lang="en-US" dirty="0"/>
              <a:t>Applications are due by</a:t>
            </a:r>
            <a:r>
              <a:rPr lang="en-US" b="1" dirty="0"/>
              <a:t> 4:30 PM EST </a:t>
            </a:r>
            <a:r>
              <a:rPr lang="en-US" b="1"/>
              <a:t>on 11/01/2023</a:t>
            </a:r>
            <a:r>
              <a:rPr lang="en-US" b="1" dirty="0"/>
              <a:t>.</a:t>
            </a:r>
          </a:p>
        </p:txBody>
      </p:sp>
    </p:spTree>
    <p:extLst>
      <p:ext uri="{BB962C8B-B14F-4D97-AF65-F5344CB8AC3E}">
        <p14:creationId xmlns:p14="http://schemas.microsoft.com/office/powerpoint/2010/main" val="293146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5BFD52-385D-4485-9CB0-C17B8EE7E1EA}"/>
              </a:ext>
            </a:extLst>
          </p:cNvPr>
          <p:cNvPicPr>
            <a:picLocks noChangeAspect="1"/>
          </p:cNvPicPr>
          <p:nvPr/>
        </p:nvPicPr>
        <p:blipFill rotWithShape="1">
          <a:blip r:embed="rId3"/>
          <a:srcRect b="9499"/>
          <a:stretch/>
        </p:blipFill>
        <p:spPr>
          <a:xfrm>
            <a:off x="5153822" y="1180190"/>
            <a:ext cx="6553545" cy="4077610"/>
          </a:xfrm>
          <a:prstGeom prst="rect">
            <a:avLst/>
          </a:prstGeom>
        </p:spPr>
      </p:pic>
      <p:sp>
        <p:nvSpPr>
          <p:cNvPr id="3" name="Arrow: Pentagon 2">
            <a:extLst>
              <a:ext uri="{FF2B5EF4-FFF2-40B4-BE49-F238E27FC236}">
                <a16:creationId xmlns:a16="http://schemas.microsoft.com/office/drawing/2014/main" id="{374FEACA-18AC-B560-7C6F-FE470047DFD3}"/>
              </a:ext>
            </a:extLst>
          </p:cNvPr>
          <p:cNvSpPr/>
          <p:nvPr/>
        </p:nvSpPr>
        <p:spPr>
          <a:xfrm>
            <a:off x="593048" y="1408190"/>
            <a:ext cx="4878361" cy="3621609"/>
          </a:xfrm>
          <a:prstGeom prst="homePlate">
            <a:avLst>
              <a:gd name="adj" fmla="val 38824"/>
            </a:avLst>
          </a:prstGeom>
          <a:solidFill>
            <a:srgbClr val="29A89D"/>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C26C9-9D4E-4F85-89E1-6520FF12417F}"/>
              </a:ext>
            </a:extLst>
          </p:cNvPr>
          <p:cNvSpPr>
            <a:spLocks noGrp="1"/>
          </p:cNvSpPr>
          <p:nvPr>
            <p:ph type="ctrTitle"/>
          </p:nvPr>
        </p:nvSpPr>
        <p:spPr>
          <a:xfrm>
            <a:off x="742950" y="742951"/>
            <a:ext cx="3476625" cy="4962524"/>
          </a:xfrm>
        </p:spPr>
        <p:txBody>
          <a:bodyPr vert="horz" lIns="91440" tIns="45720" rIns="91440" bIns="45720" rtlCol="0" anchor="ctr">
            <a:normAutofit/>
          </a:bodyPr>
          <a:lstStyle/>
          <a:p>
            <a:r>
              <a:rPr lang="en-US" sz="4400" kern="1200" dirty="0">
                <a:solidFill>
                  <a:srgbClr val="FFFFFF"/>
                </a:solidFill>
                <a:latin typeface="+mj-lt"/>
                <a:ea typeface="+mj-ea"/>
                <a:cs typeface="+mj-cs"/>
              </a:rPr>
              <a:t>Completing the Online Neighborly Application for City Grants</a:t>
            </a:r>
          </a:p>
        </p:txBody>
      </p:sp>
    </p:spTree>
    <p:extLst>
      <p:ext uri="{BB962C8B-B14F-4D97-AF65-F5344CB8AC3E}">
        <p14:creationId xmlns:p14="http://schemas.microsoft.com/office/powerpoint/2010/main" val="1109977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Graphical user interface, application&#10;&#10;Description automatically generated">
            <a:extLst>
              <a:ext uri="{FF2B5EF4-FFF2-40B4-BE49-F238E27FC236}">
                <a16:creationId xmlns:a16="http://schemas.microsoft.com/office/drawing/2014/main" id="{6A6E71CF-0DA4-4BB6-8531-88198551A98D}"/>
              </a:ext>
            </a:extLst>
          </p:cNvPr>
          <p:cNvPicPr>
            <a:picLocks noChangeAspect="1"/>
          </p:cNvPicPr>
          <p:nvPr/>
        </p:nvPicPr>
        <p:blipFill>
          <a:blip r:embed="rId3"/>
          <a:stretch>
            <a:fillRect/>
          </a:stretch>
        </p:blipFill>
        <p:spPr>
          <a:xfrm>
            <a:off x="4777316" y="1181729"/>
            <a:ext cx="6780700" cy="4492212"/>
          </a:xfrm>
          <a:prstGeom prst="rect">
            <a:avLst/>
          </a:prstGeom>
        </p:spPr>
      </p:pic>
      <p:sp>
        <p:nvSpPr>
          <p:cNvPr id="7" name="TextBox 6">
            <a:extLst>
              <a:ext uri="{FF2B5EF4-FFF2-40B4-BE49-F238E27FC236}">
                <a16:creationId xmlns:a16="http://schemas.microsoft.com/office/drawing/2014/main" id="{4CF149B6-6275-480E-9BF6-E2005E63B1C6}"/>
              </a:ext>
            </a:extLst>
          </p:cNvPr>
          <p:cNvSpPr txBox="1"/>
          <p:nvPr/>
        </p:nvSpPr>
        <p:spPr>
          <a:xfrm>
            <a:off x="381898" y="6193352"/>
            <a:ext cx="11428204" cy="480131"/>
          </a:xfrm>
          <a:prstGeom prst="rect">
            <a:avLst/>
          </a:prstGeom>
          <a:noFill/>
        </p:spPr>
        <p:txBody>
          <a:bodyPr wrap="square">
            <a:spAutoFit/>
          </a:bodyPr>
          <a:lstStyle/>
          <a:p>
            <a:pPr>
              <a:lnSpc>
                <a:spcPct val="90000"/>
              </a:lnSpc>
              <a:spcAft>
                <a:spcPts val="600"/>
              </a:spcAft>
            </a:pPr>
            <a:r>
              <a:rPr lang="en-US" sz="2800" dirty="0"/>
              <a:t>Navigate to </a:t>
            </a:r>
            <a:r>
              <a:rPr lang="en-US" sz="2800" dirty="0">
                <a:hlinkClick r:id="rId4"/>
              </a:rPr>
              <a:t>https://portal.neighborlysoftware.com/baltimoremd/Participant#</a:t>
            </a:r>
            <a:r>
              <a:rPr lang="en-US" sz="2800" dirty="0"/>
              <a:t> </a:t>
            </a:r>
          </a:p>
        </p:txBody>
      </p:sp>
      <p:sp>
        <p:nvSpPr>
          <p:cNvPr id="8" name="Callout: Down Arrow 7">
            <a:extLst>
              <a:ext uri="{FF2B5EF4-FFF2-40B4-BE49-F238E27FC236}">
                <a16:creationId xmlns:a16="http://schemas.microsoft.com/office/drawing/2014/main" id="{E85084C7-4D1D-4D77-9749-0C3E231843B4}"/>
              </a:ext>
            </a:extLst>
          </p:cNvPr>
          <p:cNvSpPr/>
          <p:nvPr/>
        </p:nvSpPr>
        <p:spPr>
          <a:xfrm>
            <a:off x="10158609" y="422252"/>
            <a:ext cx="1290181" cy="92390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here to register</a:t>
            </a:r>
          </a:p>
        </p:txBody>
      </p:sp>
      <p:sp>
        <p:nvSpPr>
          <p:cNvPr id="3" name="Arrow: Pentagon 2">
            <a:extLst>
              <a:ext uri="{FF2B5EF4-FFF2-40B4-BE49-F238E27FC236}">
                <a16:creationId xmlns:a16="http://schemas.microsoft.com/office/drawing/2014/main" id="{F5EC1709-24FC-C816-FFA2-FC58B22F8FD1}"/>
              </a:ext>
            </a:extLst>
          </p:cNvPr>
          <p:cNvSpPr/>
          <p:nvPr/>
        </p:nvSpPr>
        <p:spPr>
          <a:xfrm>
            <a:off x="748172" y="1346157"/>
            <a:ext cx="3469286" cy="3621609"/>
          </a:xfrm>
          <a:prstGeom prst="homePlate">
            <a:avLst>
              <a:gd name="adj" fmla="val 38824"/>
            </a:avLst>
          </a:prstGeom>
          <a:solidFill>
            <a:srgbClr val="29A89D"/>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32D84D2-D2D3-44CF-9006-50054A1EE72D}"/>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kern="1200" dirty="0">
                <a:solidFill>
                  <a:srgbClr val="FFFFFF"/>
                </a:solidFill>
                <a:latin typeface="+mj-lt"/>
                <a:ea typeface="+mj-ea"/>
                <a:cs typeface="+mj-cs"/>
              </a:rPr>
              <a:t>Register Your Account and Sign In </a:t>
            </a:r>
          </a:p>
        </p:txBody>
      </p:sp>
    </p:spTree>
    <p:extLst>
      <p:ext uri="{BB962C8B-B14F-4D97-AF65-F5344CB8AC3E}">
        <p14:creationId xmlns:p14="http://schemas.microsoft.com/office/powerpoint/2010/main" val="1959285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8FBB3949-28B3-2731-A0AB-BC7E60848E07}"/>
              </a:ext>
            </a:extLst>
          </p:cNvPr>
          <p:cNvSpPr/>
          <p:nvPr/>
        </p:nvSpPr>
        <p:spPr>
          <a:xfrm>
            <a:off x="593048" y="1408190"/>
            <a:ext cx="3199463" cy="3621609"/>
          </a:xfrm>
          <a:prstGeom prst="homePlate">
            <a:avLst>
              <a:gd name="adj" fmla="val 38824"/>
            </a:avLst>
          </a:prstGeom>
          <a:solidFill>
            <a:srgbClr val="29A89D"/>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3A7ACCF-E142-4E70-B489-14ADF1747A3F}"/>
              </a:ext>
            </a:extLst>
          </p:cNvPr>
          <p:cNvSpPr txBox="1"/>
          <p:nvPr/>
        </p:nvSpPr>
        <p:spPr>
          <a:xfrm>
            <a:off x="633984" y="1945365"/>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kern="1200">
                <a:solidFill>
                  <a:srgbClr val="FFFFFF"/>
                </a:solidFill>
                <a:latin typeface="+mj-lt"/>
                <a:ea typeface="+mj-ea"/>
                <a:cs typeface="+mj-cs"/>
              </a:rPr>
              <a:t>Start a New Application </a:t>
            </a:r>
          </a:p>
        </p:txBody>
      </p:sp>
      <p:pic>
        <p:nvPicPr>
          <p:cNvPr id="2" name="Content Placeholder 4">
            <a:extLst>
              <a:ext uri="{FF2B5EF4-FFF2-40B4-BE49-F238E27FC236}">
                <a16:creationId xmlns:a16="http://schemas.microsoft.com/office/drawing/2014/main" id="{539E40EA-CF15-49C2-8DB7-C3991374B66F}"/>
              </a:ext>
            </a:extLst>
          </p:cNvPr>
          <p:cNvPicPr>
            <a:picLocks noChangeAspect="1"/>
          </p:cNvPicPr>
          <p:nvPr/>
        </p:nvPicPr>
        <p:blipFill rotWithShape="1">
          <a:blip r:embed="rId3"/>
          <a:srcRect l="1570" t="284" r="1574" b="10690"/>
          <a:stretch/>
        </p:blipFill>
        <p:spPr>
          <a:xfrm>
            <a:off x="4777316" y="932130"/>
            <a:ext cx="6780700" cy="4456299"/>
          </a:xfrm>
          <a:prstGeom prst="rect">
            <a:avLst/>
          </a:prstGeom>
        </p:spPr>
      </p:pic>
    </p:spTree>
    <p:extLst>
      <p:ext uri="{BB962C8B-B14F-4D97-AF65-F5344CB8AC3E}">
        <p14:creationId xmlns:p14="http://schemas.microsoft.com/office/powerpoint/2010/main" val="158376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539E40EA-CF15-49C2-8DB7-C3991374B66F}"/>
              </a:ext>
            </a:extLst>
          </p:cNvPr>
          <p:cNvPicPr>
            <a:picLocks noChangeAspect="1"/>
          </p:cNvPicPr>
          <p:nvPr/>
        </p:nvPicPr>
        <p:blipFill rotWithShape="1">
          <a:blip r:embed="rId3">
            <a:extLst>
              <a:ext uri="{28A0092B-C50C-407E-A947-70E740481C1C}">
                <a14:useLocalDpi xmlns:a14="http://schemas.microsoft.com/office/drawing/2010/main" val="0"/>
              </a:ext>
            </a:extLst>
          </a:blip>
          <a:srcRect l="38" r="1714"/>
          <a:stretch/>
        </p:blipFill>
        <p:spPr>
          <a:xfrm>
            <a:off x="4759890" y="933294"/>
            <a:ext cx="6898334" cy="4991411"/>
          </a:xfrm>
          <a:prstGeom prst="rect">
            <a:avLst/>
          </a:prstGeom>
        </p:spPr>
      </p:pic>
      <p:sp>
        <p:nvSpPr>
          <p:cNvPr id="3" name="Callout: Up Arrow 2">
            <a:extLst>
              <a:ext uri="{FF2B5EF4-FFF2-40B4-BE49-F238E27FC236}">
                <a16:creationId xmlns:a16="http://schemas.microsoft.com/office/drawing/2014/main" id="{D422EE78-39F6-47BA-AC00-2010EA793664}"/>
              </a:ext>
            </a:extLst>
          </p:cNvPr>
          <p:cNvSpPr/>
          <p:nvPr/>
        </p:nvSpPr>
        <p:spPr>
          <a:xfrm>
            <a:off x="4158641" y="5824471"/>
            <a:ext cx="2805830" cy="93445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Use this sidebar to navigate to different sections of the application</a:t>
            </a:r>
          </a:p>
        </p:txBody>
      </p:sp>
      <p:sp>
        <p:nvSpPr>
          <p:cNvPr id="6" name="Callout: Left Arrow 5">
            <a:extLst>
              <a:ext uri="{FF2B5EF4-FFF2-40B4-BE49-F238E27FC236}">
                <a16:creationId xmlns:a16="http://schemas.microsoft.com/office/drawing/2014/main" id="{CAD5B782-3D51-41DC-975A-8E57CCA1C3C3}"/>
              </a:ext>
            </a:extLst>
          </p:cNvPr>
          <p:cNvSpPr/>
          <p:nvPr/>
        </p:nvSpPr>
        <p:spPr>
          <a:xfrm>
            <a:off x="6212911" y="2813686"/>
            <a:ext cx="1139867" cy="123062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Use this button to print your app.</a:t>
            </a:r>
          </a:p>
        </p:txBody>
      </p:sp>
      <p:sp>
        <p:nvSpPr>
          <p:cNvPr id="7" name="Callout: Down Arrow 6">
            <a:extLst>
              <a:ext uri="{FF2B5EF4-FFF2-40B4-BE49-F238E27FC236}">
                <a16:creationId xmlns:a16="http://schemas.microsoft.com/office/drawing/2014/main" id="{7657F875-D6AC-4B92-8D57-7598957C1955}"/>
              </a:ext>
            </a:extLst>
          </p:cNvPr>
          <p:cNvSpPr/>
          <p:nvPr/>
        </p:nvSpPr>
        <p:spPr>
          <a:xfrm>
            <a:off x="4364967" y="2166922"/>
            <a:ext cx="1622474" cy="101620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Use this button to view or add users to your app. </a:t>
            </a:r>
          </a:p>
        </p:txBody>
      </p:sp>
      <p:sp>
        <p:nvSpPr>
          <p:cNvPr id="8" name="Callout: Down Arrow 7">
            <a:extLst>
              <a:ext uri="{FF2B5EF4-FFF2-40B4-BE49-F238E27FC236}">
                <a16:creationId xmlns:a16="http://schemas.microsoft.com/office/drawing/2014/main" id="{9DFC0ED1-4510-4065-879A-041AC9FCE7AD}"/>
              </a:ext>
            </a:extLst>
          </p:cNvPr>
          <p:cNvSpPr/>
          <p:nvPr/>
        </p:nvSpPr>
        <p:spPr>
          <a:xfrm>
            <a:off x="5010410" y="73911"/>
            <a:ext cx="1954061" cy="107723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Click “Home” at any time to go back to your Participant Home Page</a:t>
            </a:r>
          </a:p>
        </p:txBody>
      </p:sp>
      <p:sp>
        <p:nvSpPr>
          <p:cNvPr id="5" name="Arrow: Pentagon 4">
            <a:extLst>
              <a:ext uri="{FF2B5EF4-FFF2-40B4-BE49-F238E27FC236}">
                <a16:creationId xmlns:a16="http://schemas.microsoft.com/office/drawing/2014/main" id="{D379C197-2C87-76DC-5121-1B9AB70F3163}"/>
              </a:ext>
            </a:extLst>
          </p:cNvPr>
          <p:cNvSpPr/>
          <p:nvPr/>
        </p:nvSpPr>
        <p:spPr>
          <a:xfrm>
            <a:off x="968373" y="1618194"/>
            <a:ext cx="3074944" cy="3621609"/>
          </a:xfrm>
          <a:prstGeom prst="homePlate">
            <a:avLst>
              <a:gd name="adj" fmla="val 38824"/>
            </a:avLst>
          </a:prstGeom>
          <a:solidFill>
            <a:srgbClr val="29A89D"/>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3A7ACCF-E142-4E70-B489-14ADF1747A3F}"/>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kern="1200" dirty="0">
                <a:solidFill>
                  <a:srgbClr val="FFFFFF"/>
                </a:solidFill>
                <a:latin typeface="+mj-lt"/>
                <a:ea typeface="+mj-ea"/>
                <a:cs typeface="+mj-cs"/>
              </a:rPr>
              <a:t>Navigating the Application</a:t>
            </a:r>
          </a:p>
        </p:txBody>
      </p:sp>
    </p:spTree>
    <p:extLst>
      <p:ext uri="{BB962C8B-B14F-4D97-AF65-F5344CB8AC3E}">
        <p14:creationId xmlns:p14="http://schemas.microsoft.com/office/powerpoint/2010/main" val="3837587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539E40EA-CF15-49C2-8DB7-C3991374B66F}"/>
              </a:ext>
            </a:extLst>
          </p:cNvPr>
          <p:cNvPicPr>
            <a:picLocks noChangeAspect="1"/>
          </p:cNvPicPr>
          <p:nvPr/>
        </p:nvPicPr>
        <p:blipFill rotWithShape="1">
          <a:blip r:embed="rId3">
            <a:extLst>
              <a:ext uri="{28A0092B-C50C-407E-A947-70E740481C1C}">
                <a14:useLocalDpi xmlns:a14="http://schemas.microsoft.com/office/drawing/2010/main" val="0"/>
              </a:ext>
            </a:extLst>
          </a:blip>
          <a:srcRect l="1020" r="1623"/>
          <a:stretch/>
        </p:blipFill>
        <p:spPr>
          <a:xfrm>
            <a:off x="4513494" y="1229987"/>
            <a:ext cx="7446133" cy="4595860"/>
          </a:xfrm>
          <a:prstGeom prst="rect">
            <a:avLst/>
          </a:prstGeom>
        </p:spPr>
      </p:pic>
      <p:sp>
        <p:nvSpPr>
          <p:cNvPr id="3" name="Callout: Left Arrow 2">
            <a:extLst>
              <a:ext uri="{FF2B5EF4-FFF2-40B4-BE49-F238E27FC236}">
                <a16:creationId xmlns:a16="http://schemas.microsoft.com/office/drawing/2014/main" id="{49E079E8-2D4F-4C48-AEEF-B0D3587ABFDB}"/>
              </a:ext>
            </a:extLst>
          </p:cNvPr>
          <p:cNvSpPr/>
          <p:nvPr/>
        </p:nvSpPr>
        <p:spPr>
          <a:xfrm>
            <a:off x="7377831" y="982728"/>
            <a:ext cx="2805830" cy="951979"/>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Once submitted, only an administrator can “re-open” the application. </a:t>
            </a:r>
          </a:p>
        </p:txBody>
      </p:sp>
      <p:sp>
        <p:nvSpPr>
          <p:cNvPr id="5" name="Callout: Up Arrow 4">
            <a:extLst>
              <a:ext uri="{FF2B5EF4-FFF2-40B4-BE49-F238E27FC236}">
                <a16:creationId xmlns:a16="http://schemas.microsoft.com/office/drawing/2014/main" id="{ACE13C0E-9761-49CF-A039-67283BC0588D}"/>
              </a:ext>
            </a:extLst>
          </p:cNvPr>
          <p:cNvSpPr/>
          <p:nvPr/>
        </p:nvSpPr>
        <p:spPr>
          <a:xfrm>
            <a:off x="8235950" y="5689637"/>
            <a:ext cx="1386562" cy="91519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SUBMIT when your application is complete. </a:t>
            </a:r>
          </a:p>
        </p:txBody>
      </p:sp>
      <p:sp>
        <p:nvSpPr>
          <p:cNvPr id="7" name="Callout: Up Arrow 6">
            <a:extLst>
              <a:ext uri="{FF2B5EF4-FFF2-40B4-BE49-F238E27FC236}">
                <a16:creationId xmlns:a16="http://schemas.microsoft.com/office/drawing/2014/main" id="{974AC8B0-E3F2-1237-A4FD-6D6581FC5753}"/>
              </a:ext>
            </a:extLst>
          </p:cNvPr>
          <p:cNvSpPr/>
          <p:nvPr/>
        </p:nvSpPr>
        <p:spPr>
          <a:xfrm>
            <a:off x="6684550" y="5689636"/>
            <a:ext cx="1386562" cy="91519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SAVE when you want to come back later.</a:t>
            </a:r>
          </a:p>
        </p:txBody>
      </p:sp>
      <p:sp>
        <p:nvSpPr>
          <p:cNvPr id="6" name="Arrow: Pentagon 5">
            <a:extLst>
              <a:ext uri="{FF2B5EF4-FFF2-40B4-BE49-F238E27FC236}">
                <a16:creationId xmlns:a16="http://schemas.microsoft.com/office/drawing/2014/main" id="{32C6D268-7FD3-42C2-036C-3DF827529F05}"/>
              </a:ext>
            </a:extLst>
          </p:cNvPr>
          <p:cNvSpPr/>
          <p:nvPr/>
        </p:nvSpPr>
        <p:spPr>
          <a:xfrm>
            <a:off x="685738" y="1458717"/>
            <a:ext cx="3216625" cy="3621609"/>
          </a:xfrm>
          <a:prstGeom prst="homePlate">
            <a:avLst>
              <a:gd name="adj" fmla="val 38824"/>
            </a:avLst>
          </a:prstGeom>
          <a:solidFill>
            <a:srgbClr val="29A89D"/>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3A7ACCF-E142-4E70-B489-14ADF1747A3F}"/>
              </a:ext>
            </a:extLst>
          </p:cNvPr>
          <p:cNvSpPr txBox="1"/>
          <p:nvPr/>
        </p:nvSpPr>
        <p:spPr>
          <a:xfrm>
            <a:off x="74608" y="1934707"/>
            <a:ext cx="3216624"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dirty="0">
                <a:solidFill>
                  <a:srgbClr val="FFFFFF"/>
                </a:solidFill>
                <a:latin typeface="+mj-lt"/>
                <a:ea typeface="+mj-ea"/>
                <a:cs typeface="+mj-cs"/>
              </a:rPr>
              <a:t>Submit </a:t>
            </a:r>
            <a:endParaRPr lang="en-US" sz="3600" kern="1200" dirty="0">
              <a:solidFill>
                <a:srgbClr val="FFFFFF"/>
              </a:solidFill>
              <a:latin typeface="+mj-lt"/>
              <a:ea typeface="+mj-ea"/>
              <a:cs typeface="+mj-cs"/>
            </a:endParaRPr>
          </a:p>
        </p:txBody>
      </p:sp>
    </p:spTree>
    <p:extLst>
      <p:ext uri="{BB962C8B-B14F-4D97-AF65-F5344CB8AC3E}">
        <p14:creationId xmlns:p14="http://schemas.microsoft.com/office/powerpoint/2010/main" val="2128745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539E40EA-CF15-49C2-8DB7-C3991374B66F}"/>
              </a:ext>
            </a:extLst>
          </p:cNvPr>
          <p:cNvPicPr>
            <a:picLocks noChangeAspect="1"/>
          </p:cNvPicPr>
          <p:nvPr/>
        </p:nvPicPr>
        <p:blipFill rotWithShape="1">
          <a:blip r:embed="rId3">
            <a:extLst>
              <a:ext uri="{28A0092B-C50C-407E-A947-70E740481C1C}">
                <a14:useLocalDpi xmlns:a14="http://schemas.microsoft.com/office/drawing/2010/main" val="0"/>
              </a:ext>
            </a:extLst>
          </a:blip>
          <a:srcRect l="658" r="5728"/>
          <a:stretch/>
        </p:blipFill>
        <p:spPr>
          <a:xfrm>
            <a:off x="4301122" y="2116900"/>
            <a:ext cx="7890878" cy="2371172"/>
          </a:xfrm>
          <a:prstGeom prst="rect">
            <a:avLst/>
          </a:prstGeom>
        </p:spPr>
      </p:pic>
      <p:sp>
        <p:nvSpPr>
          <p:cNvPr id="3" name="Callout: Down Arrow 2">
            <a:extLst>
              <a:ext uri="{FF2B5EF4-FFF2-40B4-BE49-F238E27FC236}">
                <a16:creationId xmlns:a16="http://schemas.microsoft.com/office/drawing/2014/main" id="{E2993B1E-7A5E-47F6-BF38-52810F44BFEA}"/>
              </a:ext>
            </a:extLst>
          </p:cNvPr>
          <p:cNvSpPr/>
          <p:nvPr/>
        </p:nvSpPr>
        <p:spPr>
          <a:xfrm>
            <a:off x="11089710" y="1574019"/>
            <a:ext cx="1102290" cy="152817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Click here to VIEW or EDIT your application.</a:t>
            </a:r>
          </a:p>
        </p:txBody>
      </p:sp>
      <p:sp>
        <p:nvSpPr>
          <p:cNvPr id="6" name="Callout: Down Arrow 5">
            <a:extLst>
              <a:ext uri="{FF2B5EF4-FFF2-40B4-BE49-F238E27FC236}">
                <a16:creationId xmlns:a16="http://schemas.microsoft.com/office/drawing/2014/main" id="{20F428F1-DD49-4753-9023-C5C662422940}"/>
              </a:ext>
            </a:extLst>
          </p:cNvPr>
          <p:cNvSpPr/>
          <p:nvPr/>
        </p:nvSpPr>
        <p:spPr>
          <a:xfrm>
            <a:off x="7463684" y="1803620"/>
            <a:ext cx="1565754" cy="106897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Check the status of your application.</a:t>
            </a:r>
          </a:p>
        </p:txBody>
      </p:sp>
      <p:sp>
        <p:nvSpPr>
          <p:cNvPr id="5" name="Arrow: Pentagon 4">
            <a:extLst>
              <a:ext uri="{FF2B5EF4-FFF2-40B4-BE49-F238E27FC236}">
                <a16:creationId xmlns:a16="http://schemas.microsoft.com/office/drawing/2014/main" id="{2DD4FBCD-EA79-D0B0-7133-ED67790D9ED5}"/>
              </a:ext>
            </a:extLst>
          </p:cNvPr>
          <p:cNvSpPr/>
          <p:nvPr/>
        </p:nvSpPr>
        <p:spPr>
          <a:xfrm>
            <a:off x="377876" y="1574019"/>
            <a:ext cx="3339686" cy="3621609"/>
          </a:xfrm>
          <a:prstGeom prst="homePlate">
            <a:avLst>
              <a:gd name="adj" fmla="val 38824"/>
            </a:avLst>
          </a:prstGeom>
          <a:solidFill>
            <a:srgbClr val="29A89D"/>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3A7ACCF-E142-4E70-B489-14ADF1747A3F}"/>
              </a:ext>
            </a:extLst>
          </p:cNvPr>
          <p:cNvSpPr txBox="1"/>
          <p:nvPr/>
        </p:nvSpPr>
        <p:spPr>
          <a:xfrm>
            <a:off x="377876" y="1940815"/>
            <a:ext cx="3216624"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dirty="0">
                <a:solidFill>
                  <a:srgbClr val="FFFFFF"/>
                </a:solidFill>
                <a:latin typeface="+mj-lt"/>
                <a:ea typeface="+mj-ea"/>
                <a:cs typeface="+mj-cs"/>
              </a:rPr>
              <a:t>Locating your application </a:t>
            </a:r>
            <a:endParaRPr lang="en-US" sz="3600" kern="1200" dirty="0">
              <a:solidFill>
                <a:srgbClr val="FFFFFF"/>
              </a:solidFill>
              <a:latin typeface="+mj-lt"/>
              <a:ea typeface="+mj-ea"/>
              <a:cs typeface="+mj-cs"/>
            </a:endParaRPr>
          </a:p>
        </p:txBody>
      </p:sp>
    </p:spTree>
    <p:extLst>
      <p:ext uri="{BB962C8B-B14F-4D97-AF65-F5344CB8AC3E}">
        <p14:creationId xmlns:p14="http://schemas.microsoft.com/office/powerpoint/2010/main" val="3336605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66652-30F3-42C2-BFCB-BF1FBE50FE7D}"/>
              </a:ext>
            </a:extLst>
          </p:cNvPr>
          <p:cNvSpPr>
            <a:spLocks noGrp="1"/>
          </p:cNvSpPr>
          <p:nvPr>
            <p:ph type="title"/>
          </p:nvPr>
        </p:nvSpPr>
        <p:spPr/>
        <p:txBody>
          <a:bodyPr/>
          <a:lstStyle/>
          <a:p>
            <a:r>
              <a:rPr lang="en-US" b="1" dirty="0"/>
              <a:t>APPLICATION, SCORING, AND BONUS POINTS</a:t>
            </a:r>
          </a:p>
        </p:txBody>
      </p:sp>
      <p:sp>
        <p:nvSpPr>
          <p:cNvPr id="3" name="Content Placeholder 2">
            <a:extLst>
              <a:ext uri="{FF2B5EF4-FFF2-40B4-BE49-F238E27FC236}">
                <a16:creationId xmlns:a16="http://schemas.microsoft.com/office/drawing/2014/main" id="{818B22F3-DE4C-4DEC-8BFA-2397C69C921E}"/>
              </a:ext>
            </a:extLst>
          </p:cNvPr>
          <p:cNvSpPr>
            <a:spLocks noGrp="1"/>
          </p:cNvSpPr>
          <p:nvPr>
            <p:ph idx="1"/>
          </p:nvPr>
        </p:nvSpPr>
        <p:spPr/>
        <p:txBody>
          <a:bodyPr/>
          <a:lstStyle/>
          <a:p>
            <a:pPr marL="0" indent="0">
              <a:buNone/>
            </a:pPr>
            <a:r>
              <a:rPr lang="en-US" sz="4400" dirty="0"/>
              <a:t>The application consists of </a:t>
            </a:r>
            <a:r>
              <a:rPr lang="en-US" sz="4400" b="1" dirty="0"/>
              <a:t>four (4)</a:t>
            </a:r>
            <a:r>
              <a:rPr lang="en-US" sz="4400" dirty="0"/>
              <a:t> parts: </a:t>
            </a:r>
            <a:br>
              <a:rPr lang="en-US" sz="4400" dirty="0"/>
            </a:br>
            <a:endParaRPr lang="en-US" sz="4400" dirty="0"/>
          </a:p>
          <a:p>
            <a:r>
              <a:rPr lang="en-US" sz="4400" dirty="0"/>
              <a:t>threshold requirements</a:t>
            </a:r>
          </a:p>
          <a:p>
            <a:r>
              <a:rPr lang="en-US" sz="4400" dirty="0"/>
              <a:t>financial review</a:t>
            </a:r>
          </a:p>
          <a:p>
            <a:r>
              <a:rPr lang="en-US" sz="4400" dirty="0"/>
              <a:t>scored criteria</a:t>
            </a:r>
          </a:p>
          <a:p>
            <a:r>
              <a:rPr lang="en-US" sz="4400" dirty="0"/>
              <a:t>signed certifications and authorizations</a:t>
            </a:r>
          </a:p>
          <a:p>
            <a:pPr marL="0" indent="0">
              <a:buNone/>
            </a:pPr>
            <a:endParaRPr lang="en-US" dirty="0"/>
          </a:p>
        </p:txBody>
      </p:sp>
    </p:spTree>
    <p:extLst>
      <p:ext uri="{BB962C8B-B14F-4D97-AF65-F5344CB8AC3E}">
        <p14:creationId xmlns:p14="http://schemas.microsoft.com/office/powerpoint/2010/main" val="586096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4DCC-6FC7-48F9-80F3-6D4D06A0E123}"/>
              </a:ext>
            </a:extLst>
          </p:cNvPr>
          <p:cNvSpPr>
            <a:spLocks noGrp="1"/>
          </p:cNvSpPr>
          <p:nvPr>
            <p:ph type="title"/>
          </p:nvPr>
        </p:nvSpPr>
        <p:spPr/>
        <p:txBody>
          <a:bodyPr/>
          <a:lstStyle/>
          <a:p>
            <a:pPr algn="ctr"/>
            <a:r>
              <a:rPr lang="en-US" b="1" dirty="0"/>
              <a:t>THRESHOLD REVIEW</a:t>
            </a:r>
          </a:p>
        </p:txBody>
      </p:sp>
      <p:sp>
        <p:nvSpPr>
          <p:cNvPr id="3" name="Content Placeholder 2">
            <a:extLst>
              <a:ext uri="{FF2B5EF4-FFF2-40B4-BE49-F238E27FC236}">
                <a16:creationId xmlns:a16="http://schemas.microsoft.com/office/drawing/2014/main" id="{92172AC2-F140-47AB-9E31-110CE4C97089}"/>
              </a:ext>
            </a:extLst>
          </p:cNvPr>
          <p:cNvSpPr>
            <a:spLocks noGrp="1"/>
          </p:cNvSpPr>
          <p:nvPr>
            <p:ph idx="1"/>
          </p:nvPr>
        </p:nvSpPr>
        <p:spPr>
          <a:xfrm>
            <a:off x="559904" y="1421295"/>
            <a:ext cx="11072191" cy="5605670"/>
          </a:xfrm>
        </p:spPr>
        <p:txBody>
          <a:bodyPr>
            <a:normAutofit/>
          </a:bodyPr>
          <a:lstStyle/>
          <a:p>
            <a:pPr marR="607695">
              <a:lnSpc>
                <a:spcPct val="107000"/>
              </a:lnSpc>
              <a:spcBef>
                <a:spcPts val="0"/>
              </a:spcBef>
            </a:pPr>
            <a:r>
              <a:rPr lang="en-US" sz="2600" dirty="0">
                <a:effectLst/>
                <a:latin typeface="Calibri" panose="020F0502020204030204" pitchFamily="34" charset="0"/>
                <a:ea typeface="Calibri" panose="020F0502020204030204" pitchFamily="34" charset="0"/>
                <a:cs typeface="Calibri" panose="020F0502020204030204" pitchFamily="34" charset="0"/>
              </a:rPr>
              <a:t>Threshold review includes organizational, financial and compliance-related documentation and is used to determine</a:t>
            </a:r>
            <a:r>
              <a:rPr lang="en-US" sz="2600" spc="5"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whether an application is eligible for review. </a:t>
            </a:r>
            <a:r>
              <a:rPr lang="en-US" sz="2600" b="1" dirty="0">
                <a:effectLst/>
                <a:latin typeface="Calibri" panose="020F0502020204030204" pitchFamily="34" charset="0"/>
                <a:ea typeface="Calibri" panose="020F0502020204030204" pitchFamily="34" charset="0"/>
                <a:cs typeface="Calibri" panose="020F0502020204030204" pitchFamily="34" charset="0"/>
              </a:rPr>
              <a:t>Examples of threshold requirements in this NOFA include but are not</a:t>
            </a:r>
            <a:r>
              <a:rPr lang="en-US" sz="2600" b="1" spc="5" dirty="0">
                <a:effectLst/>
                <a:latin typeface="Calibri" panose="020F0502020204030204" pitchFamily="34" charset="0"/>
                <a:ea typeface="Calibri" panose="020F0502020204030204" pitchFamily="34" charset="0"/>
                <a:cs typeface="Calibri" panose="020F0502020204030204" pitchFamily="34" charset="0"/>
              </a:rPr>
              <a:t> </a:t>
            </a:r>
            <a:r>
              <a:rPr lang="en-US" sz="2600" b="1" dirty="0">
                <a:effectLst/>
                <a:latin typeface="Calibri" panose="020F0502020204030204" pitchFamily="34" charset="0"/>
                <a:ea typeface="Calibri" panose="020F0502020204030204" pitchFamily="34" charset="0"/>
                <a:cs typeface="Calibri" panose="020F0502020204030204" pitchFamily="34" charset="0"/>
              </a:rPr>
              <a:t>limited to: </a:t>
            </a:r>
            <a:r>
              <a:rPr lang="en-US" sz="2600" dirty="0">
                <a:effectLst/>
                <a:latin typeface="Calibri" panose="020F0502020204030204" pitchFamily="34" charset="0"/>
                <a:ea typeface="Calibri" panose="020F0502020204030204" pitchFamily="34" charset="0"/>
                <a:cs typeface="Calibri" panose="020F0502020204030204" pitchFamily="34" charset="0"/>
              </a:rPr>
              <a:t>Commitment to comply with the City’s Minority and Women’s Business Participation (MBE/WBE) and Local</a:t>
            </a:r>
            <a:r>
              <a:rPr lang="en-US" sz="2600" spc="-235"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Hire</a:t>
            </a:r>
            <a:r>
              <a:rPr lang="en-US" sz="2600" spc="-10"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requirements;</a:t>
            </a:r>
            <a:r>
              <a:rPr lang="en-US" sz="2600" spc="-5"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being</a:t>
            </a:r>
            <a:r>
              <a:rPr lang="en-US" sz="2600" spc="-10"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in</a:t>
            </a:r>
            <a:r>
              <a:rPr lang="en-US" sz="2600" spc="-5"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good</a:t>
            </a:r>
            <a:r>
              <a:rPr lang="en-US" sz="2600" spc="-10"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standing</a:t>
            </a:r>
            <a:r>
              <a:rPr lang="en-US" sz="2600" spc="-10"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with</a:t>
            </a:r>
            <a:r>
              <a:rPr lang="en-US" sz="2600" spc="-10"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the</a:t>
            </a:r>
            <a:r>
              <a:rPr lang="en-US" sz="2600" spc="-5"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State</a:t>
            </a:r>
            <a:r>
              <a:rPr lang="en-US" sz="2600" spc="-10"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of</a:t>
            </a:r>
            <a:r>
              <a:rPr lang="en-US" sz="2600" spc="-10"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Maryland</a:t>
            </a:r>
            <a:r>
              <a:rPr lang="en-US" sz="2600" spc="-10"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and</a:t>
            </a:r>
            <a:r>
              <a:rPr lang="en-US" sz="2600" spc="-15"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meeting</a:t>
            </a:r>
            <a:r>
              <a:rPr lang="en-US" sz="2600" spc="-10"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the</a:t>
            </a:r>
            <a:r>
              <a:rPr lang="en-US" sz="2600" spc="-10"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fund</a:t>
            </a:r>
            <a:r>
              <a:rPr lang="en-US" sz="2600" spc="-5"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requirements.</a:t>
            </a:r>
          </a:p>
          <a:p>
            <a:pPr marR="649605">
              <a:lnSpc>
                <a:spcPct val="107000"/>
              </a:lnSpc>
              <a:spcBef>
                <a:spcPts val="0"/>
              </a:spcBef>
            </a:pPr>
            <a:r>
              <a:rPr lang="en-US" sz="2600" dirty="0">
                <a:effectLst/>
                <a:latin typeface="Calibri" panose="020F0502020204030204" pitchFamily="34" charset="0"/>
                <a:ea typeface="Calibri" panose="020F0502020204030204" pitchFamily="34" charset="0"/>
                <a:cs typeface="Calibri" panose="020F0502020204030204" pitchFamily="34" charset="0"/>
              </a:rPr>
              <a:t>Applicants must include all items on the threshold checklist or the application will be determined to be ineligible for</a:t>
            </a:r>
            <a:r>
              <a:rPr lang="en-US" sz="2600" spc="5"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review. DHCD will notify applicants electronically whether their application has met threshold review and will post an</a:t>
            </a:r>
            <a:r>
              <a:rPr lang="en-US" sz="2600" spc="-235"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updated</a:t>
            </a:r>
            <a:r>
              <a:rPr lang="en-US" sz="2600" spc="-10"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summary</a:t>
            </a:r>
            <a:r>
              <a:rPr lang="en-US" sz="2600" spc="-10"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on</a:t>
            </a:r>
            <a:r>
              <a:rPr lang="en-US" sz="2600" spc="-5"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its</a:t>
            </a:r>
            <a:r>
              <a:rPr lang="en-US" sz="2600" spc="-5"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website.</a:t>
            </a:r>
            <a:r>
              <a:rPr lang="en-US" sz="2600" spc="-5"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649605">
              <a:lnSpc>
                <a:spcPct val="107000"/>
              </a:lnSpc>
              <a:spcBef>
                <a:spcPts val="0"/>
              </a:spcBef>
            </a:pPr>
            <a:r>
              <a:rPr lang="en-US" sz="2600" dirty="0">
                <a:effectLst/>
                <a:latin typeface="Calibri" panose="020F0502020204030204" pitchFamily="34" charset="0"/>
                <a:ea typeface="Calibri" panose="020F0502020204030204" pitchFamily="34" charset="0"/>
                <a:cs typeface="Times New Roman" panose="02020603050405020304" pitchFamily="18" charset="0"/>
              </a:rPr>
              <a:t>CSH Commitment to Quality Checklist </a:t>
            </a:r>
          </a:p>
          <a:p>
            <a:pPr marL="0" indent="0">
              <a:buNone/>
            </a:pPr>
            <a:endParaRPr lang="en-US" dirty="0"/>
          </a:p>
        </p:txBody>
      </p:sp>
    </p:spTree>
    <p:extLst>
      <p:ext uri="{BB962C8B-B14F-4D97-AF65-F5344CB8AC3E}">
        <p14:creationId xmlns:p14="http://schemas.microsoft.com/office/powerpoint/2010/main" val="628143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B051-9B89-4C17-AE13-865B153A9990}"/>
              </a:ext>
            </a:extLst>
          </p:cNvPr>
          <p:cNvSpPr>
            <a:spLocks noGrp="1"/>
          </p:cNvSpPr>
          <p:nvPr>
            <p:ph type="title"/>
          </p:nvPr>
        </p:nvSpPr>
        <p:spPr/>
        <p:txBody>
          <a:bodyPr/>
          <a:lstStyle/>
          <a:p>
            <a:pPr algn="ctr"/>
            <a:r>
              <a:rPr lang="en-US" b="1" dirty="0"/>
              <a:t>SCORED CRITERIA</a:t>
            </a:r>
          </a:p>
        </p:txBody>
      </p:sp>
      <p:sp>
        <p:nvSpPr>
          <p:cNvPr id="3" name="Content Placeholder 2">
            <a:extLst>
              <a:ext uri="{FF2B5EF4-FFF2-40B4-BE49-F238E27FC236}">
                <a16:creationId xmlns:a16="http://schemas.microsoft.com/office/drawing/2014/main" id="{1A1F6659-3C1B-420C-8B12-CEBF830D5E0E}"/>
              </a:ext>
            </a:extLst>
          </p:cNvPr>
          <p:cNvSpPr>
            <a:spLocks noGrp="1"/>
          </p:cNvSpPr>
          <p:nvPr>
            <p:ph idx="1"/>
          </p:nvPr>
        </p:nvSpPr>
        <p:spPr>
          <a:xfrm>
            <a:off x="596349" y="1620078"/>
            <a:ext cx="10757452" cy="4979505"/>
          </a:xfrm>
        </p:spPr>
        <p:txBody>
          <a:bodyPr>
            <a:normAutofit/>
          </a:bodyPr>
          <a:lstStyle/>
          <a:p>
            <a:pPr marL="0"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Applications that meet all threshold criteria will be scored and evaluated according to the following criteria:</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800100" algn="l"/>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Project Feasibility (70 Maximum Points)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800100" algn="l"/>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Management Plan (25 Maximum Points)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800100" algn="l"/>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Number of PSH Units (20 Maximum Points)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800100" algn="l"/>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Community Engagement and Participation with Permanent Supportive Housing (PSH) Community  (25 Maximum Points)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800100" algn="l"/>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Achieving Equity (25 Maximum Points)</a:t>
            </a:r>
          </a:p>
          <a:p>
            <a:pPr marL="0" marR="0" lvl="0"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800100" algn="l"/>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Bonus Points (Housing Accelerator and HOME ARP) - 65 Maximum Points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Scored criteria is intended to ensure that awards are made to proposals that meet the fund’s criteria, are designed to have a demonstrated impact on reducing homelessness can leverage other sources of funds, complete projects providing Supportive Housing units, can meet City, State and private lenders’ underwriting criteria, and can be completed within a reasonable timeframe.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544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0941-73D1-481F-ACA1-0233B35583F6}"/>
              </a:ext>
            </a:extLst>
          </p:cNvPr>
          <p:cNvSpPr>
            <a:spLocks noGrp="1"/>
          </p:cNvSpPr>
          <p:nvPr>
            <p:ph type="title"/>
          </p:nvPr>
        </p:nvSpPr>
        <p:spPr/>
        <p:txBody>
          <a:bodyPr/>
          <a:lstStyle/>
          <a:p>
            <a:pPr algn="ctr"/>
            <a:r>
              <a:rPr lang="en-US" b="1" dirty="0"/>
              <a:t>SCHEDULE</a:t>
            </a:r>
          </a:p>
        </p:txBody>
      </p:sp>
      <p:sp>
        <p:nvSpPr>
          <p:cNvPr id="3" name="Content Placeholder 2">
            <a:extLst>
              <a:ext uri="{FF2B5EF4-FFF2-40B4-BE49-F238E27FC236}">
                <a16:creationId xmlns:a16="http://schemas.microsoft.com/office/drawing/2014/main" id="{439F7F9D-364A-4EE3-8051-BD00B0172795}"/>
              </a:ext>
            </a:extLst>
          </p:cNvPr>
          <p:cNvSpPr>
            <a:spLocks noGrp="1"/>
          </p:cNvSpPr>
          <p:nvPr>
            <p:ph idx="1"/>
          </p:nvPr>
        </p:nvSpPr>
        <p:spPr/>
        <p:txBody>
          <a:bodyPr/>
          <a:lstStyle/>
          <a:p>
            <a:pPr marL="0" indent="0">
              <a:buNone/>
            </a:pPr>
            <a:r>
              <a:rPr lang="en-US" dirty="0"/>
              <a:t>Public NOFA Announcement:		09/06/2023</a:t>
            </a:r>
          </a:p>
          <a:p>
            <a:pPr marL="0" indent="0">
              <a:buNone/>
            </a:pPr>
            <a:r>
              <a:rPr lang="en-US" dirty="0"/>
              <a:t>NOFA Application Portal Opens:		Week of 9/18/2023</a:t>
            </a:r>
          </a:p>
          <a:p>
            <a:pPr marL="0" indent="0">
              <a:buNone/>
            </a:pPr>
            <a:r>
              <a:rPr lang="en-US" dirty="0"/>
              <a:t>Pre-Proposal Conference:		09/14/2023</a:t>
            </a:r>
          </a:p>
          <a:p>
            <a:pPr marL="0" indent="0">
              <a:buNone/>
            </a:pPr>
            <a:r>
              <a:rPr lang="en-US" dirty="0"/>
              <a:t>Application Questions Workshop:	10/05/2023</a:t>
            </a:r>
          </a:p>
          <a:p>
            <a:pPr marL="0" indent="0">
              <a:buNone/>
            </a:pPr>
            <a:r>
              <a:rPr lang="en-US" dirty="0"/>
              <a:t>Application Submission Deadline:	11/01/2023</a:t>
            </a:r>
          </a:p>
          <a:p>
            <a:pPr marL="0" indent="0">
              <a:buNone/>
            </a:pPr>
            <a:r>
              <a:rPr lang="en-US" dirty="0"/>
              <a:t>Awarding: 					Late November 2023</a:t>
            </a:r>
          </a:p>
          <a:p>
            <a:pPr marL="0" indent="0">
              <a:buNone/>
            </a:pPr>
            <a:endParaRPr lang="en-US" dirty="0"/>
          </a:p>
        </p:txBody>
      </p:sp>
    </p:spTree>
    <p:extLst>
      <p:ext uri="{BB962C8B-B14F-4D97-AF65-F5344CB8AC3E}">
        <p14:creationId xmlns:p14="http://schemas.microsoft.com/office/powerpoint/2010/main" val="1642285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7E03-81AA-4BE7-A030-72B3983893AF}"/>
              </a:ext>
            </a:extLst>
          </p:cNvPr>
          <p:cNvSpPr>
            <a:spLocks noGrp="1"/>
          </p:cNvSpPr>
          <p:nvPr>
            <p:ph type="title"/>
          </p:nvPr>
        </p:nvSpPr>
        <p:spPr/>
        <p:txBody>
          <a:bodyPr>
            <a:normAutofit/>
          </a:bodyPr>
          <a:lstStyle/>
          <a:p>
            <a:r>
              <a:rPr lang="fr-FR" b="1" dirty="0"/>
              <a:t>PROJECT FEASIBILITY (70 MAXIMUM POINTS) </a:t>
            </a:r>
            <a:endParaRPr lang="en-US" b="1" dirty="0"/>
          </a:p>
        </p:txBody>
      </p:sp>
      <p:sp>
        <p:nvSpPr>
          <p:cNvPr id="3" name="Content Placeholder 2">
            <a:extLst>
              <a:ext uri="{FF2B5EF4-FFF2-40B4-BE49-F238E27FC236}">
                <a16:creationId xmlns:a16="http://schemas.microsoft.com/office/drawing/2014/main" id="{654F1F4C-30DD-4D84-BEF5-87755BF90829}"/>
              </a:ext>
            </a:extLst>
          </p:cNvPr>
          <p:cNvSpPr>
            <a:spLocks noGrp="1"/>
          </p:cNvSpPr>
          <p:nvPr>
            <p:ph idx="1"/>
          </p:nvPr>
        </p:nvSpPr>
        <p:spPr/>
        <p:txBody>
          <a:bodyPr/>
          <a:lstStyle/>
          <a:p>
            <a:pPr marL="0" indent="0">
              <a:buNone/>
            </a:pPr>
            <a:r>
              <a:rPr lang="en-US" sz="2800" dirty="0">
                <a:effectLst/>
                <a:latin typeface="Calibri" panose="020F0502020204030204" pitchFamily="34" charset="0"/>
                <a:ea typeface="Calibri" panose="020F0502020204030204" pitchFamily="34" charset="0"/>
              </a:rPr>
              <a:t>DHCD to determine whether projects are ready to proceed and that the applicant has the</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experience, staff and consultants in place to ensure a successful outcome. The requested information must</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demonstrate</a:t>
            </a:r>
            <a:r>
              <a:rPr lang="en-US" sz="2800" spc="-1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that</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projects</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are</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ready</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to</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proceed</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and</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can</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be</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completed</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within</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24-month</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time</a:t>
            </a:r>
            <a:r>
              <a:rPr lang="en-US" sz="2800" spc="-1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frame</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of</a:t>
            </a:r>
            <a:r>
              <a:rPr lang="en-US" sz="2800" spc="-1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executing</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a:t>
            </a:r>
            <a:r>
              <a:rPr lang="en-US" sz="2800" spc="-23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Funding</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Agreement with DHCD.</a:t>
            </a:r>
            <a:endParaRPr lang="en-US" dirty="0"/>
          </a:p>
        </p:txBody>
      </p:sp>
    </p:spTree>
    <p:extLst>
      <p:ext uri="{BB962C8B-B14F-4D97-AF65-F5344CB8AC3E}">
        <p14:creationId xmlns:p14="http://schemas.microsoft.com/office/powerpoint/2010/main" val="1938472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0B541-8DA4-4D88-8A92-56721731D21B}"/>
              </a:ext>
            </a:extLst>
          </p:cNvPr>
          <p:cNvSpPr>
            <a:spLocks noGrp="1"/>
          </p:cNvSpPr>
          <p:nvPr>
            <p:ph type="title"/>
          </p:nvPr>
        </p:nvSpPr>
        <p:spPr/>
        <p:txBody>
          <a:bodyPr>
            <a:normAutofit/>
          </a:bodyPr>
          <a:lstStyle/>
          <a:p>
            <a:pPr algn="ctr"/>
            <a:r>
              <a:rPr lang="en-US" b="1" dirty="0"/>
              <a:t>MANAGEMENT (25 MAXIMUM POINTS)</a:t>
            </a:r>
          </a:p>
        </p:txBody>
      </p:sp>
      <p:sp>
        <p:nvSpPr>
          <p:cNvPr id="3" name="Content Placeholder 2">
            <a:extLst>
              <a:ext uri="{FF2B5EF4-FFF2-40B4-BE49-F238E27FC236}">
                <a16:creationId xmlns:a16="http://schemas.microsoft.com/office/drawing/2014/main" id="{4E752706-4DA6-477E-842A-4130DFE34B17}"/>
              </a:ext>
            </a:extLst>
          </p:cNvPr>
          <p:cNvSpPr>
            <a:spLocks noGrp="1"/>
          </p:cNvSpPr>
          <p:nvPr>
            <p:ph idx="1"/>
          </p:nvPr>
        </p:nvSpPr>
        <p:spPr/>
        <p:txBody>
          <a:bodyPr>
            <a:normAutofit/>
          </a:bodyPr>
          <a:lstStyle/>
          <a:p>
            <a:r>
              <a:rPr lang="en-US" sz="2800" dirty="0">
                <a:effectLst/>
                <a:latin typeface="Calibri" panose="020F0502020204030204" pitchFamily="34" charset="0"/>
                <a:ea typeface="Calibri" panose="020F0502020204030204" pitchFamily="34" charset="0"/>
              </a:rPr>
              <a:t>Additional consideration shall be given to development teams with a reputable management team and experience developing projects with PSH units.</a:t>
            </a:r>
          </a:p>
          <a:p>
            <a:pPr marL="0" indent="0">
              <a:buNone/>
            </a:pPr>
            <a:endParaRPr lang="en-US" sz="2800" dirty="0">
              <a:effectLst/>
              <a:latin typeface="Calibri" panose="020F0502020204030204" pitchFamily="34" charset="0"/>
              <a:ea typeface="Calibri" panose="020F0502020204030204" pitchFamily="34" charset="0"/>
            </a:endParaRPr>
          </a:p>
          <a:p>
            <a:pPr>
              <a:lnSpc>
                <a:spcPct val="107000"/>
              </a:lnSpc>
              <a:spcBef>
                <a:spcPts val="0"/>
              </a:spcBef>
              <a:tabLst>
                <a:tab pos="800100" algn="l"/>
              </a:tabLst>
            </a:pPr>
            <a:r>
              <a:rPr lang="en-US" sz="2800" dirty="0">
                <a:effectLst/>
                <a:latin typeface="Calibri" panose="020F0502020204030204" pitchFamily="34" charset="0"/>
                <a:ea typeface="Calibri" panose="020F0502020204030204" pitchFamily="34" charset="0"/>
                <a:cs typeface="Calibri" panose="020F0502020204030204" pitchFamily="34" charset="0"/>
              </a:rPr>
              <a:t>Developers must include the name of the management company, a    list of the management company’s current projects, and current resumes from the management company’s development team. The management team will need to be able to ensure the compliance of subsidy of the units and day-to-day management of the units.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4554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974EA-FFAB-49A3-9EEC-BA4EDC910B1D}"/>
              </a:ext>
            </a:extLst>
          </p:cNvPr>
          <p:cNvSpPr>
            <a:spLocks noGrp="1"/>
          </p:cNvSpPr>
          <p:nvPr>
            <p:ph type="title"/>
          </p:nvPr>
        </p:nvSpPr>
        <p:spPr>
          <a:xfrm>
            <a:off x="838200" y="325368"/>
            <a:ext cx="10939670" cy="1325563"/>
          </a:xfrm>
        </p:spPr>
        <p:txBody>
          <a:bodyPr>
            <a:normAutofit/>
          </a:bodyPr>
          <a:lstStyle/>
          <a:p>
            <a:pPr algn="ctr"/>
            <a:r>
              <a:rPr lang="en-US" b="1" dirty="0"/>
              <a:t>NUMBER OF PSH UNITS (20 MAXIMUM POINTS)</a:t>
            </a:r>
          </a:p>
        </p:txBody>
      </p:sp>
      <p:sp>
        <p:nvSpPr>
          <p:cNvPr id="3" name="Content Placeholder 2">
            <a:extLst>
              <a:ext uri="{FF2B5EF4-FFF2-40B4-BE49-F238E27FC236}">
                <a16:creationId xmlns:a16="http://schemas.microsoft.com/office/drawing/2014/main" id="{03F35C22-7DC3-4F1F-B835-67B95BC0251F}"/>
              </a:ext>
            </a:extLst>
          </p:cNvPr>
          <p:cNvSpPr>
            <a:spLocks noGrp="1"/>
          </p:cNvSpPr>
          <p:nvPr>
            <p:ph idx="1"/>
          </p:nvPr>
        </p:nvSpPr>
        <p:spPr>
          <a:xfrm>
            <a:off x="838200" y="1811244"/>
            <a:ext cx="10515600" cy="5563590"/>
          </a:xfrm>
        </p:spPr>
        <p:txBody>
          <a:bodyPr>
            <a:normAutofit/>
          </a:bodyPr>
          <a:lstStyle/>
          <a:p>
            <a:pPr>
              <a:lnSpc>
                <a:spcPct val="107000"/>
              </a:lnSpc>
              <a:spcBef>
                <a:spcPts val="0"/>
              </a:spcBef>
              <a:tabLst>
                <a:tab pos="8001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Project that incorporates units dedicated for Permanent Supportive Housing must commit to a leasing preference of 25% of units for people referred through Baltimore’s Coordinated Access system. </a:t>
            </a:r>
          </a:p>
          <a:p>
            <a:pPr marL="0" marR="0" indent="0">
              <a:lnSpc>
                <a:spcPct val="107000"/>
              </a:lnSpc>
              <a:spcBef>
                <a:spcPts val="0"/>
              </a:spcBef>
              <a:spcAft>
                <a:spcPts val="0"/>
              </a:spcAft>
              <a:buNone/>
              <a:tabLst>
                <a:tab pos="800100" algn="l"/>
              </a:tabLs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tabLst>
                <a:tab pos="8001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To maximize the number of dedicated Permanent Supportive Housing units produced through this funding, projects that commit more units will receive priority for funding. </a:t>
            </a:r>
          </a:p>
          <a:p>
            <a:pPr marL="0" marR="0" indent="0">
              <a:lnSpc>
                <a:spcPct val="107000"/>
              </a:lnSpc>
              <a:spcBef>
                <a:spcPts val="0"/>
              </a:spcBef>
              <a:spcAft>
                <a:spcPts val="0"/>
              </a:spcAft>
              <a:buNone/>
              <a:tabLst>
                <a:tab pos="800100" algn="l"/>
              </a:tabLs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44966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ABEDD-4C67-4585-B516-0CFD0F1570D1}"/>
              </a:ext>
            </a:extLst>
          </p:cNvPr>
          <p:cNvSpPr>
            <a:spLocks noGrp="1"/>
          </p:cNvSpPr>
          <p:nvPr>
            <p:ph type="title"/>
          </p:nvPr>
        </p:nvSpPr>
        <p:spPr>
          <a:xfrm>
            <a:off x="619539" y="235915"/>
            <a:ext cx="10515600" cy="1325563"/>
          </a:xfrm>
        </p:spPr>
        <p:txBody>
          <a:bodyPr/>
          <a:lstStyle/>
          <a:p>
            <a:pPr algn="ctr"/>
            <a:r>
              <a:rPr lang="en-US" b="1" dirty="0"/>
              <a:t>ACHIEVING EQUITY (25 Maximum Points)</a:t>
            </a:r>
          </a:p>
        </p:txBody>
      </p:sp>
      <p:sp>
        <p:nvSpPr>
          <p:cNvPr id="3" name="Content Placeholder 2">
            <a:extLst>
              <a:ext uri="{FF2B5EF4-FFF2-40B4-BE49-F238E27FC236}">
                <a16:creationId xmlns:a16="http://schemas.microsoft.com/office/drawing/2014/main" id="{F9C60ECC-B2B4-4961-BB39-6E3CC55744BB}"/>
              </a:ext>
            </a:extLst>
          </p:cNvPr>
          <p:cNvSpPr>
            <a:spLocks noGrp="1"/>
          </p:cNvSpPr>
          <p:nvPr>
            <p:ph idx="1"/>
          </p:nvPr>
        </p:nvSpPr>
        <p:spPr/>
        <p:txBody>
          <a:bodyPr>
            <a:normAutofit/>
          </a:bodyPr>
          <a:lstStyle/>
          <a:p>
            <a:pPr marL="0" indent="0">
              <a:buNone/>
            </a:pPr>
            <a:r>
              <a:rPr lang="en-US" dirty="0">
                <a:effectLst/>
                <a:latin typeface="Calibri" panose="020F0502020204030204" pitchFamily="34" charset="0"/>
                <a:ea typeface="Calibri" panose="020F0502020204030204" pitchFamily="34" charset="0"/>
                <a:cs typeface="Calibri" panose="020F0502020204030204" pitchFamily="34" charset="0"/>
              </a:rPr>
              <a:t>DHCD is committed to using grant funds to reduce the financial, social and economic disparities that have affected</a:t>
            </a:r>
            <a:r>
              <a:rPr lang="en-US" spc="5"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many</a:t>
            </a:r>
            <a:r>
              <a:rPr lang="en-US" spc="-15"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of</a:t>
            </a:r>
            <a:r>
              <a:rPr lang="en-US" spc="-10"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the</a:t>
            </a:r>
            <a:r>
              <a:rPr lang="en-US" spc="-10"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City’s</a:t>
            </a:r>
            <a:r>
              <a:rPr lang="en-US" spc="-15"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neighborhoods</a:t>
            </a:r>
            <a:r>
              <a:rPr lang="en-US" spc="-15"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and</a:t>
            </a:r>
            <a:r>
              <a:rPr lang="en-US" spc="-10"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residents</a:t>
            </a:r>
            <a:r>
              <a:rPr lang="en-US" spc="-15"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over</a:t>
            </a:r>
            <a:r>
              <a:rPr lang="en-US" spc="-15"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the</a:t>
            </a:r>
            <a:r>
              <a:rPr lang="en-US" spc="-10"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past</a:t>
            </a:r>
            <a:r>
              <a:rPr lang="en-US" spc="-15"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several</a:t>
            </a:r>
            <a:r>
              <a:rPr lang="en-US" spc="-10"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decades. </a:t>
            </a:r>
            <a:r>
              <a:rPr lang="en-US" spc="-15" dirty="0">
                <a:effectLst/>
                <a:latin typeface="Calibri" panose="020F0502020204030204" pitchFamily="34" charset="0"/>
                <a:ea typeface="Calibri" panose="020F0502020204030204" pitchFamily="34" charset="0"/>
                <a:cs typeface="Calibri" panose="020F0502020204030204" pitchFamily="34" charset="0"/>
              </a:rPr>
              <a:t>DHCD is also committed to reducing the number of homeless residents living in the City. </a:t>
            </a:r>
          </a:p>
          <a:p>
            <a:pPr marL="0" indent="0">
              <a:buNone/>
            </a:pPr>
            <a:endParaRPr lang="en-US" spc="-15"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effectLst/>
                <a:latin typeface="Calibri" panose="020F0502020204030204" pitchFamily="34" charset="0"/>
                <a:ea typeface="Calibri" panose="020F0502020204030204" pitchFamily="34" charset="0"/>
                <a:cs typeface="Calibri" panose="020F0502020204030204" pitchFamily="34" charset="0"/>
              </a:rPr>
              <a:t>To</a:t>
            </a:r>
            <a:r>
              <a:rPr lang="en-US" spc="-15"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that</a:t>
            </a:r>
            <a:r>
              <a:rPr lang="en-US" spc="-15"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end,</a:t>
            </a:r>
            <a:r>
              <a:rPr lang="en-US" spc="-15"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applications</a:t>
            </a:r>
            <a:r>
              <a:rPr lang="en-US" spc="-15"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will</a:t>
            </a:r>
            <a:r>
              <a:rPr lang="en-US" spc="-10"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be</a:t>
            </a:r>
            <a:r>
              <a:rPr lang="en-US" spc="-15"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scored</a:t>
            </a:r>
            <a:r>
              <a:rPr lang="en-US" spc="-235"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based on location, supporting blight elimination (i.e. demolition and/or rehab), providing supportive housing units, providing priority to returning</a:t>
            </a:r>
            <a:r>
              <a:rPr lang="en-US" spc="5"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residents</a:t>
            </a:r>
            <a:r>
              <a:rPr lang="en-US" spc="-10"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and</a:t>
            </a:r>
            <a:r>
              <a:rPr lang="en-US" spc="-5"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supporting</a:t>
            </a:r>
            <a:r>
              <a:rPr lang="en-US" spc="-10"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and building</a:t>
            </a:r>
            <a:r>
              <a:rPr lang="en-US" spc="-5"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residents’</a:t>
            </a:r>
            <a:r>
              <a:rPr lang="en-US" spc="-10"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ability to create</a:t>
            </a:r>
            <a:r>
              <a:rPr lang="en-US" spc="-10"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equity</a:t>
            </a:r>
            <a:r>
              <a:rPr lang="en-US" spc="-5"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and wealth.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6200" dirty="0"/>
          </a:p>
        </p:txBody>
      </p:sp>
    </p:spTree>
    <p:extLst>
      <p:ext uri="{BB962C8B-B14F-4D97-AF65-F5344CB8AC3E}">
        <p14:creationId xmlns:p14="http://schemas.microsoft.com/office/powerpoint/2010/main" val="2309323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07476-1B9F-48DA-8C89-EC221D6755EF}"/>
              </a:ext>
            </a:extLst>
          </p:cNvPr>
          <p:cNvSpPr>
            <a:spLocks noGrp="1"/>
          </p:cNvSpPr>
          <p:nvPr>
            <p:ph type="title"/>
          </p:nvPr>
        </p:nvSpPr>
        <p:spPr>
          <a:xfrm>
            <a:off x="838200" y="879820"/>
            <a:ext cx="10515600" cy="1325563"/>
          </a:xfrm>
        </p:spPr>
        <p:txBody>
          <a:bodyPr>
            <a:normAutofit fontScale="90000"/>
          </a:bodyPr>
          <a:lstStyle/>
          <a:p>
            <a:pPr marL="0" marR="0" algn="ctr">
              <a:lnSpc>
                <a:spcPct val="107000"/>
              </a:lnSpc>
              <a:spcBef>
                <a:spcPts val="0"/>
              </a:spcBef>
              <a:spcAft>
                <a:spcPts val="0"/>
              </a:spcAft>
              <a:tabLst>
                <a:tab pos="800100" algn="l"/>
              </a:tabLst>
            </a:pPr>
            <a:r>
              <a:rPr lang="en-US" sz="4400" b="1" dirty="0">
                <a:effectLst/>
                <a:latin typeface="Calibri" panose="020F0502020204030204" pitchFamily="34" charset="0"/>
                <a:ea typeface="Calibri" panose="020F0502020204030204" pitchFamily="34" charset="0"/>
                <a:cs typeface="Times New Roman" panose="02020603050405020304" pitchFamily="18" charset="0"/>
              </a:rPr>
              <a:t>BONUS POINTS </a:t>
            </a:r>
            <a:br>
              <a:rPr lang="en-US" sz="4400" b="1" dirty="0">
                <a:effectLst/>
                <a:latin typeface="Calibri" panose="020F0502020204030204" pitchFamily="34" charset="0"/>
                <a:ea typeface="Calibri" panose="020F0502020204030204" pitchFamily="34" charset="0"/>
                <a:cs typeface="Times New Roman" panose="02020603050405020304" pitchFamily="18" charset="0"/>
              </a:rPr>
            </a:br>
            <a:r>
              <a:rPr lang="en-US" sz="4400" b="1" dirty="0">
                <a:effectLst/>
                <a:latin typeface="Calibri" panose="020F0502020204030204" pitchFamily="34" charset="0"/>
                <a:ea typeface="Calibri" panose="020F0502020204030204" pitchFamily="34" charset="0"/>
                <a:cs typeface="Times New Roman" panose="02020603050405020304" pitchFamily="18" charset="0"/>
              </a:rPr>
              <a:t>Housing Accelerator and HOME ARP </a:t>
            </a:r>
            <a:br>
              <a:rPr lang="en-US" sz="4400" b="1" dirty="0">
                <a:effectLst/>
                <a:latin typeface="Calibri" panose="020F0502020204030204" pitchFamily="34" charset="0"/>
                <a:ea typeface="Calibri" panose="020F0502020204030204" pitchFamily="34" charset="0"/>
                <a:cs typeface="Times New Roman" panose="02020603050405020304" pitchFamily="18" charset="0"/>
              </a:rPr>
            </a:br>
            <a:r>
              <a:rPr lang="en-US" sz="4400" b="1" dirty="0">
                <a:effectLst/>
                <a:latin typeface="Calibri" panose="020F0502020204030204" pitchFamily="34" charset="0"/>
                <a:ea typeface="Calibri" panose="020F0502020204030204" pitchFamily="34" charset="0"/>
                <a:cs typeface="Times New Roman" panose="02020603050405020304" pitchFamily="18" charset="0"/>
              </a:rPr>
              <a:t>(65 Maximum Points)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D86AD2F-F2FE-41E7-BE66-56DD802BC580}"/>
              </a:ext>
            </a:extLst>
          </p:cNvPr>
          <p:cNvSpPr>
            <a:spLocks noGrp="1"/>
          </p:cNvSpPr>
          <p:nvPr>
            <p:ph idx="1"/>
          </p:nvPr>
        </p:nvSpPr>
        <p:spPr>
          <a:xfrm>
            <a:off x="838200" y="2362339"/>
            <a:ext cx="10515600" cy="4351338"/>
          </a:xfrm>
        </p:spPr>
        <p:txBody>
          <a:bodyPr>
            <a:normAutofit fontScale="92500"/>
          </a:bodyPr>
          <a:lstStyle/>
          <a:p>
            <a:r>
              <a:rPr lang="en-US" sz="2800" dirty="0">
                <a:effectLst/>
                <a:latin typeface="Calibri" panose="020F0502020204030204" pitchFamily="34" charset="0"/>
                <a:ea typeface="Calibri" panose="020F0502020204030204" pitchFamily="34" charset="0"/>
              </a:rPr>
              <a:t>Long Term Affordability (up to 15 points)</a:t>
            </a:r>
          </a:p>
          <a:p>
            <a:r>
              <a:rPr lang="en-US" sz="2800" dirty="0">
                <a:effectLst/>
                <a:latin typeface="Calibri" panose="020F0502020204030204" pitchFamily="34" charset="0"/>
                <a:ea typeface="Calibri" panose="020F0502020204030204" pitchFamily="34" charset="0"/>
              </a:rPr>
              <a:t>Organizations led and/or owned by Black developers (up to 15 points)</a:t>
            </a:r>
          </a:p>
          <a:p>
            <a:r>
              <a:rPr lang="en-US" sz="2800" dirty="0">
                <a:effectLst/>
                <a:latin typeface="Calibri" panose="020F0502020204030204" pitchFamily="34" charset="0"/>
                <a:ea typeface="Calibri" panose="020F0502020204030204" pitchFamily="34" charset="0"/>
                <a:cs typeface="Calibri" panose="020F0502020204030204" pitchFamily="34" charset="0"/>
              </a:rPr>
              <a:t>Project readiness and ability to complete project in line with performance timeline of accelerator program funding timeline (up to 10 points)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Calibri" panose="020F0502020204030204" pitchFamily="34" charset="0"/>
                <a:ea typeface="Calibri" panose="020F0502020204030204" pitchFamily="34" charset="0"/>
              </a:rPr>
              <a:t>Supports &amp; Grows Local Businesses (up to 5 points). </a:t>
            </a:r>
          </a:p>
          <a:p>
            <a:r>
              <a:rPr lang="en-US" sz="2800" dirty="0">
                <a:effectLst/>
                <a:latin typeface="Calibri" panose="020F0502020204030204" pitchFamily="34" charset="0"/>
                <a:ea typeface="Calibri" panose="020F0502020204030204" pitchFamily="34" charset="0"/>
              </a:rPr>
              <a:t>Takes Advantage of Apprenticeships and Training programs (5 points).</a:t>
            </a:r>
            <a:endParaRPr lang="en-US" dirty="0">
              <a:latin typeface="Calibri" panose="020F0502020204030204" pitchFamily="34" charset="0"/>
              <a:ea typeface="Calibri" panose="020F0502020204030204" pitchFamily="34" charset="0"/>
            </a:endParaRPr>
          </a:p>
          <a:p>
            <a:r>
              <a:rPr lang="en-US" sz="2800" dirty="0">
                <a:effectLst/>
                <a:latin typeface="Calibri" panose="020F0502020204030204" pitchFamily="34" charset="0"/>
                <a:ea typeface="Calibri" panose="020F0502020204030204" pitchFamily="34" charset="0"/>
              </a:rPr>
              <a:t>Local </a:t>
            </a:r>
            <a:r>
              <a:rPr lang="en-US" sz="2800">
                <a:effectLst/>
                <a:latin typeface="Calibri" panose="020F0502020204030204" pitchFamily="34" charset="0"/>
                <a:ea typeface="Calibri" panose="020F0502020204030204" pitchFamily="34" charset="0"/>
              </a:rPr>
              <a:t>Hiring Criteria </a:t>
            </a:r>
            <a:r>
              <a:rPr lang="en-US" sz="2800" dirty="0">
                <a:effectLst/>
                <a:latin typeface="Calibri" panose="020F0502020204030204" pitchFamily="34" charset="0"/>
                <a:ea typeface="Calibri" panose="020F0502020204030204" pitchFamily="34" charset="0"/>
              </a:rPr>
              <a:t>(up to 5 points). </a:t>
            </a:r>
          </a:p>
          <a:p>
            <a:r>
              <a:rPr lang="en-US" sz="2800" dirty="0">
                <a:effectLst/>
                <a:latin typeface="Calibri" panose="020F0502020204030204" pitchFamily="34" charset="0"/>
                <a:ea typeface="Calibri" panose="020F0502020204030204" pitchFamily="34" charset="0"/>
              </a:rPr>
              <a:t>Environmental Sustainability (5 points). </a:t>
            </a:r>
          </a:p>
          <a:p>
            <a:r>
              <a:rPr lang="en-US" sz="2800" dirty="0">
                <a:effectLst/>
                <a:latin typeface="Calibri" panose="020F0502020204030204" pitchFamily="34" charset="0"/>
                <a:ea typeface="Calibri" panose="020F0502020204030204" pitchFamily="34" charset="0"/>
                <a:cs typeface="Calibri" panose="020F0502020204030204" pitchFamily="34" charset="0"/>
              </a:rPr>
              <a:t>An organization that is a qualified CHDO (5 points)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06802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1BC39-CAA0-4F1E-AFAB-0436CF9F64C4}"/>
              </a:ext>
            </a:extLst>
          </p:cNvPr>
          <p:cNvSpPr>
            <a:spLocks noGrp="1"/>
          </p:cNvSpPr>
          <p:nvPr>
            <p:ph type="title"/>
          </p:nvPr>
        </p:nvSpPr>
        <p:spPr/>
        <p:txBody>
          <a:bodyPr/>
          <a:lstStyle/>
          <a:p>
            <a:pPr algn="ctr"/>
            <a:r>
              <a:rPr lang="en-US" b="1" dirty="0"/>
              <a:t>REVIEWING AND AWARDING FUNDS</a:t>
            </a:r>
          </a:p>
        </p:txBody>
      </p:sp>
      <p:sp>
        <p:nvSpPr>
          <p:cNvPr id="3" name="Content Placeholder 2">
            <a:extLst>
              <a:ext uri="{FF2B5EF4-FFF2-40B4-BE49-F238E27FC236}">
                <a16:creationId xmlns:a16="http://schemas.microsoft.com/office/drawing/2014/main" id="{4569C058-FA6B-4A1F-99EC-DE4A5FFB5DAB}"/>
              </a:ext>
            </a:extLst>
          </p:cNvPr>
          <p:cNvSpPr>
            <a:spLocks noGrp="1"/>
          </p:cNvSpPr>
          <p:nvPr>
            <p:ph idx="1"/>
          </p:nvPr>
        </p:nvSpPr>
        <p:spPr/>
        <p:txBody>
          <a:bodyPr>
            <a:norm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Applications will be reviewed by an inter-agency committee with experience in affordable housing, PSH development and finance. </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Applications that meet threshold criteria will be reviewed, scored and ranked by the committee who, at their discretion, may submit written requests for additional information, request applicant interviews or tour the proposed project sites. </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The committee will provide recommendations to the Deputy Commissioner who will review and submit to the Housing Commissioner. The Housing Commissioner, at his/her sole discretion, shall have the ability to determine final awards. </a:t>
            </a:r>
            <a:endParaRPr lang="en-US" dirty="0"/>
          </a:p>
        </p:txBody>
      </p:sp>
    </p:spTree>
    <p:extLst>
      <p:ext uri="{BB962C8B-B14F-4D97-AF65-F5344CB8AC3E}">
        <p14:creationId xmlns:p14="http://schemas.microsoft.com/office/powerpoint/2010/main" val="4059630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B7BA-EB12-4565-9CA2-A65670CC920F}"/>
              </a:ext>
            </a:extLst>
          </p:cNvPr>
          <p:cNvSpPr>
            <a:spLocks noGrp="1"/>
          </p:cNvSpPr>
          <p:nvPr>
            <p:ph type="title"/>
          </p:nvPr>
        </p:nvSpPr>
        <p:spPr/>
        <p:txBody>
          <a:bodyPr/>
          <a:lstStyle/>
          <a:p>
            <a:r>
              <a:rPr lang="en-US" b="1" dirty="0"/>
              <a:t>UNDERWRITING AND AVAILIABILITY OF FUNDS</a:t>
            </a:r>
          </a:p>
        </p:txBody>
      </p:sp>
      <p:sp>
        <p:nvSpPr>
          <p:cNvPr id="3" name="Content Placeholder 2">
            <a:extLst>
              <a:ext uri="{FF2B5EF4-FFF2-40B4-BE49-F238E27FC236}">
                <a16:creationId xmlns:a16="http://schemas.microsoft.com/office/drawing/2014/main" id="{182E3BE0-982D-45F6-8C7E-9D65F555763D}"/>
              </a:ext>
            </a:extLst>
          </p:cNvPr>
          <p:cNvSpPr>
            <a:spLocks noGrp="1"/>
          </p:cNvSpPr>
          <p:nvPr>
            <p:ph idx="1"/>
          </p:nvPr>
        </p:nvSpPr>
        <p:spPr/>
        <p:txBody>
          <a:bodyPr>
            <a:norm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Following written notification of an award, DHCD staff will schedule an initial meeting with the applicant to review the schedule and how funds will be made available. </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During this meeting staff will review the agency’s underwriting requirements and will work with the applicant to discuss and develop a project schedule. </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Applicants are advised that no funds shall be made available until such time as the Board of Estimates has granted approval and transactional documents have been issued by the department.</a:t>
            </a:r>
          </a:p>
          <a:p>
            <a:endParaRPr lang="en-US" dirty="0"/>
          </a:p>
        </p:txBody>
      </p:sp>
    </p:spTree>
    <p:extLst>
      <p:ext uri="{BB962C8B-B14F-4D97-AF65-F5344CB8AC3E}">
        <p14:creationId xmlns:p14="http://schemas.microsoft.com/office/powerpoint/2010/main" val="4273601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1B2E7-BF06-47EA-B2B8-14232577A4A9}"/>
              </a:ext>
            </a:extLst>
          </p:cNvPr>
          <p:cNvSpPr>
            <a:spLocks noGrp="1"/>
          </p:cNvSpPr>
          <p:nvPr>
            <p:ph type="title"/>
          </p:nvPr>
        </p:nvSpPr>
        <p:spPr/>
        <p:txBody>
          <a:bodyPr/>
          <a:lstStyle/>
          <a:p>
            <a:pPr algn="ctr"/>
            <a:r>
              <a:rPr lang="en-US" b="1" dirty="0"/>
              <a:t>MONITORING, COMPLIANCE, AND REPORTING</a:t>
            </a:r>
          </a:p>
        </p:txBody>
      </p:sp>
      <p:sp>
        <p:nvSpPr>
          <p:cNvPr id="3" name="Content Placeholder 2">
            <a:extLst>
              <a:ext uri="{FF2B5EF4-FFF2-40B4-BE49-F238E27FC236}">
                <a16:creationId xmlns:a16="http://schemas.microsoft.com/office/drawing/2014/main" id="{C41DA259-1FF1-4615-B650-449A1FC497F4}"/>
              </a:ext>
            </a:extLst>
          </p:cNvPr>
          <p:cNvSpPr>
            <a:spLocks noGrp="1"/>
          </p:cNvSpPr>
          <p:nvPr>
            <p:ph idx="1"/>
          </p:nvPr>
        </p:nvSpPr>
        <p:spPr/>
        <p:txBody>
          <a:bodyPr>
            <a:normAutofit fontScale="92500" lnSpcReduction="20000"/>
          </a:bodyPr>
          <a:lstStyle/>
          <a:p>
            <a:pPr marL="0" marR="0" indent="0">
              <a:lnSpc>
                <a:spcPct val="107000"/>
              </a:lnSpc>
              <a:spcBef>
                <a:spcPts val="0"/>
              </a:spcBef>
              <a:spcAft>
                <a:spcPts val="0"/>
              </a:spcAft>
              <a:buNone/>
              <a:tabLst>
                <a:tab pos="8001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Awardees will be required to submit progress reports for projects under construction detailing the following: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Percentages of the project that are complete</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Reasons if the project is not on schedule</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Percentages of MBE/WBE goals met</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Local Hiring Plan update and percentages of local employees and apprenticeship Awardees are advised that failure to submit reports and information in a timely manner could result in a state of default, loss of funds, and disqualification from seeking funds in future NOFA’s.</a:t>
            </a:r>
          </a:p>
          <a:p>
            <a:r>
              <a:rPr lang="en-US" sz="2800" b="1" dirty="0">
                <a:effectLst/>
                <a:latin typeface="Calibri" panose="020F0502020204030204" pitchFamily="34" charset="0"/>
                <a:ea typeface="Calibri" panose="020F0502020204030204" pitchFamily="34" charset="0"/>
                <a:cs typeface="Times New Roman" panose="02020603050405020304" pitchFamily="18" charset="0"/>
              </a:rPr>
              <a:t>MORP reporting requirements</a:t>
            </a:r>
            <a:endParaRPr lang="en-US" dirty="0"/>
          </a:p>
        </p:txBody>
      </p:sp>
    </p:spTree>
    <p:extLst>
      <p:ext uri="{BB962C8B-B14F-4D97-AF65-F5344CB8AC3E}">
        <p14:creationId xmlns:p14="http://schemas.microsoft.com/office/powerpoint/2010/main" val="3780350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2FDC-B115-4E9F-854F-6DDA98D4FF91}"/>
              </a:ext>
            </a:extLst>
          </p:cNvPr>
          <p:cNvSpPr>
            <a:spLocks noGrp="1"/>
          </p:cNvSpPr>
          <p:nvPr>
            <p:ph type="title"/>
          </p:nvPr>
        </p:nvSpPr>
        <p:spPr/>
        <p:txBody>
          <a:bodyPr/>
          <a:lstStyle/>
          <a:p>
            <a:pPr algn="ctr"/>
            <a:r>
              <a:rPr lang="en-US" b="1" dirty="0"/>
              <a:t>INSURANCE</a:t>
            </a:r>
          </a:p>
        </p:txBody>
      </p:sp>
      <p:sp>
        <p:nvSpPr>
          <p:cNvPr id="3" name="Content Placeholder 2">
            <a:extLst>
              <a:ext uri="{FF2B5EF4-FFF2-40B4-BE49-F238E27FC236}">
                <a16:creationId xmlns:a16="http://schemas.microsoft.com/office/drawing/2014/main" id="{9B6FE63C-0787-4AA5-8311-EA7917253637}"/>
              </a:ext>
            </a:extLst>
          </p:cNvPr>
          <p:cNvSpPr>
            <a:spLocks noGrp="1"/>
          </p:cNvSpPr>
          <p:nvPr>
            <p:ph idx="1"/>
          </p:nvPr>
        </p:nvSpPr>
        <p:spPr/>
        <p:txBody>
          <a:bodyPr/>
          <a:lstStyle/>
          <a:p>
            <a:pPr marL="0" indent="0">
              <a:buNone/>
            </a:pPr>
            <a:r>
              <a:rPr lang="en-US" dirty="0"/>
              <a:t>All awardees will be required to provide evidence of insurance prior to DHCD’s issuing a letter of commitment. Insurance requirements will be provided on a project basis and often include the following:</a:t>
            </a:r>
            <a:br>
              <a:rPr lang="en-US" dirty="0"/>
            </a:br>
            <a:endParaRPr lang="en-US" dirty="0"/>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Directors and Officers Liability Insurance</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Commercial General Liability</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Errors and Omissions (Consultants)</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Blanket Crime Coverage</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Automobile Coverage</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Payment and Performance Bonds</a:t>
            </a:r>
            <a:endParaRPr lang="en-US" dirty="0"/>
          </a:p>
        </p:txBody>
      </p:sp>
    </p:spTree>
    <p:extLst>
      <p:ext uri="{BB962C8B-B14F-4D97-AF65-F5344CB8AC3E}">
        <p14:creationId xmlns:p14="http://schemas.microsoft.com/office/powerpoint/2010/main" val="444224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1ED8-1FE3-41EF-9778-1578E97C4BB2}"/>
              </a:ext>
            </a:extLst>
          </p:cNvPr>
          <p:cNvSpPr>
            <a:spLocks noGrp="1"/>
          </p:cNvSpPr>
          <p:nvPr>
            <p:ph type="title"/>
          </p:nvPr>
        </p:nvSpPr>
        <p:spPr/>
        <p:txBody>
          <a:bodyPr/>
          <a:lstStyle/>
          <a:p>
            <a:pPr algn="ctr"/>
            <a:r>
              <a:rPr lang="en-US" b="1" dirty="0"/>
              <a:t>MISCELLANEOUS</a:t>
            </a:r>
          </a:p>
        </p:txBody>
      </p:sp>
      <p:sp>
        <p:nvSpPr>
          <p:cNvPr id="3" name="Content Placeholder 2">
            <a:extLst>
              <a:ext uri="{FF2B5EF4-FFF2-40B4-BE49-F238E27FC236}">
                <a16:creationId xmlns:a16="http://schemas.microsoft.com/office/drawing/2014/main" id="{C0074807-7437-4447-A914-9DB6E147F3CA}"/>
              </a:ext>
            </a:extLst>
          </p:cNvPr>
          <p:cNvSpPr>
            <a:spLocks noGrp="1"/>
          </p:cNvSpPr>
          <p:nvPr>
            <p:ph idx="1"/>
          </p:nvPr>
        </p:nvSpPr>
        <p:spPr>
          <a:xfrm>
            <a:off x="755374" y="1868558"/>
            <a:ext cx="10992679" cy="4989442"/>
          </a:xfrm>
        </p:spPr>
        <p:txBody>
          <a:bodyPr>
            <a:normAutofit fontScale="70000" lnSpcReduction="20000"/>
          </a:bodyPr>
          <a:lstStyle/>
          <a:p>
            <a:pPr marL="0" marR="0" indent="0" algn="just">
              <a:spcBef>
                <a:spcPts val="280"/>
              </a:spcBef>
              <a:spcAft>
                <a:spcPts val="0"/>
              </a:spcAft>
              <a:buNone/>
            </a:pPr>
            <a:r>
              <a:rPr lang="en-US" sz="2800" b="1" dirty="0">
                <a:effectLst/>
                <a:latin typeface="Calibri" panose="020F0502020204030204" pitchFamily="34" charset="0"/>
                <a:ea typeface="Calibri" panose="020F0502020204030204" pitchFamily="34" charset="0"/>
              </a:rPr>
              <a:t>Award</a:t>
            </a:r>
            <a:r>
              <a:rPr lang="en-US" sz="2800" b="1" spc="-15"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Amounts</a:t>
            </a:r>
            <a:endParaRPr lang="en-US" sz="2800" dirty="0">
              <a:effectLst/>
              <a:latin typeface="Calibri" panose="020F0502020204030204" pitchFamily="34" charset="0"/>
              <a:ea typeface="Calibri" panose="020F0502020204030204" pitchFamily="34" charset="0"/>
            </a:endParaRPr>
          </a:p>
          <a:p>
            <a:pPr marL="0" marR="647065" algn="just">
              <a:spcBef>
                <a:spcPts val="0"/>
              </a:spcBef>
              <a:spcAft>
                <a:spcPts val="0"/>
              </a:spcAft>
            </a:pPr>
            <a:r>
              <a:rPr lang="en-US" sz="2800" dirty="0">
                <a:effectLst/>
                <a:latin typeface="Calibri" panose="020F0502020204030204" pitchFamily="34" charset="0"/>
                <a:ea typeface="Calibri" panose="020F0502020204030204" pitchFamily="34" charset="0"/>
              </a:rPr>
              <a:t>Final awards are determined by the Housing Commissioner. DHCD reserves the right to make an award of funds in an</a:t>
            </a:r>
            <a:r>
              <a:rPr lang="en-US" sz="2800" spc="-23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amount other than what is requested in the NOFA. All awards are subject to final underwriting by DHCD and approval</a:t>
            </a:r>
            <a:r>
              <a:rPr lang="en-US" sz="2800" spc="-24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by</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the City’s Board of</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Estimates.</a:t>
            </a:r>
          </a:p>
          <a:p>
            <a:pPr marL="0" marR="0" indent="0" algn="just">
              <a:spcBef>
                <a:spcPts val="0"/>
              </a:spcBef>
              <a:spcAft>
                <a:spcPts val="0"/>
              </a:spcAft>
              <a:buNone/>
            </a:pPr>
            <a:r>
              <a:rPr lang="en-US" sz="2800" b="1" dirty="0">
                <a:effectLst/>
                <a:latin typeface="Calibri" panose="020F0502020204030204" pitchFamily="34" charset="0"/>
                <a:ea typeface="Calibri" panose="020F0502020204030204" pitchFamily="34" charset="0"/>
              </a:rPr>
              <a:t> </a:t>
            </a:r>
            <a:endParaRPr lang="en-US" sz="28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2800" b="1" dirty="0">
                <a:effectLst/>
                <a:latin typeface="Calibri" panose="020F0502020204030204" pitchFamily="34" charset="0"/>
                <a:ea typeface="Calibri" panose="020F0502020204030204" pitchFamily="34" charset="0"/>
              </a:rPr>
              <a:t>Incurring</a:t>
            </a:r>
            <a:r>
              <a:rPr lang="en-US" sz="2800" b="1" spc="-20"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Expenses</a:t>
            </a:r>
            <a:endParaRPr lang="en-US" sz="2800" dirty="0">
              <a:effectLst/>
              <a:latin typeface="Calibri" panose="020F0502020204030204" pitchFamily="34" charset="0"/>
              <a:ea typeface="Calibri" panose="020F0502020204030204" pitchFamily="34" charset="0"/>
            </a:endParaRPr>
          </a:p>
          <a:p>
            <a:pPr marL="0" marR="852805">
              <a:spcBef>
                <a:spcPts val="0"/>
              </a:spcBef>
              <a:spcAft>
                <a:spcPts val="0"/>
              </a:spcAft>
            </a:pPr>
            <a:r>
              <a:rPr lang="en-US" sz="2800" dirty="0">
                <a:effectLst/>
                <a:latin typeface="Calibri" panose="020F0502020204030204" pitchFamily="34" charset="0"/>
                <a:ea typeface="Calibri" panose="020F0502020204030204" pitchFamily="34" charset="0"/>
              </a:rPr>
              <a:t>Neither the City of Baltimore nor DHCD will be responsible for any cost incurred by any applicant in preparing and</a:t>
            </a:r>
            <a:r>
              <a:rPr lang="en-US" sz="2800" spc="-23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submitting</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an</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application</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in</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response</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to this</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NOFA.</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800" b="1" dirty="0">
                <a:effectLst/>
                <a:latin typeface="Calibri" panose="020F0502020204030204" pitchFamily="34" charset="0"/>
                <a:ea typeface="Calibri" panose="020F0502020204030204" pitchFamily="34" charset="0"/>
              </a:rPr>
              <a:t>Compliance</a:t>
            </a:r>
            <a:r>
              <a:rPr lang="en-US" sz="2800" b="1" spc="-15"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with</a:t>
            </a:r>
            <a:r>
              <a:rPr lang="en-US" sz="2800" b="1" spc="-5"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Law</a:t>
            </a:r>
            <a:endParaRPr lang="en-US" sz="2800" dirty="0">
              <a:effectLst/>
              <a:latin typeface="Calibri" panose="020F0502020204030204" pitchFamily="34" charset="0"/>
              <a:ea typeface="Calibri" panose="020F0502020204030204" pitchFamily="34" charset="0"/>
            </a:endParaRPr>
          </a:p>
          <a:p>
            <a:pPr marL="0" marR="802640">
              <a:spcBef>
                <a:spcPts val="0"/>
              </a:spcBef>
              <a:spcAft>
                <a:spcPts val="0"/>
              </a:spcAft>
            </a:pPr>
            <a:r>
              <a:rPr lang="en-US" sz="2800" dirty="0">
                <a:effectLst/>
                <a:latin typeface="Calibri" panose="020F0502020204030204" pitchFamily="34" charset="0"/>
                <a:ea typeface="Calibri" panose="020F0502020204030204" pitchFamily="34" charset="0"/>
              </a:rPr>
              <a:t>By submitting an application, applicants agree that they will comply with all Federal, State and City laws, rules, and</a:t>
            </a:r>
            <a:r>
              <a:rPr lang="en-US" sz="2800" spc="-24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regulations</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and</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ordinances</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applicable to</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its</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activities</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and</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obligations</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under</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this</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program.</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800" b="1" dirty="0">
                <a:effectLst/>
                <a:latin typeface="Calibri" panose="020F0502020204030204" pitchFamily="34" charset="0"/>
                <a:ea typeface="Calibri" panose="020F0502020204030204" pitchFamily="34" charset="0"/>
              </a:rPr>
              <a:t>Public</a:t>
            </a:r>
            <a:r>
              <a:rPr lang="en-US" sz="2800" b="1" spc="-20"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Information</a:t>
            </a:r>
            <a:r>
              <a:rPr lang="en-US" sz="2800" b="1" spc="-10"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Act</a:t>
            </a:r>
            <a:r>
              <a:rPr lang="en-US" sz="2800" b="1" spc="-10"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Notice</a:t>
            </a:r>
            <a:endParaRPr lang="en-US" sz="2800" dirty="0">
              <a:effectLst/>
              <a:latin typeface="Calibri" panose="020F0502020204030204" pitchFamily="34" charset="0"/>
              <a:ea typeface="Calibri" panose="020F0502020204030204" pitchFamily="34" charset="0"/>
            </a:endParaRPr>
          </a:p>
          <a:p>
            <a:pPr marL="0" marR="647065">
              <a:spcBef>
                <a:spcPts val="200"/>
              </a:spcBef>
              <a:spcAft>
                <a:spcPts val="0"/>
              </a:spcAft>
            </a:pPr>
            <a:r>
              <a:rPr lang="en-US" sz="2800" dirty="0">
                <a:effectLst/>
                <a:latin typeface="Calibri" panose="020F0502020204030204" pitchFamily="34" charset="0"/>
                <a:ea typeface="Calibri" panose="020F0502020204030204" pitchFamily="34" charset="0"/>
              </a:rPr>
              <a:t>DHCD commits to handling all information regarding financial assets in strictest confidence. Applicants should give</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specific attention to identifying any portions of their application that they deem to be confidential, proprietary or</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trade secrets and provide justification why such material should not be disclosed by DHCD under the Maryland Public</a:t>
            </a:r>
            <a:r>
              <a:rPr lang="en-US" sz="2800" spc="-24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Information Act SS 1-601 et seq. of the State Government Article, Annotated Code of Maryland upon request by the</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public.</a:t>
            </a:r>
          </a:p>
          <a:p>
            <a:pPr marL="0" indent="0">
              <a:buNone/>
            </a:pPr>
            <a:endParaRPr lang="en-US" dirty="0"/>
          </a:p>
        </p:txBody>
      </p:sp>
    </p:spTree>
    <p:extLst>
      <p:ext uri="{BB962C8B-B14F-4D97-AF65-F5344CB8AC3E}">
        <p14:creationId xmlns:p14="http://schemas.microsoft.com/office/powerpoint/2010/main" val="3155722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405B9-AE86-4421-8783-72A56E444D48}"/>
              </a:ext>
            </a:extLst>
          </p:cNvPr>
          <p:cNvSpPr>
            <a:spLocks noGrp="1"/>
          </p:cNvSpPr>
          <p:nvPr>
            <p:ph type="title"/>
          </p:nvPr>
        </p:nvSpPr>
        <p:spPr/>
        <p:txBody>
          <a:bodyPr/>
          <a:lstStyle/>
          <a:p>
            <a:pPr algn="ctr"/>
            <a:r>
              <a:rPr lang="en-US" b="1" dirty="0"/>
              <a:t>INTRODUCTION</a:t>
            </a:r>
          </a:p>
        </p:txBody>
      </p:sp>
      <p:sp>
        <p:nvSpPr>
          <p:cNvPr id="3" name="Content Placeholder 2">
            <a:extLst>
              <a:ext uri="{FF2B5EF4-FFF2-40B4-BE49-F238E27FC236}">
                <a16:creationId xmlns:a16="http://schemas.microsoft.com/office/drawing/2014/main" id="{4E7525AE-587F-4765-99A0-EE9B8B97CDD4}"/>
              </a:ext>
            </a:extLst>
          </p:cNvPr>
          <p:cNvSpPr>
            <a:spLocks noGrp="1"/>
          </p:cNvSpPr>
          <p:nvPr>
            <p:ph idx="1"/>
          </p:nvPr>
        </p:nvSpPr>
        <p:spPr/>
        <p:txBody>
          <a:bodyPr>
            <a:norm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Through this Notice of Funding Availability (NOFA), the Baltimore City Department of Housing and Community Development (DHCD) is making up to $16 million available from the Housing Accelerator Fund (HAF) and up to $15 million available from the American Rescue Plan (ARP) for the HOME Investment Partnerships Program (HOME) to support the construction of Permanent Supportive Housing (PSH) for individuals and families who are homeless, at risk of homelessness, or in other vulnerable positions. </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Subject to demand, affordable housing projects without PSH units will be considered for funding under this NOFA.</a:t>
            </a:r>
            <a:endParaRPr lang="en-US" dirty="0"/>
          </a:p>
        </p:txBody>
      </p:sp>
    </p:spTree>
    <p:extLst>
      <p:ext uri="{BB962C8B-B14F-4D97-AF65-F5344CB8AC3E}">
        <p14:creationId xmlns:p14="http://schemas.microsoft.com/office/powerpoint/2010/main" val="4189845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70994-8612-4DBC-9736-FFF1B3DDF449}"/>
              </a:ext>
            </a:extLst>
          </p:cNvPr>
          <p:cNvSpPr>
            <a:spLocks noGrp="1"/>
          </p:cNvSpPr>
          <p:nvPr>
            <p:ph type="title"/>
          </p:nvPr>
        </p:nvSpPr>
        <p:spPr/>
        <p:txBody>
          <a:bodyPr/>
          <a:lstStyle/>
          <a:p>
            <a:r>
              <a:rPr lang="en-US" dirty="0"/>
              <a:t>CONTACT INFORMATION	</a:t>
            </a:r>
          </a:p>
        </p:txBody>
      </p:sp>
      <p:sp>
        <p:nvSpPr>
          <p:cNvPr id="3" name="Content Placeholder 2">
            <a:extLst>
              <a:ext uri="{FF2B5EF4-FFF2-40B4-BE49-F238E27FC236}">
                <a16:creationId xmlns:a16="http://schemas.microsoft.com/office/drawing/2014/main" id="{2C1E3CD6-2A1D-4B18-9F40-321C597893CC}"/>
              </a:ext>
            </a:extLst>
          </p:cNvPr>
          <p:cNvSpPr>
            <a:spLocks noGrp="1"/>
          </p:cNvSpPr>
          <p:nvPr>
            <p:ph idx="1"/>
          </p:nvPr>
        </p:nvSpPr>
        <p:spPr/>
        <p:txBody>
          <a:bodyPr/>
          <a:lstStyle/>
          <a:p>
            <a:pPr marL="0" indent="0">
              <a:buNone/>
            </a:pPr>
            <a:r>
              <a:rPr lang="en-US" dirty="0"/>
              <a:t>Housing Accelerator Program Email Address:</a:t>
            </a:r>
          </a:p>
          <a:p>
            <a:pPr marL="0" indent="0">
              <a:buNone/>
            </a:pPr>
            <a:r>
              <a:rPr lang="en-US" dirty="0">
                <a:hlinkClick r:id="rId2"/>
              </a:rPr>
              <a:t>housingacceleratorprogram@baltimorecity.gov</a:t>
            </a:r>
            <a:r>
              <a:rPr lang="en-US" dirty="0"/>
              <a:t> </a:t>
            </a:r>
          </a:p>
        </p:txBody>
      </p:sp>
    </p:spTree>
    <p:extLst>
      <p:ext uri="{BB962C8B-B14F-4D97-AF65-F5344CB8AC3E}">
        <p14:creationId xmlns:p14="http://schemas.microsoft.com/office/powerpoint/2010/main" val="113680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82FE-BCA1-4875-A2EB-BC6352F93FB6}"/>
              </a:ext>
            </a:extLst>
          </p:cNvPr>
          <p:cNvSpPr>
            <a:spLocks noGrp="1"/>
          </p:cNvSpPr>
          <p:nvPr>
            <p:ph type="title"/>
          </p:nvPr>
        </p:nvSpPr>
        <p:spPr/>
        <p:txBody>
          <a:bodyPr/>
          <a:lstStyle/>
          <a:p>
            <a:r>
              <a:rPr lang="en-US" b="1" dirty="0"/>
              <a:t>SUPPORTIVE HOUSING 101 PRESENTATION</a:t>
            </a:r>
          </a:p>
        </p:txBody>
      </p:sp>
      <p:sp>
        <p:nvSpPr>
          <p:cNvPr id="3" name="Content Placeholder 2">
            <a:extLst>
              <a:ext uri="{FF2B5EF4-FFF2-40B4-BE49-F238E27FC236}">
                <a16:creationId xmlns:a16="http://schemas.microsoft.com/office/drawing/2014/main" id="{0642D6D4-D1CE-4F9C-B391-460ED82F5E20}"/>
              </a:ext>
            </a:extLst>
          </p:cNvPr>
          <p:cNvSpPr>
            <a:spLocks noGrp="1"/>
          </p:cNvSpPr>
          <p:nvPr>
            <p:ph idx="1"/>
          </p:nvPr>
        </p:nvSpPr>
        <p:spPr/>
        <p:txBody>
          <a:bodyPr/>
          <a:lstStyle/>
          <a:p>
            <a:pPr marL="0" indent="0">
              <a:buNone/>
            </a:pPr>
            <a:r>
              <a:rPr lang="en-US" dirty="0"/>
              <a:t>CSH Supportive Housing 101 Webinar Link, </a:t>
            </a:r>
          </a:p>
          <a:p>
            <a:r>
              <a:rPr lang="en-US" dirty="0">
                <a:hlinkClick r:id="rId2"/>
              </a:rPr>
              <a:t>https://www.youtube.com/watch?v=dVmUu6CMdQg&amp;feature=youtu.be</a:t>
            </a:r>
            <a:r>
              <a:rPr lang="en-US" dirty="0"/>
              <a:t> </a:t>
            </a:r>
          </a:p>
        </p:txBody>
      </p:sp>
    </p:spTree>
    <p:extLst>
      <p:ext uri="{BB962C8B-B14F-4D97-AF65-F5344CB8AC3E}">
        <p14:creationId xmlns:p14="http://schemas.microsoft.com/office/powerpoint/2010/main" val="3839684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3460" y="3563242"/>
            <a:ext cx="4553480" cy="1805751"/>
          </a:xfrm>
          <a:prstGeom prst="rect">
            <a:avLst/>
          </a:prstGeom>
          <a:noFill/>
        </p:spPr>
        <p:txBody>
          <a:bodyPr wrap="square" lIns="0" tIns="0" rIns="0" bIns="0" rtlCol="0">
            <a:spAutoFit/>
          </a:bodyPr>
          <a:lstStyle/>
          <a:p>
            <a:pPr algn="ctr"/>
            <a:r>
              <a:rPr lang="en-US" sz="5867" cap="all" dirty="0">
                <a:solidFill>
                  <a:srgbClr val="F6F8FA"/>
                </a:solidFill>
                <a:latin typeface="Lato Black" panose="020F0A02020204030203" pitchFamily="34" charset="0"/>
              </a:rPr>
              <a:t>THANKS!</a:t>
            </a:r>
          </a:p>
          <a:p>
            <a:pPr algn="ctr"/>
            <a:r>
              <a:rPr lang="en-US" sz="5867" cap="all" dirty="0">
                <a:solidFill>
                  <a:srgbClr val="F6F8FA"/>
                </a:solidFill>
                <a:latin typeface="Lato Black" panose="020F0A02020204030203" pitchFamily="34" charset="0"/>
              </a:rPr>
              <a:t>Questions</a:t>
            </a:r>
          </a:p>
        </p:txBody>
      </p:sp>
      <p:grpSp>
        <p:nvGrpSpPr>
          <p:cNvPr id="4" name="Group 3"/>
          <p:cNvGrpSpPr/>
          <p:nvPr/>
        </p:nvGrpSpPr>
        <p:grpSpPr>
          <a:xfrm>
            <a:off x="4324471" y="5533750"/>
            <a:ext cx="1531008" cy="393263"/>
            <a:chOff x="3024445" y="5022851"/>
            <a:chExt cx="3318493" cy="797911"/>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445" y="5022851"/>
              <a:ext cx="797911" cy="79791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4484" y="5022851"/>
              <a:ext cx="739365" cy="73936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950" y="5022851"/>
              <a:ext cx="1053988" cy="739365"/>
            </a:xfrm>
            <a:prstGeom prst="rect">
              <a:avLst/>
            </a:prstGeom>
          </p:spPr>
        </p:pic>
      </p:grpSp>
      <p:sp>
        <p:nvSpPr>
          <p:cNvPr id="8" name="TextBox 7"/>
          <p:cNvSpPr txBox="1"/>
          <p:nvPr/>
        </p:nvSpPr>
        <p:spPr>
          <a:xfrm>
            <a:off x="6055513" y="5385635"/>
            <a:ext cx="4162855" cy="584775"/>
          </a:xfrm>
          <a:prstGeom prst="rect">
            <a:avLst/>
          </a:prstGeom>
          <a:noFill/>
        </p:spPr>
        <p:txBody>
          <a:bodyPr wrap="square" rtlCol="0">
            <a:spAutoFit/>
          </a:bodyPr>
          <a:lstStyle/>
          <a:p>
            <a:r>
              <a:rPr lang="en-US" sz="3200" dirty="0">
                <a:solidFill>
                  <a:schemeClr val="bg1"/>
                </a:solidFill>
              </a:rPr>
              <a:t>@BmoreDhcd</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4471" y="661335"/>
            <a:ext cx="3639519" cy="1982324"/>
          </a:xfrm>
          <a:prstGeom prst="rect">
            <a:avLst/>
          </a:prstGeom>
        </p:spPr>
      </p:pic>
    </p:spTree>
    <p:extLst>
      <p:ext uri="{BB962C8B-B14F-4D97-AF65-F5344CB8AC3E}">
        <p14:creationId xmlns:p14="http://schemas.microsoft.com/office/powerpoint/2010/main" val="73144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16DE-5741-46A8-AB05-F94C075B8FC9}"/>
              </a:ext>
            </a:extLst>
          </p:cNvPr>
          <p:cNvSpPr>
            <a:spLocks noGrp="1"/>
          </p:cNvSpPr>
          <p:nvPr>
            <p:ph type="title"/>
          </p:nvPr>
        </p:nvSpPr>
        <p:spPr/>
        <p:txBody>
          <a:bodyPr/>
          <a:lstStyle/>
          <a:p>
            <a:pPr algn="ctr"/>
            <a:r>
              <a:rPr lang="en-US" b="1" dirty="0"/>
              <a:t>INTRODUCTION…CONT.</a:t>
            </a:r>
          </a:p>
        </p:txBody>
      </p:sp>
      <p:sp>
        <p:nvSpPr>
          <p:cNvPr id="3" name="Content Placeholder 2">
            <a:extLst>
              <a:ext uri="{FF2B5EF4-FFF2-40B4-BE49-F238E27FC236}">
                <a16:creationId xmlns:a16="http://schemas.microsoft.com/office/drawing/2014/main" id="{2FE9E0C4-1CE5-4DB0-8381-295A463F2DDA}"/>
              </a:ext>
            </a:extLst>
          </p:cNvPr>
          <p:cNvSpPr>
            <a:spLocks noGrp="1"/>
          </p:cNvSpPr>
          <p:nvPr>
            <p:ph idx="1"/>
          </p:nvPr>
        </p:nvSpPr>
        <p:spPr/>
        <p:txBody>
          <a:bodyPr/>
          <a:lstStyle/>
          <a:p>
            <a:r>
              <a:rPr lang="en-US" dirty="0"/>
              <a:t>To be considered for an award of funds, applicants are required to meet threshold requirements and receive a minimum application score of </a:t>
            </a:r>
            <a:r>
              <a:rPr lang="en-US" b="1" dirty="0"/>
              <a:t>150 points out of 230 points</a:t>
            </a:r>
            <a:r>
              <a:rPr lang="en-US" dirty="0"/>
              <a:t>. Applications will be scored and ranked based on project feasibility, community engagement, and achieving equity. There will be additional opportunities to qualify for a max of </a:t>
            </a:r>
            <a:r>
              <a:rPr lang="en-US" b="1" dirty="0"/>
              <a:t>65 bonus points.</a:t>
            </a:r>
          </a:p>
        </p:txBody>
      </p:sp>
    </p:spTree>
    <p:extLst>
      <p:ext uri="{BB962C8B-B14F-4D97-AF65-F5344CB8AC3E}">
        <p14:creationId xmlns:p14="http://schemas.microsoft.com/office/powerpoint/2010/main" val="123509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956E-B6AA-4868-B022-251E3F6F13D9}"/>
              </a:ext>
            </a:extLst>
          </p:cNvPr>
          <p:cNvSpPr>
            <a:spLocks noGrp="1"/>
          </p:cNvSpPr>
          <p:nvPr>
            <p:ph type="title"/>
          </p:nvPr>
        </p:nvSpPr>
        <p:spPr/>
        <p:txBody>
          <a:bodyPr/>
          <a:lstStyle/>
          <a:p>
            <a:pPr algn="ctr"/>
            <a:r>
              <a:rPr lang="en-US" b="1" dirty="0"/>
              <a:t>ELIGIBLE PROJECTS</a:t>
            </a:r>
          </a:p>
        </p:txBody>
      </p:sp>
      <p:sp>
        <p:nvSpPr>
          <p:cNvPr id="3" name="Content Placeholder 2">
            <a:extLst>
              <a:ext uri="{FF2B5EF4-FFF2-40B4-BE49-F238E27FC236}">
                <a16:creationId xmlns:a16="http://schemas.microsoft.com/office/drawing/2014/main" id="{2A4B6D47-1D32-4321-8348-E6FEA9890822}"/>
              </a:ext>
            </a:extLst>
          </p:cNvPr>
          <p:cNvSpPr>
            <a:spLocks noGrp="1"/>
          </p:cNvSpPr>
          <p:nvPr>
            <p:ph idx="1"/>
          </p:nvPr>
        </p:nvSpPr>
        <p:spPr>
          <a:xfrm>
            <a:off x="838200" y="1341912"/>
            <a:ext cx="10515600" cy="4835051"/>
          </a:xfrm>
        </p:spPr>
        <p:txBody>
          <a:bodyPr>
            <a:normAutofit/>
          </a:bodyPr>
          <a:lstStyle/>
          <a:p>
            <a:pPr marL="0" indent="0">
              <a:buNone/>
            </a:pPr>
            <a:endParaRPr lang="en-US" sz="2900" dirty="0"/>
          </a:p>
          <a:p>
            <a:pPr>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Close financing gaps to allow potential projects with supportive housing units to proceed to development.</a:t>
            </a:r>
          </a:p>
          <a:p>
            <a:pPr>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Secure set-asides of supportive housing units within housing projects already under development through equity investments.</a:t>
            </a:r>
          </a:p>
          <a:p>
            <a:pPr algn="just">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Provide financing to develop new projects and enable their       competition for other financing, through pre-development financing grants or loans</a:t>
            </a:r>
          </a:p>
          <a:p>
            <a:pPr marL="0" indent="0">
              <a:buNone/>
            </a:pPr>
            <a:endParaRPr lang="en-US" dirty="0"/>
          </a:p>
        </p:txBody>
      </p:sp>
    </p:spTree>
    <p:extLst>
      <p:ext uri="{BB962C8B-B14F-4D97-AF65-F5344CB8AC3E}">
        <p14:creationId xmlns:p14="http://schemas.microsoft.com/office/powerpoint/2010/main" val="1070663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89E5-8E8F-4022-A876-0D3C78BB6ED0}"/>
              </a:ext>
            </a:extLst>
          </p:cNvPr>
          <p:cNvSpPr>
            <a:spLocks noGrp="1"/>
          </p:cNvSpPr>
          <p:nvPr>
            <p:ph type="title"/>
          </p:nvPr>
        </p:nvSpPr>
        <p:spPr/>
        <p:txBody>
          <a:bodyPr/>
          <a:lstStyle/>
          <a:p>
            <a:pPr algn="ctr"/>
            <a:r>
              <a:rPr lang="en-US" b="1" dirty="0"/>
              <a:t>ELIGIBLE APPLICANTS</a:t>
            </a:r>
          </a:p>
        </p:txBody>
      </p:sp>
      <p:sp>
        <p:nvSpPr>
          <p:cNvPr id="3" name="Content Placeholder 2">
            <a:extLst>
              <a:ext uri="{FF2B5EF4-FFF2-40B4-BE49-F238E27FC236}">
                <a16:creationId xmlns:a16="http://schemas.microsoft.com/office/drawing/2014/main" id="{539B99A4-1B42-4238-B1F2-267DA4CC3E69}"/>
              </a:ext>
            </a:extLst>
          </p:cNvPr>
          <p:cNvSpPr>
            <a:spLocks noGrp="1"/>
          </p:cNvSpPr>
          <p:nvPr>
            <p:ph idx="1"/>
          </p:nvPr>
        </p:nvSpPr>
        <p:spPr>
          <a:xfrm>
            <a:off x="671945" y="1421864"/>
            <a:ext cx="10515600" cy="4351338"/>
          </a:xfrm>
        </p:spPr>
        <p:txBody>
          <a:bodyPr>
            <a:normAutofit/>
          </a:bodyPr>
          <a:lstStyle/>
          <a:p>
            <a:pPr marL="0" marR="0" indent="0">
              <a:lnSpc>
                <a:spcPct val="107000"/>
              </a:lnSpc>
              <a:spcBef>
                <a:spcPts val="0"/>
              </a:spcBef>
              <a:spcAft>
                <a:spcPts val="800"/>
              </a:spcAft>
              <a:buNone/>
              <a:tabLst>
                <a:tab pos="8001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This NOFA is limited to applicants that are either a </a:t>
            </a:r>
            <a:r>
              <a:rPr lang="en-US" b="1" dirty="0">
                <a:latin typeface="Calibri" panose="020F0502020204030204" pitchFamily="34" charset="0"/>
                <a:ea typeface="Calibri" panose="020F0502020204030204" pitchFamily="34" charset="0"/>
                <a:cs typeface="Times New Roman" panose="02020603050405020304" pitchFamily="18" charset="0"/>
              </a:rPr>
              <a:t>n</a:t>
            </a:r>
            <a:r>
              <a:rPr lang="en-US" sz="2800" b="1" dirty="0">
                <a:effectLst/>
                <a:latin typeface="Calibri" panose="020F0502020204030204" pitchFamily="34" charset="0"/>
                <a:ea typeface="Calibri" panose="020F0502020204030204" pitchFamily="34" charset="0"/>
                <a:cs typeface="Times New Roman" panose="02020603050405020304" pitchFamily="18" charset="0"/>
              </a:rPr>
              <a:t>on-profit</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f</a:t>
            </a:r>
            <a:r>
              <a:rPr lang="en-US" sz="2800" b="1" dirty="0">
                <a:effectLst/>
                <a:latin typeface="Calibri" panose="020F0502020204030204" pitchFamily="34" charset="0"/>
                <a:ea typeface="Calibri" panose="020F0502020204030204" pitchFamily="34" charset="0"/>
                <a:cs typeface="Times New Roman" panose="02020603050405020304" pitchFamily="18" charset="0"/>
              </a:rPr>
              <a:t>or-profit</a:t>
            </a:r>
            <a:r>
              <a:rPr lang="en-US" sz="2800" dirty="0">
                <a:effectLst/>
                <a:latin typeface="Calibri" panose="020F0502020204030204" pitchFamily="34" charset="0"/>
                <a:ea typeface="Calibri" panose="020F0502020204030204" pitchFamily="34" charset="0"/>
                <a:cs typeface="Times New Roman" panose="02020603050405020304" pitchFamily="18" charset="0"/>
              </a:rPr>
              <a:t> or </a:t>
            </a:r>
            <a:r>
              <a:rPr lang="en-US" b="1" dirty="0">
                <a:latin typeface="Calibri" panose="020F0502020204030204" pitchFamily="34" charset="0"/>
                <a:ea typeface="Calibri" panose="020F0502020204030204" pitchFamily="34" charset="0"/>
                <a:cs typeface="Times New Roman" panose="02020603050405020304" pitchFamily="18" charset="0"/>
              </a:rPr>
              <a:t>j</a:t>
            </a:r>
            <a:r>
              <a:rPr lang="en-US" sz="2800" b="1" dirty="0">
                <a:effectLst/>
                <a:latin typeface="Calibri" panose="020F0502020204030204" pitchFamily="34" charset="0"/>
                <a:ea typeface="Calibri" panose="020F0502020204030204" pitchFamily="34" charset="0"/>
                <a:cs typeface="Times New Roman" panose="02020603050405020304" pitchFamily="18" charset="0"/>
              </a:rPr>
              <a:t>oint </a:t>
            </a:r>
            <a:r>
              <a:rPr lang="en-US" b="1" dirty="0">
                <a:latin typeface="Calibri" panose="020F0502020204030204" pitchFamily="34" charset="0"/>
                <a:ea typeface="Calibri" panose="020F0502020204030204" pitchFamily="34" charset="0"/>
                <a:cs typeface="Times New Roman" panose="02020603050405020304" pitchFamily="18" charset="0"/>
              </a:rPr>
              <a:t>v</a:t>
            </a:r>
            <a:r>
              <a:rPr lang="en-US" sz="2800" b="1" dirty="0">
                <a:effectLst/>
                <a:latin typeface="Calibri" panose="020F0502020204030204" pitchFamily="34" charset="0"/>
                <a:ea typeface="Calibri" panose="020F0502020204030204" pitchFamily="34" charset="0"/>
                <a:cs typeface="Times New Roman" panose="02020603050405020304" pitchFamily="18" charset="0"/>
              </a:rPr>
              <a:t>entures </a:t>
            </a:r>
            <a:r>
              <a:rPr lang="en-US" sz="2800" dirty="0">
                <a:effectLst/>
                <a:latin typeface="Calibri" panose="020F0502020204030204" pitchFamily="34" charset="0"/>
                <a:ea typeface="Calibri" panose="020F0502020204030204" pitchFamily="34" charset="0"/>
                <a:cs typeface="Times New Roman" panose="02020603050405020304" pitchFamily="18" charset="0"/>
              </a:rPr>
              <a:t>that are seeking funds to create units accessible and dedicated for permanent supportive housing populations and other affordable housing projects.</a:t>
            </a:r>
          </a:p>
          <a:p>
            <a:pPr marL="0" indent="0">
              <a:buNone/>
            </a:pPr>
            <a:endParaRPr lang="en-US" dirty="0"/>
          </a:p>
        </p:txBody>
      </p:sp>
    </p:spTree>
    <p:extLst>
      <p:ext uri="{BB962C8B-B14F-4D97-AF65-F5344CB8AC3E}">
        <p14:creationId xmlns:p14="http://schemas.microsoft.com/office/powerpoint/2010/main" val="315460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8ABA-9894-4167-BAC9-7A8E98166D41}"/>
              </a:ext>
            </a:extLst>
          </p:cNvPr>
          <p:cNvSpPr>
            <a:spLocks noGrp="1"/>
          </p:cNvSpPr>
          <p:nvPr>
            <p:ph type="title"/>
          </p:nvPr>
        </p:nvSpPr>
        <p:spPr/>
        <p:txBody>
          <a:bodyPr/>
          <a:lstStyle/>
          <a:p>
            <a:pPr algn="ctr"/>
            <a:r>
              <a:rPr lang="en-US" b="1" dirty="0"/>
              <a:t>AFFORDABILITY RESTRICTIONS</a:t>
            </a:r>
          </a:p>
        </p:txBody>
      </p:sp>
      <p:sp>
        <p:nvSpPr>
          <p:cNvPr id="3" name="Content Placeholder 2">
            <a:extLst>
              <a:ext uri="{FF2B5EF4-FFF2-40B4-BE49-F238E27FC236}">
                <a16:creationId xmlns:a16="http://schemas.microsoft.com/office/drawing/2014/main" id="{29DE5BE6-1741-41EC-862E-A68D5E7C8ED6}"/>
              </a:ext>
            </a:extLst>
          </p:cNvPr>
          <p:cNvSpPr>
            <a:spLocks noGrp="1"/>
          </p:cNvSpPr>
          <p:nvPr>
            <p:ph idx="1"/>
          </p:nvPr>
        </p:nvSpPr>
        <p:spPr>
          <a:xfrm>
            <a:off x="838200" y="1857710"/>
            <a:ext cx="10515600" cy="4351338"/>
          </a:xfrm>
        </p:spPr>
        <p:txBody>
          <a:bodyPr/>
          <a:lstStyle/>
          <a:p>
            <a:pPr marL="0" indent="0">
              <a:buNone/>
            </a:pPr>
            <a:r>
              <a:rPr lang="en-US" dirty="0"/>
              <a:t>All units funded through the Housing Accelerator Program must restrict leasing and occupancy of those units for a period of at least </a:t>
            </a:r>
            <a:r>
              <a:rPr lang="en-US" b="1" dirty="0"/>
              <a:t>30 years </a:t>
            </a:r>
            <a:r>
              <a:rPr lang="en-US" dirty="0"/>
              <a:t>to households that have incomes that do not exceed </a:t>
            </a:r>
            <a:r>
              <a:rPr lang="en-US" b="1" dirty="0"/>
              <a:t>30% of the Area Median Income (AMI).</a:t>
            </a:r>
          </a:p>
        </p:txBody>
      </p:sp>
    </p:spTree>
    <p:extLst>
      <p:ext uri="{BB962C8B-B14F-4D97-AF65-F5344CB8AC3E}">
        <p14:creationId xmlns:p14="http://schemas.microsoft.com/office/powerpoint/2010/main" val="208729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0482-B17A-475E-A406-D6D4A4204E80}"/>
              </a:ext>
            </a:extLst>
          </p:cNvPr>
          <p:cNvSpPr>
            <a:spLocks noGrp="1"/>
          </p:cNvSpPr>
          <p:nvPr>
            <p:ph type="title"/>
          </p:nvPr>
        </p:nvSpPr>
        <p:spPr/>
        <p:txBody>
          <a:bodyPr/>
          <a:lstStyle/>
          <a:p>
            <a:pPr algn="ctr"/>
            <a:r>
              <a:rPr lang="en-US" b="1" dirty="0"/>
              <a:t>ELIGIBLE USES OF FUNDS</a:t>
            </a:r>
          </a:p>
        </p:txBody>
      </p:sp>
      <p:sp>
        <p:nvSpPr>
          <p:cNvPr id="3" name="Content Placeholder 2">
            <a:extLst>
              <a:ext uri="{FF2B5EF4-FFF2-40B4-BE49-F238E27FC236}">
                <a16:creationId xmlns:a16="http://schemas.microsoft.com/office/drawing/2014/main" id="{DD90DB13-A355-4196-A041-42818E89DF1E}"/>
              </a:ext>
            </a:extLst>
          </p:cNvPr>
          <p:cNvSpPr>
            <a:spLocks noGrp="1"/>
          </p:cNvSpPr>
          <p:nvPr>
            <p:ph idx="1"/>
          </p:nvPr>
        </p:nvSpPr>
        <p:spPr>
          <a:xfrm>
            <a:off x="489650" y="1462053"/>
            <a:ext cx="10515600" cy="4351338"/>
          </a:xfrm>
        </p:spPr>
        <p:txBody>
          <a:bodyPr>
            <a:normAutofit/>
          </a:bodyPr>
          <a:lstStyle/>
          <a:p>
            <a:pPr marL="0" marR="0" indent="0">
              <a:lnSpc>
                <a:spcPct val="107000"/>
              </a:lnSpc>
              <a:spcBef>
                <a:spcPts val="0"/>
              </a:spcBef>
              <a:spcAft>
                <a:spcPts val="800"/>
              </a:spcAft>
              <a:buNone/>
              <a:tabLst>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HOME-ARP funds are available to support the hard costs of eligible projects. Housing Accelerator funds are available to support both the hard and soft costs of eligible projects. Applications will be evaluated for eligibility under both HOME-ARP and Housing Accelerator funds. Applicants are encouraged to outline why one funding source may be more appropriate for their project than the other.</a:t>
            </a:r>
          </a:p>
          <a:p>
            <a:pPr marL="0" indent="0">
              <a:buNone/>
            </a:pPr>
            <a:endParaRPr lang="en-US" sz="2400" dirty="0"/>
          </a:p>
          <a:p>
            <a:pPr marL="0" indent="0">
              <a:buNone/>
            </a:pPr>
            <a:endParaRPr lang="en-US" sz="2400" dirty="0"/>
          </a:p>
          <a:p>
            <a:pPr marL="0" indent="0">
              <a:buNone/>
            </a:pPr>
            <a:endParaRPr lang="en-US" sz="7200" dirty="0"/>
          </a:p>
          <a:p>
            <a:pPr marL="0" indent="0">
              <a:buNone/>
            </a:pPr>
            <a:endParaRPr lang="en-US" dirty="0"/>
          </a:p>
        </p:txBody>
      </p:sp>
      <p:graphicFrame>
        <p:nvGraphicFramePr>
          <p:cNvPr id="4" name="Table 3">
            <a:extLst>
              <a:ext uri="{FF2B5EF4-FFF2-40B4-BE49-F238E27FC236}">
                <a16:creationId xmlns:a16="http://schemas.microsoft.com/office/drawing/2014/main" id="{E0F36CBC-7C71-4075-BF54-E9587C8190A8}"/>
              </a:ext>
            </a:extLst>
          </p:cNvPr>
          <p:cNvGraphicFramePr>
            <a:graphicFrameLocks noGrp="1"/>
          </p:cNvGraphicFramePr>
          <p:nvPr>
            <p:extLst>
              <p:ext uri="{D42A27DB-BD31-4B8C-83A1-F6EECF244321}">
                <p14:modId xmlns:p14="http://schemas.microsoft.com/office/powerpoint/2010/main" val="2126237492"/>
              </p:ext>
            </p:extLst>
          </p:nvPr>
        </p:nvGraphicFramePr>
        <p:xfrm>
          <a:off x="838200" y="2787616"/>
          <a:ext cx="9260839" cy="3705256"/>
        </p:xfrm>
        <a:graphic>
          <a:graphicData uri="http://schemas.openxmlformats.org/drawingml/2006/table">
            <a:tbl>
              <a:tblPr firstRow="1" firstCol="1"/>
              <a:tblGrid>
                <a:gridCol w="5233164">
                  <a:extLst>
                    <a:ext uri="{9D8B030D-6E8A-4147-A177-3AD203B41FA5}">
                      <a16:colId xmlns:a16="http://schemas.microsoft.com/office/drawing/2014/main" val="1355492544"/>
                    </a:ext>
                  </a:extLst>
                </a:gridCol>
                <a:gridCol w="2660316">
                  <a:extLst>
                    <a:ext uri="{9D8B030D-6E8A-4147-A177-3AD203B41FA5}">
                      <a16:colId xmlns:a16="http://schemas.microsoft.com/office/drawing/2014/main" val="1646964876"/>
                    </a:ext>
                  </a:extLst>
                </a:gridCol>
                <a:gridCol w="1367359">
                  <a:extLst>
                    <a:ext uri="{9D8B030D-6E8A-4147-A177-3AD203B41FA5}">
                      <a16:colId xmlns:a16="http://schemas.microsoft.com/office/drawing/2014/main" val="1617697369"/>
                    </a:ext>
                  </a:extLst>
                </a:gridCol>
              </a:tblGrid>
              <a:tr h="317140">
                <a:tc>
                  <a:txBody>
                    <a:bodyPr/>
                    <a:lstStyle/>
                    <a:p>
                      <a:pPr marL="0" marR="0" algn="ctr">
                        <a:lnSpc>
                          <a:spcPct val="107000"/>
                        </a:lnSpc>
                        <a:spcBef>
                          <a:spcPts val="0"/>
                        </a:spcBef>
                        <a:spcAft>
                          <a:spcPts val="0"/>
                        </a:spcAft>
                        <a:tabLst>
                          <a:tab pos="8001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Eligible uses of funds include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Housing Accelerator Fund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HOME-ARP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0224091"/>
                  </a:ext>
                </a:extLst>
              </a:tr>
              <a:tr h="317140">
                <a:tc>
                  <a:txBody>
                    <a:bodyPr/>
                    <a:lstStyle/>
                    <a:p>
                      <a:pPr marL="0" marR="0">
                        <a:lnSpc>
                          <a:spcPct val="107000"/>
                        </a:lnSpc>
                        <a:spcBef>
                          <a:spcPts val="0"/>
                        </a:spcBef>
                        <a:spcAft>
                          <a:spcPts val="0"/>
                        </a:spcAft>
                        <a:tabLst>
                          <a:tab pos="800100" algn="l"/>
                        </a:tabLs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Architectural and Engineering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2614864"/>
                  </a:ext>
                </a:extLst>
              </a:tr>
              <a:tr h="317140">
                <a:tc>
                  <a:txBody>
                    <a:bodyPr/>
                    <a:lstStyle/>
                    <a:p>
                      <a:pPr marL="0" marR="0">
                        <a:lnSpc>
                          <a:spcPct val="107000"/>
                        </a:lnSpc>
                        <a:spcBef>
                          <a:spcPts val="0"/>
                        </a:spcBef>
                        <a:spcAft>
                          <a:spcPts val="0"/>
                        </a:spcAft>
                        <a:tabLst>
                          <a:tab pos="800100" algn="l"/>
                        </a:tabLs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Environmental assessment and testing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050338"/>
                  </a:ext>
                </a:extLst>
              </a:tr>
              <a:tr h="317140">
                <a:tc>
                  <a:txBody>
                    <a:bodyPr/>
                    <a:lstStyle/>
                    <a:p>
                      <a:pPr marL="0" marR="0">
                        <a:lnSpc>
                          <a:spcPct val="107000"/>
                        </a:lnSpc>
                        <a:spcBef>
                          <a:spcPts val="0"/>
                        </a:spcBef>
                        <a:spcAft>
                          <a:spcPts val="0"/>
                        </a:spcAft>
                        <a:tabLst>
                          <a:tab pos="800100" algn="l"/>
                        </a:tabLs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Market and Financial Feasibility Analysis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085405"/>
                  </a:ext>
                </a:extLst>
              </a:tr>
              <a:tr h="317140">
                <a:tc>
                  <a:txBody>
                    <a:bodyPr/>
                    <a:lstStyle/>
                    <a:p>
                      <a:pPr marL="0" marR="0">
                        <a:lnSpc>
                          <a:spcPct val="107000"/>
                        </a:lnSpc>
                        <a:spcBef>
                          <a:spcPts val="0"/>
                        </a:spcBef>
                        <a:spcAft>
                          <a:spcPts val="0"/>
                        </a:spcAft>
                        <a:tabLst>
                          <a:tab pos="800100" algn="l"/>
                        </a:tabLs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Carrying Costs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872066"/>
                  </a:ext>
                </a:extLst>
              </a:tr>
              <a:tr h="317140">
                <a:tc>
                  <a:txBody>
                    <a:bodyPr/>
                    <a:lstStyle/>
                    <a:p>
                      <a:pPr marL="0" marR="0">
                        <a:lnSpc>
                          <a:spcPct val="107000"/>
                        </a:lnSpc>
                        <a:spcBef>
                          <a:spcPts val="0"/>
                        </a:spcBef>
                        <a:spcAft>
                          <a:spcPts val="0"/>
                        </a:spcAft>
                        <a:tabLst>
                          <a:tab pos="800100" algn="l"/>
                        </a:tabLs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Zoning Analysis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562690"/>
                  </a:ext>
                </a:extLst>
              </a:tr>
              <a:tr h="317140">
                <a:tc>
                  <a:txBody>
                    <a:bodyPr/>
                    <a:lstStyle/>
                    <a:p>
                      <a:pPr marL="0" marR="0">
                        <a:lnSpc>
                          <a:spcPct val="107000"/>
                        </a:lnSpc>
                        <a:spcBef>
                          <a:spcPts val="0"/>
                        </a:spcBef>
                        <a:spcAft>
                          <a:spcPts val="0"/>
                        </a:spcAft>
                        <a:tabLst>
                          <a:tab pos="800100" algn="l"/>
                        </a:tabLs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Staff 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97779"/>
                  </a:ext>
                </a:extLst>
              </a:tr>
              <a:tr h="317140">
                <a:tc>
                  <a:txBody>
                    <a:bodyPr/>
                    <a:lstStyle/>
                    <a:p>
                      <a:pPr marL="0" marR="0">
                        <a:lnSpc>
                          <a:spcPct val="107000"/>
                        </a:lnSpc>
                        <a:spcBef>
                          <a:spcPts val="0"/>
                        </a:spcBef>
                        <a:spcAft>
                          <a:spcPts val="0"/>
                        </a:spcAft>
                        <a:tabLst>
                          <a:tab pos="800100" algn="l"/>
                        </a:tabLs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Development consultants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835233"/>
                  </a:ext>
                </a:extLst>
              </a:tr>
              <a:tr h="584068">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Legal Fees associated with closing, financing, and drafting legal documents necessary for development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711532"/>
                  </a:ext>
                </a:extLst>
              </a:tr>
              <a:tr h="58406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Development hard construction costs defined in 24 CFR 92.206(a)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157879"/>
                  </a:ext>
                </a:extLst>
              </a:tr>
            </a:tbl>
          </a:graphicData>
        </a:graphic>
      </p:graphicFrame>
    </p:spTree>
    <p:extLst>
      <p:ext uri="{BB962C8B-B14F-4D97-AF65-F5344CB8AC3E}">
        <p14:creationId xmlns:p14="http://schemas.microsoft.com/office/powerpoint/2010/main" val="3612011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B6A84-BA22-4979-92C8-17A894C83695}"/>
              </a:ext>
            </a:extLst>
          </p:cNvPr>
          <p:cNvSpPr>
            <a:spLocks noGrp="1"/>
          </p:cNvSpPr>
          <p:nvPr>
            <p:ph type="title"/>
          </p:nvPr>
        </p:nvSpPr>
        <p:spPr/>
        <p:txBody>
          <a:bodyPr/>
          <a:lstStyle/>
          <a:p>
            <a:pPr algn="ctr"/>
            <a:r>
              <a:rPr lang="en-US" b="1" dirty="0"/>
              <a:t>INELIGIBLE USES OF FUNDS</a:t>
            </a:r>
          </a:p>
        </p:txBody>
      </p:sp>
      <p:sp>
        <p:nvSpPr>
          <p:cNvPr id="3" name="Content Placeholder 2">
            <a:extLst>
              <a:ext uri="{FF2B5EF4-FFF2-40B4-BE49-F238E27FC236}">
                <a16:creationId xmlns:a16="http://schemas.microsoft.com/office/drawing/2014/main" id="{8AF10A94-182D-41A5-A860-BC8E313F40EF}"/>
              </a:ext>
            </a:extLst>
          </p:cNvPr>
          <p:cNvSpPr>
            <a:spLocks noGrp="1"/>
          </p:cNvSpPr>
          <p:nvPr>
            <p:ph idx="1"/>
          </p:nvPr>
        </p:nvSpPr>
        <p:spPr/>
        <p:txBody>
          <a:bodyPr>
            <a:normAutofit/>
          </a:bodyPr>
          <a:lstStyle/>
          <a:p>
            <a:pPr marL="0" marR="0" indent="0">
              <a:lnSpc>
                <a:spcPct val="107000"/>
              </a:lnSpc>
              <a:spcBef>
                <a:spcPts val="0"/>
              </a:spcBef>
              <a:spcAft>
                <a:spcPts val="0"/>
              </a:spcAft>
              <a:buNone/>
              <a:tabLst>
                <a:tab pos="8001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Ineligible Uses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Acquisition of City-owned </a:t>
            </a:r>
            <a:r>
              <a:rPr lang="en-US" sz="1800" dirty="0">
                <a:latin typeface="Calibri" panose="020F0502020204030204" pitchFamily="34" charset="0"/>
                <a:ea typeface="Calibri" panose="020F0502020204030204" pitchFamily="34" charset="0"/>
                <a:cs typeface="Times New Roman" panose="02020603050405020304" pitchFamily="18" charset="0"/>
              </a:rPr>
              <a:t>p</a:t>
            </a:r>
            <a:r>
              <a:rPr lang="en-US" sz="1800" dirty="0">
                <a:effectLst/>
                <a:latin typeface="Calibri" panose="020F0502020204030204" pitchFamily="34" charset="0"/>
                <a:ea typeface="Calibri" panose="020F0502020204030204" pitchFamily="34" charset="0"/>
                <a:cs typeface="Times New Roman" panose="02020603050405020304" pitchFamily="18" charset="0"/>
              </a:rPr>
              <a:t>roperties</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Acquisition of properties through receivership</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Acquisition of properties through tax sale</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Staff that are not directly related to predevelopment, construction, or maintenance of the project general operating costs such as rent, utilities, or operating supplies</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Relocation</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Repayment of existing loans or liens</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Community gardens or urban agriculture uses</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Projects that support a specific religious or other affiliation</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Commercial, retail, or economic development uses</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Costs associated with the preparation of this NOFA submission</a:t>
            </a:r>
          </a:p>
          <a:p>
            <a:pPr marL="0" marR="0" indent="0">
              <a:lnSpc>
                <a:spcPct val="107000"/>
              </a:lnSpc>
              <a:spcBef>
                <a:spcPts val="0"/>
              </a:spcBef>
              <a:spcAft>
                <a:spcPts val="0"/>
              </a:spcAft>
              <a:buNone/>
              <a:tabLst>
                <a:tab pos="8001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194079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7ece38f-50cd-4edc-910a-3b3b1bee45f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ADD6BA2C23DA408126A014D8A78B3F" ma:contentTypeVersion="13" ma:contentTypeDescription="Create a new document." ma:contentTypeScope="" ma:versionID="103e5ac6ab2fb0328c4454dee5eda9a0">
  <xsd:schema xmlns:xsd="http://www.w3.org/2001/XMLSchema" xmlns:xs="http://www.w3.org/2001/XMLSchema" xmlns:p="http://schemas.microsoft.com/office/2006/metadata/properties" xmlns:ns3="27ece38f-50cd-4edc-910a-3b3b1bee45ff" xmlns:ns4="bcd7e115-a658-457e-b666-029e01dbcb60" targetNamespace="http://schemas.microsoft.com/office/2006/metadata/properties" ma:root="true" ma:fieldsID="378a8209f76a8c56ae66ed3b76a545f4" ns3:_="" ns4:_="">
    <xsd:import namespace="27ece38f-50cd-4edc-910a-3b3b1bee45ff"/>
    <xsd:import namespace="bcd7e115-a658-457e-b666-029e01dbcb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CR"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ece38f-50cd-4edc-910a-3b3b1bee45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d7e115-a658-457e-b666-029e01dbcb6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67D4AD-90EE-4A41-9B68-5554C59409E2}">
  <ds:schemaRefs>
    <ds:schemaRef ds:uri="http://purl.org/dc/terms/"/>
    <ds:schemaRef ds:uri="http://schemas.microsoft.com/office/infopath/2007/PartnerControls"/>
    <ds:schemaRef ds:uri="http://purl.org/dc/elements/1.1/"/>
    <ds:schemaRef ds:uri="http://schemas.microsoft.com/office/2006/documentManagement/types"/>
    <ds:schemaRef ds:uri="27ece38f-50cd-4edc-910a-3b3b1bee45ff"/>
    <ds:schemaRef ds:uri="http://www.w3.org/XML/1998/namespace"/>
    <ds:schemaRef ds:uri="http://schemas.microsoft.com/office/2006/metadata/properties"/>
    <ds:schemaRef ds:uri="http://purl.org/dc/dcmitype/"/>
    <ds:schemaRef ds:uri="http://schemas.openxmlformats.org/package/2006/metadata/core-properties"/>
    <ds:schemaRef ds:uri="bcd7e115-a658-457e-b666-029e01dbcb60"/>
  </ds:schemaRefs>
</ds:datastoreItem>
</file>

<file path=customXml/itemProps2.xml><?xml version="1.0" encoding="utf-8"?>
<ds:datastoreItem xmlns:ds="http://schemas.openxmlformats.org/officeDocument/2006/customXml" ds:itemID="{7BE03411-5F73-4ACE-AB42-ED742B2894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ece38f-50cd-4edc-910a-3b3b1bee45ff"/>
    <ds:schemaRef ds:uri="bcd7e115-a658-457e-b666-029e01dbcb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895958-BEBE-4F75-B14A-384FC29DA9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4182</TotalTime>
  <Words>2406</Words>
  <Application>Microsoft Office PowerPoint</Application>
  <PresentationFormat>Widescreen</PresentationFormat>
  <Paragraphs>208</Paragraphs>
  <Slides>32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Lato Black</vt:lpstr>
      <vt:lpstr>Symbol</vt:lpstr>
      <vt:lpstr>URW DIN</vt:lpstr>
      <vt:lpstr>Office Theme</vt:lpstr>
      <vt:lpstr>PowerPoint Presentation</vt:lpstr>
      <vt:lpstr>SCHEDULE</vt:lpstr>
      <vt:lpstr>INTRODUCTION</vt:lpstr>
      <vt:lpstr>INTRODUCTION…CONT.</vt:lpstr>
      <vt:lpstr>ELIGIBLE PROJECTS</vt:lpstr>
      <vt:lpstr>ELIGIBLE APPLICANTS</vt:lpstr>
      <vt:lpstr>AFFORDABILITY RESTRICTIONS</vt:lpstr>
      <vt:lpstr>ELIGIBLE USES OF FUNDS</vt:lpstr>
      <vt:lpstr>INELIGIBLE USES OF FUNDS</vt:lpstr>
      <vt:lpstr>HOW TO APPLY</vt:lpstr>
      <vt:lpstr>Completing the Online Neighborly Application for City Grants</vt:lpstr>
      <vt:lpstr>PowerPoint Presentation</vt:lpstr>
      <vt:lpstr>PowerPoint Presentation</vt:lpstr>
      <vt:lpstr>PowerPoint Presentation</vt:lpstr>
      <vt:lpstr>PowerPoint Presentation</vt:lpstr>
      <vt:lpstr>PowerPoint Presentation</vt:lpstr>
      <vt:lpstr>APPLICATION, SCORING, AND BONUS POINTS</vt:lpstr>
      <vt:lpstr>THRESHOLD REVIEW</vt:lpstr>
      <vt:lpstr>SCORED CRITERIA</vt:lpstr>
      <vt:lpstr>PROJECT FEASIBILITY (70 MAXIMUM POINTS) </vt:lpstr>
      <vt:lpstr>MANAGEMENT (25 MAXIMUM POINTS)</vt:lpstr>
      <vt:lpstr>NUMBER OF PSH UNITS (20 MAXIMUM POINTS)</vt:lpstr>
      <vt:lpstr>ACHIEVING EQUITY (25 Maximum Points)</vt:lpstr>
      <vt:lpstr>BONUS POINTS  Housing Accelerator and HOME ARP  (65 Maximum Points) </vt:lpstr>
      <vt:lpstr>REVIEWING AND AWARDING FUNDS</vt:lpstr>
      <vt:lpstr>UNDERWRITING AND AVAILIABILITY OF FUNDS</vt:lpstr>
      <vt:lpstr>MONITORING, COMPLIANCE, AND REPORTING</vt:lpstr>
      <vt:lpstr>INSURANCE</vt:lpstr>
      <vt:lpstr>MISCELLANEOUS</vt:lpstr>
      <vt:lpstr>CONTACT INFORMATION </vt:lpstr>
      <vt:lpstr>SUPPORTIVE HOUSING 101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AFFORDABLE HOUSING TRUST FUND NOTICE OF FUNDING AVAILABILITY FOR COMMUNITY LAND TRUSTS RENTALS Preproposal Conference</dc:title>
  <dc:creator>Estrada El, Stephani (DHCD)</dc:creator>
  <cp:lastModifiedBy>Stanford, Paul (DHCD)</cp:lastModifiedBy>
  <cp:revision>58</cp:revision>
  <dcterms:created xsi:type="dcterms:W3CDTF">2022-07-26T15:37:00Z</dcterms:created>
  <dcterms:modified xsi:type="dcterms:W3CDTF">2023-09-15T11:48:05Z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0x0101007DADD6BA2C23DA408126A014D8A78B3F</vt:lpwstr>
  </property>
</Properties>
</file>