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0_D166AB5A.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756" r:id="rId5"/>
    <p:sldId id="257" r:id="rId6"/>
    <p:sldId id="258" r:id="rId7"/>
    <p:sldId id="260" r:id="rId8"/>
    <p:sldId id="262" r:id="rId9"/>
    <p:sldId id="256" r:id="rId10"/>
    <p:sldId id="770" r:id="rId11"/>
    <p:sldId id="266" r:id="rId12"/>
    <p:sldId id="772" r:id="rId13"/>
    <p:sldId id="774" r:id="rId14"/>
    <p:sldId id="267" r:id="rId15"/>
    <p:sldId id="269" r:id="rId16"/>
    <p:sldId id="263" r:id="rId17"/>
    <p:sldId id="264" r:id="rId18"/>
    <p:sldId id="265" r:id="rId19"/>
    <p:sldId id="765" r:id="rId20"/>
    <p:sldId id="766" r:id="rId21"/>
    <p:sldId id="3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F8F0A-9E3B-6FF4-DF3B-2272C1156D9F}" name="Wathne, Camille (MOHS)" initials="W(" userId="S::camille.wathne@baltimorecity.gov::a7ef56f8-a39d-46d2-8841-2a286933929e" providerId="AD"/>
  <p188:author id="{43FF533F-63C3-1B17-3896-5CAA2F8A70FA}" name="Word, Krystle (DHCD)" initials="WK(" userId="S::krystle.word@baltimorecity.gov::0a139b83-abbb-400e-8fe1-7af870d70d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nford, Paul (DHCD)" initials="SP(" lastIdx="5" clrIdx="0">
    <p:extLst>
      <p:ext uri="{19B8F6BF-5375-455C-9EA6-DF929625EA0E}">
        <p15:presenceInfo xmlns:p15="http://schemas.microsoft.com/office/powerpoint/2012/main" userId="S::Paul.Stanford@baltimorecity.gov::8e4072fd-6826-4844-94c2-9b8b02a4cf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0DAFB-0494-4EC8-ABD4-D9873DD822C0}" v="8" dt="2023-11-07T14:19:57.3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1" autoAdjust="0"/>
    <p:restoredTop sz="94660"/>
  </p:normalViewPr>
  <p:slideViewPr>
    <p:cSldViewPr snapToGrid="0">
      <p:cViewPr varScale="1">
        <p:scale>
          <a:sx n="62" d="100"/>
          <a:sy n="62" d="100"/>
        </p:scale>
        <p:origin x="71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anzi, Mary (DHCD)" userId="a9f79363-765b-487d-9b37-0df2bfe62c2f" providerId="ADAL" clId="{59D0DAFB-0494-4EC8-ABD4-D9873DD822C0}"/>
    <pc:docChg chg="undo custSel addSld delSld modSld">
      <pc:chgData name="Nyanzi, Mary (DHCD)" userId="a9f79363-765b-487d-9b37-0df2bfe62c2f" providerId="ADAL" clId="{59D0DAFB-0494-4EC8-ABD4-D9873DD822C0}" dt="2023-11-07T14:20:03.395" v="128" actId="2696"/>
      <pc:docMkLst>
        <pc:docMk/>
      </pc:docMkLst>
      <pc:sldChg chg="add setBg">
        <pc:chgData name="Nyanzi, Mary (DHCD)" userId="a9f79363-765b-487d-9b37-0df2bfe62c2f" providerId="ADAL" clId="{59D0DAFB-0494-4EC8-ABD4-D9873DD822C0}" dt="2023-11-07T14:12:40.728" v="107"/>
        <pc:sldMkLst>
          <pc:docMk/>
          <pc:sldMk cId="3513166682" sldId="256"/>
        </pc:sldMkLst>
      </pc:sldChg>
      <pc:sldChg chg="modSp mod">
        <pc:chgData name="Nyanzi, Mary (DHCD)" userId="a9f79363-765b-487d-9b37-0df2bfe62c2f" providerId="ADAL" clId="{59D0DAFB-0494-4EC8-ABD4-D9873DD822C0}" dt="2023-11-07T14:04:55.167" v="98" actId="20577"/>
        <pc:sldMkLst>
          <pc:docMk/>
          <pc:sldMk cId="1642285522" sldId="257"/>
        </pc:sldMkLst>
        <pc:spChg chg="mod">
          <ac:chgData name="Nyanzi, Mary (DHCD)" userId="a9f79363-765b-487d-9b37-0df2bfe62c2f" providerId="ADAL" clId="{59D0DAFB-0494-4EC8-ABD4-D9873DD822C0}" dt="2023-11-07T14:04:55.167" v="98" actId="20577"/>
          <ac:spMkLst>
            <pc:docMk/>
            <pc:sldMk cId="1642285522" sldId="257"/>
            <ac:spMk id="3" creationId="{439F7F9D-364A-4EE3-8051-BD00B0172795}"/>
          </ac:spMkLst>
        </pc:spChg>
      </pc:sldChg>
      <pc:sldChg chg="add del">
        <pc:chgData name="Nyanzi, Mary (DHCD)" userId="a9f79363-765b-487d-9b37-0df2bfe62c2f" providerId="ADAL" clId="{59D0DAFB-0494-4EC8-ABD4-D9873DD822C0}" dt="2023-11-07T14:12:57.029" v="109" actId="2696"/>
        <pc:sldMkLst>
          <pc:docMk/>
          <pc:sldMk cId="1070663356" sldId="260"/>
        </pc:sldMkLst>
      </pc:sldChg>
      <pc:sldChg chg="add setBg">
        <pc:chgData name="Nyanzi, Mary (DHCD)" userId="a9f79363-765b-487d-9b37-0df2bfe62c2f" providerId="ADAL" clId="{59D0DAFB-0494-4EC8-ABD4-D9873DD822C0}" dt="2023-11-07T14:17:15.249" v="115"/>
        <pc:sldMkLst>
          <pc:docMk/>
          <pc:sldMk cId="4093388410" sldId="266"/>
        </pc:sldMkLst>
      </pc:sldChg>
      <pc:sldChg chg="add setBg">
        <pc:chgData name="Nyanzi, Mary (DHCD)" userId="a9f79363-765b-487d-9b37-0df2bfe62c2f" providerId="ADAL" clId="{59D0DAFB-0494-4EC8-ABD4-D9873DD822C0}" dt="2023-11-07T14:19:25.367" v="124"/>
        <pc:sldMkLst>
          <pc:docMk/>
          <pc:sldMk cId="3961318651" sldId="267"/>
        </pc:sldMkLst>
      </pc:sldChg>
      <pc:sldChg chg="add setBg">
        <pc:chgData name="Nyanzi, Mary (DHCD)" userId="a9f79363-765b-487d-9b37-0df2bfe62c2f" providerId="ADAL" clId="{59D0DAFB-0494-4EC8-ABD4-D9873DD822C0}" dt="2023-11-07T14:19:57.397" v="127"/>
        <pc:sldMkLst>
          <pc:docMk/>
          <pc:sldMk cId="915217984" sldId="269"/>
        </pc:sldMkLst>
      </pc:sldChg>
      <pc:sldChg chg="modSp mod">
        <pc:chgData name="Nyanzi, Mary (DHCD)" userId="a9f79363-765b-487d-9b37-0df2bfe62c2f" providerId="ADAL" clId="{59D0DAFB-0494-4EC8-ABD4-D9873DD822C0}" dt="2023-11-02T16:53:35.163" v="85" actId="20577"/>
        <pc:sldMkLst>
          <pc:docMk/>
          <pc:sldMk cId="0" sldId="756"/>
        </pc:sldMkLst>
        <pc:spChg chg="mod">
          <ac:chgData name="Nyanzi, Mary (DHCD)" userId="a9f79363-765b-487d-9b37-0df2bfe62c2f" providerId="ADAL" clId="{59D0DAFB-0494-4EC8-ABD4-D9873DD822C0}" dt="2023-11-02T16:53:30.605" v="84" actId="1076"/>
          <ac:spMkLst>
            <pc:docMk/>
            <pc:sldMk cId="0" sldId="756"/>
            <ac:spMk id="6" creationId="{A2D75895-8220-41DC-9A55-1DD602E42B7C}"/>
          </ac:spMkLst>
        </pc:spChg>
        <pc:spChg chg="mod">
          <ac:chgData name="Nyanzi, Mary (DHCD)" userId="a9f79363-765b-487d-9b37-0df2bfe62c2f" providerId="ADAL" clId="{59D0DAFB-0494-4EC8-ABD4-D9873DD822C0}" dt="2023-11-02T16:53:35.163" v="85" actId="20577"/>
          <ac:spMkLst>
            <pc:docMk/>
            <pc:sldMk cId="0" sldId="756"/>
            <ac:spMk id="5125" creationId="{E28E407F-E198-41F1-914F-8635DF973D11}"/>
          </ac:spMkLst>
        </pc:spChg>
      </pc:sldChg>
      <pc:sldChg chg="modSp mod">
        <pc:chgData name="Nyanzi, Mary (DHCD)" userId="a9f79363-765b-487d-9b37-0df2bfe62c2f" providerId="ADAL" clId="{59D0DAFB-0494-4EC8-ABD4-D9873DD822C0}" dt="2023-11-02T15:55:29.389" v="83" actId="20577"/>
        <pc:sldMkLst>
          <pc:docMk/>
          <pc:sldMk cId="3839684982" sldId="765"/>
        </pc:sldMkLst>
        <pc:spChg chg="mod">
          <ac:chgData name="Nyanzi, Mary (DHCD)" userId="a9f79363-765b-487d-9b37-0df2bfe62c2f" providerId="ADAL" clId="{59D0DAFB-0494-4EC8-ABD4-D9873DD822C0}" dt="2023-11-02T15:55:29.389" v="83" actId="20577"/>
          <ac:spMkLst>
            <pc:docMk/>
            <pc:sldMk cId="3839684982" sldId="765"/>
            <ac:spMk id="3" creationId="{0642D6D4-D1CE-4F9C-B391-460ED82F5E20}"/>
          </ac:spMkLst>
        </pc:spChg>
      </pc:sldChg>
      <pc:sldChg chg="addSp delSp modSp del mod">
        <pc:chgData name="Nyanzi, Mary (DHCD)" userId="a9f79363-765b-487d-9b37-0df2bfe62c2f" providerId="ADAL" clId="{59D0DAFB-0494-4EC8-ABD4-D9873DD822C0}" dt="2023-11-07T14:13:14.511" v="110" actId="2696"/>
        <pc:sldMkLst>
          <pc:docMk/>
          <pc:sldMk cId="936343989" sldId="768"/>
        </pc:sldMkLst>
        <pc:spChg chg="del mod">
          <ac:chgData name="Nyanzi, Mary (DHCD)" userId="a9f79363-765b-487d-9b37-0df2bfe62c2f" providerId="ADAL" clId="{59D0DAFB-0494-4EC8-ABD4-D9873DD822C0}" dt="2023-11-07T14:11:02.788" v="104" actId="478"/>
          <ac:spMkLst>
            <pc:docMk/>
            <pc:sldMk cId="936343989" sldId="768"/>
            <ac:spMk id="2" creationId="{149E1AC9-A124-0E21-8C6E-22C59E4ACC3E}"/>
          </ac:spMkLst>
        </pc:spChg>
        <pc:spChg chg="del mod">
          <ac:chgData name="Nyanzi, Mary (DHCD)" userId="a9f79363-765b-487d-9b37-0df2bfe62c2f" providerId="ADAL" clId="{59D0DAFB-0494-4EC8-ABD4-D9873DD822C0}" dt="2023-11-07T14:10:50.025" v="102" actId="478"/>
          <ac:spMkLst>
            <pc:docMk/>
            <pc:sldMk cId="936343989" sldId="768"/>
            <ac:spMk id="3" creationId="{CB899229-029B-746E-B63E-C6892FFF754A}"/>
          </ac:spMkLst>
        </pc:spChg>
        <pc:spChg chg="add del mod">
          <ac:chgData name="Nyanzi, Mary (DHCD)" userId="a9f79363-765b-487d-9b37-0df2bfe62c2f" providerId="ADAL" clId="{59D0DAFB-0494-4EC8-ABD4-D9873DD822C0}" dt="2023-11-07T14:12:03.347" v="106" actId="478"/>
          <ac:spMkLst>
            <pc:docMk/>
            <pc:sldMk cId="936343989" sldId="768"/>
            <ac:spMk id="4" creationId="{839F0AA6-14E6-6959-E4AB-46574650D5AA}"/>
          </ac:spMkLst>
        </pc:spChg>
      </pc:sldChg>
      <pc:sldChg chg="modSp del mod">
        <pc:chgData name="Nyanzi, Mary (DHCD)" userId="a9f79363-765b-487d-9b37-0df2bfe62c2f" providerId="ADAL" clId="{59D0DAFB-0494-4EC8-ABD4-D9873DD822C0}" dt="2023-11-07T14:16:10.716" v="113" actId="47"/>
        <pc:sldMkLst>
          <pc:docMk/>
          <pc:sldMk cId="346278004" sldId="769"/>
        </pc:sldMkLst>
        <pc:spChg chg="mod">
          <ac:chgData name="Nyanzi, Mary (DHCD)" userId="a9f79363-765b-487d-9b37-0df2bfe62c2f" providerId="ADAL" clId="{59D0DAFB-0494-4EC8-ABD4-D9873DD822C0}" dt="2023-11-07T14:13:23.052" v="111" actId="6549"/>
          <ac:spMkLst>
            <pc:docMk/>
            <pc:sldMk cId="346278004" sldId="769"/>
            <ac:spMk id="2" creationId="{235D904F-13BF-67CC-352C-DA6DE3DAC066}"/>
          </ac:spMkLst>
        </pc:spChg>
      </pc:sldChg>
      <pc:sldChg chg="add setBg">
        <pc:chgData name="Nyanzi, Mary (DHCD)" userId="a9f79363-765b-487d-9b37-0df2bfe62c2f" providerId="ADAL" clId="{59D0DAFB-0494-4EC8-ABD4-D9873DD822C0}" dt="2023-11-07T14:15:49.655" v="112"/>
        <pc:sldMkLst>
          <pc:docMk/>
          <pc:sldMk cId="1888613611" sldId="770"/>
        </pc:sldMkLst>
      </pc:sldChg>
      <pc:sldChg chg="new del">
        <pc:chgData name="Nyanzi, Mary (DHCD)" userId="a9f79363-765b-487d-9b37-0df2bfe62c2f" providerId="ADAL" clId="{59D0DAFB-0494-4EC8-ABD4-D9873DD822C0}" dt="2023-11-07T14:17:25.419" v="116" actId="2696"/>
        <pc:sldMkLst>
          <pc:docMk/>
          <pc:sldMk cId="490418811" sldId="771"/>
        </pc:sldMkLst>
      </pc:sldChg>
      <pc:sldChg chg="new del">
        <pc:chgData name="Nyanzi, Mary (DHCD)" userId="a9f79363-765b-487d-9b37-0df2bfe62c2f" providerId="ADAL" clId="{59D0DAFB-0494-4EC8-ABD4-D9873DD822C0}" dt="2023-11-07T14:18:10.772" v="119" actId="2696"/>
        <pc:sldMkLst>
          <pc:docMk/>
          <pc:sldMk cId="1179272956" sldId="771"/>
        </pc:sldMkLst>
      </pc:sldChg>
      <pc:sldChg chg="add setBg">
        <pc:chgData name="Nyanzi, Mary (DHCD)" userId="a9f79363-765b-487d-9b37-0df2bfe62c2f" providerId="ADAL" clId="{59D0DAFB-0494-4EC8-ABD4-D9873DD822C0}" dt="2023-11-07T14:18:04.048" v="118"/>
        <pc:sldMkLst>
          <pc:docMk/>
          <pc:sldMk cId="3792410930" sldId="772"/>
        </pc:sldMkLst>
      </pc:sldChg>
      <pc:sldChg chg="new del">
        <pc:chgData name="Nyanzi, Mary (DHCD)" userId="a9f79363-765b-487d-9b37-0df2bfe62c2f" providerId="ADAL" clId="{59D0DAFB-0494-4EC8-ABD4-D9873DD822C0}" dt="2023-11-07T14:18:49.320" v="122" actId="2696"/>
        <pc:sldMkLst>
          <pc:docMk/>
          <pc:sldMk cId="1641617499" sldId="773"/>
        </pc:sldMkLst>
      </pc:sldChg>
      <pc:sldChg chg="add setBg">
        <pc:chgData name="Nyanzi, Mary (DHCD)" userId="a9f79363-765b-487d-9b37-0df2bfe62c2f" providerId="ADAL" clId="{59D0DAFB-0494-4EC8-ABD4-D9873DD822C0}" dt="2023-11-07T14:18:39.787" v="121"/>
        <pc:sldMkLst>
          <pc:docMk/>
          <pc:sldMk cId="1246789469" sldId="774"/>
        </pc:sldMkLst>
      </pc:sldChg>
      <pc:sldChg chg="new del">
        <pc:chgData name="Nyanzi, Mary (DHCD)" userId="a9f79363-765b-487d-9b37-0df2bfe62c2f" providerId="ADAL" clId="{59D0DAFB-0494-4EC8-ABD4-D9873DD822C0}" dt="2023-11-07T14:20:03.395" v="128" actId="2696"/>
        <pc:sldMkLst>
          <pc:docMk/>
          <pc:sldMk cId="1862918961" sldId="775"/>
        </pc:sldMkLst>
      </pc:sldChg>
      <pc:sldChg chg="new del">
        <pc:chgData name="Nyanzi, Mary (DHCD)" userId="a9f79363-765b-487d-9b37-0df2bfe62c2f" providerId="ADAL" clId="{59D0DAFB-0494-4EC8-ABD4-D9873DD822C0}" dt="2023-11-07T14:19:30.377" v="125" actId="2696"/>
        <pc:sldMkLst>
          <pc:docMk/>
          <pc:sldMk cId="4291440004" sldId="775"/>
        </pc:sldMkLst>
      </pc:sldChg>
    </pc:docChg>
  </pc:docChgLst>
</pc:chgInfo>
</file>

<file path=ppt/comments/modernComment_100_D166AB5A.xml><?xml version="1.0" encoding="utf-8"?>
<p188:cmLst xmlns:a="http://schemas.openxmlformats.org/drawingml/2006/main" xmlns:r="http://schemas.openxmlformats.org/officeDocument/2006/relationships" xmlns:p188="http://schemas.microsoft.com/office/powerpoint/2018/8/main">
  <p188:cm id="{3A2203DF-BD44-424D-8335-7B9F24263425}" authorId="{6BEF8F0A-9E3B-6FF4-DF3B-2272C1156D9F}" created="2023-10-31T21:38:18.103">
    <ac:txMkLst xmlns:ac="http://schemas.microsoft.com/office/drawing/2013/main/command">
      <pc:docMk xmlns:pc="http://schemas.microsoft.com/office/powerpoint/2013/main/command"/>
      <pc:sldMk xmlns:pc="http://schemas.microsoft.com/office/powerpoint/2013/main/command" cId="3513166682" sldId="256"/>
      <ac:spMk id="3" creationId="{AD829443-7785-9AAF-2826-1F03B10D6335}"/>
      <ac:txMk cp="2" len="27">
        <ac:context len="53" hash="1735872003"/>
      </ac:txMk>
    </ac:txMkLst>
    <p188:pos x="7081934" y="615820"/>
    <p188:txBody>
      <a:bodyPr/>
      <a:lstStyle/>
      <a:p>
        <a:r>
          <a:rPr lang="en-US"/>
          <a:t>[@Haskins-Hill, Angel (MOHS)] I also added a slide on the CoC at the end of the deck and can present this content during the webinar on Thursday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68C874-30DB-4FB3-9870-1D977DB19780}"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A4B61-BC11-465A-88F3-A6BCA9CD3CFA}" type="slidenum">
              <a:rPr lang="en-US" smtClean="0"/>
              <a:t>‹#›</a:t>
            </a:fld>
            <a:endParaRPr lang="en-US"/>
          </a:p>
        </p:txBody>
      </p:sp>
    </p:spTree>
    <p:extLst>
      <p:ext uri="{BB962C8B-B14F-4D97-AF65-F5344CB8AC3E}">
        <p14:creationId xmlns:p14="http://schemas.microsoft.com/office/powerpoint/2010/main" val="151103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a:t>
            </a:r>
            <a:endParaRPr lang="en-US" dirty="0"/>
          </a:p>
        </p:txBody>
      </p:sp>
      <p:sp>
        <p:nvSpPr>
          <p:cNvPr id="4" name="Slide Number Placeholder 3"/>
          <p:cNvSpPr>
            <a:spLocks noGrp="1"/>
          </p:cNvSpPr>
          <p:nvPr>
            <p:ph type="sldNum" sz="quarter" idx="5"/>
          </p:nvPr>
        </p:nvSpPr>
        <p:spPr/>
        <p:txBody>
          <a:bodyPr/>
          <a:lstStyle/>
          <a:p>
            <a:fld id="{B84ACD5E-5348-4393-9BCB-4CD393E363BA}" type="slidenum">
              <a:rPr lang="en-US" altLang="en-US" smtClean="0"/>
              <a:pPr/>
              <a:t>1</a:t>
            </a:fld>
            <a:endParaRPr lang="en-US" altLang="en-US" dirty="0"/>
          </a:p>
        </p:txBody>
      </p:sp>
    </p:spTree>
    <p:extLst>
      <p:ext uri="{BB962C8B-B14F-4D97-AF65-F5344CB8AC3E}">
        <p14:creationId xmlns:p14="http://schemas.microsoft.com/office/powerpoint/2010/main" val="103785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t>
            </a:r>
          </a:p>
        </p:txBody>
      </p:sp>
      <p:sp>
        <p:nvSpPr>
          <p:cNvPr id="4" name="Slide Number Placeholder 3"/>
          <p:cNvSpPr>
            <a:spLocks noGrp="1"/>
          </p:cNvSpPr>
          <p:nvPr>
            <p:ph type="sldNum" sz="quarter" idx="5"/>
          </p:nvPr>
        </p:nvSpPr>
        <p:spPr/>
        <p:txBody>
          <a:bodyPr/>
          <a:lstStyle/>
          <a:p>
            <a:fld id="{CD7A4B61-BC11-465A-88F3-A6BCA9CD3CFA}" type="slidenum">
              <a:rPr lang="en-US" smtClean="0"/>
              <a:t>2</a:t>
            </a:fld>
            <a:endParaRPr lang="en-US"/>
          </a:p>
        </p:txBody>
      </p:sp>
    </p:spTree>
    <p:extLst>
      <p:ext uri="{BB962C8B-B14F-4D97-AF65-F5344CB8AC3E}">
        <p14:creationId xmlns:p14="http://schemas.microsoft.com/office/powerpoint/2010/main" val="340076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CD7A4B61-BC11-465A-88F3-A6BCA9CD3CFA}" type="slidenum">
              <a:rPr lang="en-US" smtClean="0"/>
              <a:t>15</a:t>
            </a:fld>
            <a:endParaRPr lang="en-US"/>
          </a:p>
        </p:txBody>
      </p:sp>
    </p:spTree>
    <p:extLst>
      <p:ext uri="{BB962C8B-B14F-4D97-AF65-F5344CB8AC3E}">
        <p14:creationId xmlns:p14="http://schemas.microsoft.com/office/powerpoint/2010/main" val="330717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A8570-2DC4-412B-A2A2-08448CC627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00E092-97FB-42DB-A1AD-107874DED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C47142-C971-47D6-9BC5-12B64E8FACE7}"/>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5" name="Footer Placeholder 4">
            <a:extLst>
              <a:ext uri="{FF2B5EF4-FFF2-40B4-BE49-F238E27FC236}">
                <a16:creationId xmlns:a16="http://schemas.microsoft.com/office/drawing/2014/main" id="{DED6A324-A98F-4438-B55B-B0656269E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692D2-B6CA-4D39-9B8E-B3214FBBCA0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771525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8CE4C-4900-45B9-8FE3-9D25BDE218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8CB5E5-4A3D-43DC-B591-920DBECD96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0BBCFB-BA05-4F5C-9AB2-D0525235AC67}"/>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5" name="Footer Placeholder 4">
            <a:extLst>
              <a:ext uri="{FF2B5EF4-FFF2-40B4-BE49-F238E27FC236}">
                <a16:creationId xmlns:a16="http://schemas.microsoft.com/office/drawing/2014/main" id="{1AB1FF13-FF09-4F72-A873-5888FCE1C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8ED0D-1BE3-4A2F-8AC4-2F8C59A490D7}"/>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220593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4FF468-3BDB-41D9-A288-EAAF83D1A5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B311EA-45C8-4A56-AC94-5F6A030DD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61D64-5DBC-427A-934F-D658343E2E80}"/>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5" name="Footer Placeholder 4">
            <a:extLst>
              <a:ext uri="{FF2B5EF4-FFF2-40B4-BE49-F238E27FC236}">
                <a16:creationId xmlns:a16="http://schemas.microsoft.com/office/drawing/2014/main" id="{B51D60F4-C5F2-46A8-A66F-359D48A01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32B6A-14B3-42F9-93AA-8EDF5F2B9168}"/>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304515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12192" y="0"/>
            <a:ext cx="12204192" cy="6858000"/>
          </a:xfrm>
          <a:prstGeom prst="rect">
            <a:avLst/>
          </a:prstGeom>
        </p:spPr>
        <p:txBody>
          <a:bodyPr/>
          <a:lstStyle/>
          <a:p>
            <a:pPr lvl="0"/>
            <a:r>
              <a:rPr lang="en-US" noProof="0" dirty="0"/>
              <a:t>Drag picture to placeholder or click icon to add</a:t>
            </a:r>
          </a:p>
        </p:txBody>
      </p:sp>
      <p:sp>
        <p:nvSpPr>
          <p:cNvPr id="19" name="Text Placeholder 18"/>
          <p:cNvSpPr>
            <a:spLocks noGrp="1"/>
          </p:cNvSpPr>
          <p:nvPr>
            <p:ph type="body" sz="quarter" idx="11"/>
          </p:nvPr>
        </p:nvSpPr>
        <p:spPr>
          <a:xfrm>
            <a:off x="303670" y="2043258"/>
            <a:ext cx="4849681" cy="2415052"/>
          </a:xfrm>
          <a:prstGeom prst="rect">
            <a:avLst/>
          </a:prstGeom>
        </p:spPr>
        <p:txBody>
          <a:bodyPr lIns="0" tIns="0" rIns="0" bIns="0" anchor="ctr" anchorCtr="0">
            <a:normAutofit/>
          </a:bodyPr>
          <a:lstStyle>
            <a:lvl1pPr marL="0">
              <a:spcBef>
                <a:spcPts val="0"/>
              </a:spcBef>
              <a:defRPr sz="4000" b="1" i="0">
                <a:solidFill>
                  <a:schemeClr val="bg1"/>
                </a:solidFill>
                <a:latin typeface="Aria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3" name="Text Placeholder 2"/>
          <p:cNvSpPr>
            <a:spLocks noGrp="1"/>
          </p:cNvSpPr>
          <p:nvPr>
            <p:ph type="body" sz="quarter" idx="13"/>
          </p:nvPr>
        </p:nvSpPr>
        <p:spPr>
          <a:xfrm>
            <a:off x="302684" y="4958531"/>
            <a:ext cx="2377545" cy="482600"/>
          </a:xfrm>
          <a:prstGeom prst="rect">
            <a:avLst/>
          </a:prstGeom>
        </p:spPr>
        <p:txBody>
          <a:bodyPr lIns="0" tIns="0" rIns="0" bIns="0">
            <a:noAutofit/>
          </a:bodyPr>
          <a:lstStyle>
            <a:lvl1pPr>
              <a:spcBef>
                <a:spcPts val="0"/>
              </a:spcBef>
              <a:defRPr sz="1333" baseline="0">
                <a:solidFill>
                  <a:srgbClr val="FFFFFF"/>
                </a:solidFill>
              </a:defRPr>
            </a:lvl1pPr>
            <a:lvl2pPr marL="609585" indent="0">
              <a:buNone/>
              <a:defRPr/>
            </a:lvl2pPr>
            <a:lvl3pPr marL="1219170" indent="0">
              <a:buNone/>
              <a:defRPr/>
            </a:lvl3pPr>
          </a:lstStyle>
          <a:p>
            <a:pPr lvl="0"/>
            <a:r>
              <a:rPr lang="en-US" dirty="0"/>
              <a:t>Click to edit Master text styles</a:t>
            </a:r>
          </a:p>
        </p:txBody>
      </p:sp>
    </p:spTree>
    <p:extLst>
      <p:ext uri="{BB962C8B-B14F-4D97-AF65-F5344CB8AC3E}">
        <p14:creationId xmlns:p14="http://schemas.microsoft.com/office/powerpoint/2010/main" val="11197894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ection Title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462F1E-2668-4D90-8B8A-C9D4AC87AB11}"/>
              </a:ext>
            </a:extLst>
          </p:cNvPr>
          <p:cNvSpPr/>
          <p:nvPr userDrawn="1"/>
        </p:nvSpPr>
        <p:spPr>
          <a:xfrm>
            <a:off x="1" y="0"/>
            <a:ext cx="12204700" cy="6877051"/>
          </a:xfrm>
          <a:prstGeom prst="rect">
            <a:avLst/>
          </a:prstGeom>
          <a:solidFill>
            <a:srgbClr val="A6BB4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400" dirty="0"/>
          </a:p>
        </p:txBody>
      </p:sp>
      <p:sp>
        <p:nvSpPr>
          <p:cNvPr id="5" name="TextBox 4">
            <a:extLst>
              <a:ext uri="{FF2B5EF4-FFF2-40B4-BE49-F238E27FC236}">
                <a16:creationId xmlns:a16="http://schemas.microsoft.com/office/drawing/2014/main" id="{6C2F7914-DBE7-41C5-8949-62705E86AF38}"/>
              </a:ext>
            </a:extLst>
          </p:cNvPr>
          <p:cNvSpPr txBox="1">
            <a:spLocks noChangeArrowheads="1"/>
          </p:cNvSpPr>
          <p:nvPr userDrawn="1"/>
        </p:nvSpPr>
        <p:spPr bwMode="auto">
          <a:xfrm>
            <a:off x="11087101" y="389468"/>
            <a:ext cx="184731" cy="461665"/>
          </a:xfrm>
          <a:prstGeom prst="rect">
            <a:avLst/>
          </a:prstGeom>
          <a:noFill/>
          <a:ln>
            <a:noFill/>
          </a:ln>
          <a:extLst>
            <a:ext uri="{909E8E84-426E-40dd-AFC4-6F175D3DCCD1}"/>
            <a:ext uri="{91240B29-F687-4f45-9708-019B960494DF}"/>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en-US" sz="2400" dirty="0"/>
          </a:p>
        </p:txBody>
      </p:sp>
    </p:spTree>
    <p:extLst>
      <p:ext uri="{BB962C8B-B14F-4D97-AF65-F5344CB8AC3E}">
        <p14:creationId xmlns:p14="http://schemas.microsoft.com/office/powerpoint/2010/main" val="280535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1794-8E52-4132-B18E-25DDED400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101A3-F20F-4F56-8832-B469B3CD73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678E6-9ED2-4138-9E60-0D52A82337B9}"/>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5" name="Footer Placeholder 4">
            <a:extLst>
              <a:ext uri="{FF2B5EF4-FFF2-40B4-BE49-F238E27FC236}">
                <a16:creationId xmlns:a16="http://schemas.microsoft.com/office/drawing/2014/main" id="{4D0B8D94-A28F-4547-9137-AA4245E2F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F2354-41E8-47E6-8B3F-8C5A30C6B2A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7264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D58F-0ED9-4009-A035-FB1C7345D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A5A5AB-6997-4434-AC36-A99E88D6A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757C37-D2E4-4F7C-AEF2-3B7CC23BC10F}"/>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5" name="Footer Placeholder 4">
            <a:extLst>
              <a:ext uri="{FF2B5EF4-FFF2-40B4-BE49-F238E27FC236}">
                <a16:creationId xmlns:a16="http://schemas.microsoft.com/office/drawing/2014/main" id="{1245AEC1-F9D3-4B12-808B-88976E0CCE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FF276-E97A-4FDF-9F0A-890D950B6675}"/>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297830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3D5B-6DAA-4655-A479-2E7C3C997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DE145-56FF-4CFA-883D-641040FFA3F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307E0-A011-4A85-A360-4EE798263B0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A6FE09-95AE-4170-B7B1-6FE179989233}"/>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6" name="Footer Placeholder 5">
            <a:extLst>
              <a:ext uri="{FF2B5EF4-FFF2-40B4-BE49-F238E27FC236}">
                <a16:creationId xmlns:a16="http://schemas.microsoft.com/office/drawing/2014/main" id="{2DC5F243-411D-4507-A2AA-9C85D37FD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2067A8-7F94-4384-BACA-BFDB980142AE}"/>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09625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662B1-A592-41AC-A386-5D3E018D2C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8E1DB3-A9CB-460F-A5E4-4FA912C82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691E73-FE2F-4DA1-84BE-42031347F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E36518-8539-46AD-B76E-2D11F6AF9C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5CDD5C-A1D6-4F92-A721-9B8C3F1D93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DC294-D119-41AF-8665-8D707E074FA6}"/>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8" name="Footer Placeholder 7">
            <a:extLst>
              <a:ext uri="{FF2B5EF4-FFF2-40B4-BE49-F238E27FC236}">
                <a16:creationId xmlns:a16="http://schemas.microsoft.com/office/drawing/2014/main" id="{5AC5C27B-AD1A-492E-A6FA-DA6919AA78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AB925F-3920-481B-9C41-AD074E257133}"/>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753099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D76DF-45F4-40EC-B006-78F5ECADAF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E1332B-4450-4C3F-B8C1-1F2538013C94}"/>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4" name="Footer Placeholder 3">
            <a:extLst>
              <a:ext uri="{FF2B5EF4-FFF2-40B4-BE49-F238E27FC236}">
                <a16:creationId xmlns:a16="http://schemas.microsoft.com/office/drawing/2014/main" id="{DB1C541B-983E-4CA5-81A6-72644EDC28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0D656-0FA5-47CF-AAB3-CF02F35F6EC3}"/>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35068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146D4B-B890-4DC2-A1D7-7D51087D13D4}"/>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3" name="Footer Placeholder 2">
            <a:extLst>
              <a:ext uri="{FF2B5EF4-FFF2-40B4-BE49-F238E27FC236}">
                <a16:creationId xmlns:a16="http://schemas.microsoft.com/office/drawing/2014/main" id="{CA06160B-A552-4915-B208-7AFBB0A53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F5A15B-6BBB-4FEF-B933-DFC73C605114}"/>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30272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F9C1-14F2-4099-9726-6A17D9F8B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13854-FAC9-4B37-BB84-8384DA7ABD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A709ED-61E1-480A-A9FB-318D3CB81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1D1FBD-E98D-40B1-B504-32ED176193E7}"/>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6" name="Footer Placeholder 5">
            <a:extLst>
              <a:ext uri="{FF2B5EF4-FFF2-40B4-BE49-F238E27FC236}">
                <a16:creationId xmlns:a16="http://schemas.microsoft.com/office/drawing/2014/main" id="{C71011C4-EC9F-4571-92EB-1290FE38A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C632B-6582-45CF-8954-DDC9391B966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186405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C6437-2728-41BE-9040-5361E35710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158260-03E7-4F8E-BEEC-798B9059A3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3810B-CA72-4551-8690-678D9B7509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D28CDF-62E1-42E6-9B45-F4DB3BBA1AE1}"/>
              </a:ext>
            </a:extLst>
          </p:cNvPr>
          <p:cNvSpPr>
            <a:spLocks noGrp="1"/>
          </p:cNvSpPr>
          <p:nvPr>
            <p:ph type="dt" sz="half" idx="10"/>
          </p:nvPr>
        </p:nvSpPr>
        <p:spPr/>
        <p:txBody>
          <a:bodyPr/>
          <a:lstStyle/>
          <a:p>
            <a:fld id="{2F8A8AE7-D662-4634-9FAD-6C54CB512DF1}" type="datetimeFigureOut">
              <a:rPr lang="en-US" smtClean="0"/>
              <a:t>11/7/2023</a:t>
            </a:fld>
            <a:endParaRPr lang="en-US"/>
          </a:p>
        </p:txBody>
      </p:sp>
      <p:sp>
        <p:nvSpPr>
          <p:cNvPr id="6" name="Footer Placeholder 5">
            <a:extLst>
              <a:ext uri="{FF2B5EF4-FFF2-40B4-BE49-F238E27FC236}">
                <a16:creationId xmlns:a16="http://schemas.microsoft.com/office/drawing/2014/main" id="{46A414F7-0932-42AE-A67B-DA670F14AD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0AB46-1CD3-4FCD-BB07-1EDCDD318450}"/>
              </a:ext>
            </a:extLst>
          </p:cNvPr>
          <p:cNvSpPr>
            <a:spLocks noGrp="1"/>
          </p:cNvSpPr>
          <p:nvPr>
            <p:ph type="sldNum" sz="quarter" idx="12"/>
          </p:nvPr>
        </p:nvSpPr>
        <p:spPr/>
        <p:txBody>
          <a:bodyPr/>
          <a:lstStyle/>
          <a:p>
            <a:fld id="{4FF57ACA-C927-4A91-8C34-0511BA6257FF}" type="slidenum">
              <a:rPr lang="en-US" smtClean="0"/>
              <a:t>‹#›</a:t>
            </a:fld>
            <a:endParaRPr lang="en-US"/>
          </a:p>
        </p:txBody>
      </p:sp>
    </p:spTree>
    <p:extLst>
      <p:ext uri="{BB962C8B-B14F-4D97-AF65-F5344CB8AC3E}">
        <p14:creationId xmlns:p14="http://schemas.microsoft.com/office/powerpoint/2010/main" val="263328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636E82-8ACC-4A9D-A02F-B809764DE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E705D3-3022-4A71-9E7E-120E2936D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3642E-B513-4F47-9BAF-81F9EA1E0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A8AE7-D662-4634-9FAD-6C54CB512DF1}" type="datetimeFigureOut">
              <a:rPr lang="en-US" smtClean="0"/>
              <a:t>11/7/2023</a:t>
            </a:fld>
            <a:endParaRPr lang="en-US"/>
          </a:p>
        </p:txBody>
      </p:sp>
      <p:sp>
        <p:nvSpPr>
          <p:cNvPr id="5" name="Footer Placeholder 4">
            <a:extLst>
              <a:ext uri="{FF2B5EF4-FFF2-40B4-BE49-F238E27FC236}">
                <a16:creationId xmlns:a16="http://schemas.microsoft.com/office/drawing/2014/main" id="{B7B1F89D-36AF-4E3B-AC1D-A1C1D80DC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81D298-A3B5-4DCA-83D1-59F0F3F25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57ACA-C927-4A91-8C34-0511BA6257FF}" type="slidenum">
              <a:rPr lang="en-US" smtClean="0"/>
              <a:t>‹#›</a:t>
            </a:fld>
            <a:endParaRPr lang="en-US"/>
          </a:p>
        </p:txBody>
      </p:sp>
    </p:spTree>
    <p:extLst>
      <p:ext uri="{BB962C8B-B14F-4D97-AF65-F5344CB8AC3E}">
        <p14:creationId xmlns:p14="http://schemas.microsoft.com/office/powerpoint/2010/main" val="3595994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gcc02.safelinks.protection.outlook.com/?url=https%3A%2F%2Fdocs.google.com%2Fforms%2Fd%2F1UOHeQMjCpIERW0-3_Um9ZG3pAAoVCz1qnBkt_5FofaA%2Fviewform%3Fedit_requested%3Dtrue&amp;data=05%7C01%7CAngel.Haskins-Hill%40baltimorecity.gov%7C7e6e0274ec144bef595208dbca966ed4%7C312cb126c6ae4fc2800d318e679ce6c7%7C0%7C0%7C638326519674024930%7CUnknown%7CTWFpbGZsb3d8eyJWIjoiMC4wLjAwMDAiLCJQIjoiV2luMzIiLCJBTiI6Ik1haWwiLCJXVCI6Mn0%3D%7C3000%7C%7C%7C&amp;sdata=%2BtUMKHPMfjWXk0AZCPanLSWC8LCn3I%2Fv0qqsAF0TzGw%3D&amp;reserved=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horturl.at/jxU2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iew.officeapps.live.com/op/view.aspx?src=https%3A%2F%2Fdhcd.baltimorecity.gov%2Fsites%2Fdefault%2Ffiles%2FHousing%2520Accelerator%2520Pre-Proposal%2520Conference_KW%2520PS%2520Review.pptx&amp;wdOrigin=BROWSELINK" TargetMode="External"/><Relationship Id="rId2" Type="http://schemas.openxmlformats.org/officeDocument/2006/relationships/hyperlink" Target="https://www.youtube.com/watch?v=dVmUu6CMdQg&amp;feature=youtu.b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housingacceleratorprogram@baltimorecity.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0_D166AB5A.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large city&#10;&#10;Description automatically generated">
            <a:extLst>
              <a:ext uri="{FF2B5EF4-FFF2-40B4-BE49-F238E27FC236}">
                <a16:creationId xmlns:a16="http://schemas.microsoft.com/office/drawing/2014/main" id="{29891CEE-930A-43D4-84EB-D8B1DAEEE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819151"/>
            <a:ext cx="12208933" cy="813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2D75895-8220-41DC-9A55-1DD602E42B7C}"/>
              </a:ext>
            </a:extLst>
          </p:cNvPr>
          <p:cNvSpPr>
            <a:spLocks noChangeArrowheads="1"/>
          </p:cNvSpPr>
          <p:nvPr/>
        </p:nvSpPr>
        <p:spPr bwMode="auto">
          <a:xfrm>
            <a:off x="-16933" y="1147233"/>
            <a:ext cx="6310157" cy="4267200"/>
          </a:xfrm>
          <a:prstGeom prst="rect">
            <a:avLst/>
          </a:prstGeom>
          <a:solidFill>
            <a:srgbClr val="A6BB49"/>
          </a:solidFill>
          <a:ln>
            <a:noFill/>
          </a:ln>
          <a:effectLst>
            <a:outerShdw blurRad="40000" dist="23000" dir="5400000" rotWithShape="0">
              <a:srgbClr val="808080">
                <a:alpha val="34999"/>
              </a:srgbClr>
            </a:outerShdw>
          </a:effectLst>
        </p:spPr>
        <p:txBody>
          <a:bodyPr anchor="ctr"/>
          <a:lstStyle/>
          <a:p>
            <a:pPr algn="ctr">
              <a:defRPr/>
            </a:pPr>
            <a:endParaRPr lang="en-US" sz="2400" dirty="0">
              <a:solidFill>
                <a:schemeClr val="lt1"/>
              </a:solidFill>
            </a:endParaRPr>
          </a:p>
        </p:txBody>
      </p:sp>
      <p:sp>
        <p:nvSpPr>
          <p:cNvPr id="5124" name="Text Placeholder 2">
            <a:extLst>
              <a:ext uri="{FF2B5EF4-FFF2-40B4-BE49-F238E27FC236}">
                <a16:creationId xmlns:a16="http://schemas.microsoft.com/office/drawing/2014/main" id="{046EB23E-BBBE-451D-AB5B-BB190F192E30}"/>
              </a:ext>
            </a:extLst>
          </p:cNvPr>
          <p:cNvSpPr>
            <a:spLocks noGrp="1"/>
          </p:cNvSpPr>
          <p:nvPr>
            <p:ph type="body" sz="quarter" idx="11"/>
          </p:nvPr>
        </p:nvSpPr>
        <p:spPr bwMode="auto">
          <a:xfrm>
            <a:off x="553695" y="2315698"/>
            <a:ext cx="4851400" cy="24151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pPr indent="0" algn="ctr">
              <a:buNone/>
            </a:pPr>
            <a:r>
              <a:rPr lang="en-US" sz="2000" dirty="0"/>
              <a:t>Housing Accelerator Program </a:t>
            </a:r>
          </a:p>
          <a:p>
            <a:pPr indent="0" algn="ctr">
              <a:buNone/>
            </a:pPr>
            <a:r>
              <a:rPr lang="en-US" sz="2000" dirty="0"/>
              <a:t>Application Webinar</a:t>
            </a:r>
            <a:endParaRPr lang="en-US" dirty="0"/>
          </a:p>
          <a:p>
            <a:pPr indent="0" algn="ctr">
              <a:buNone/>
            </a:pPr>
            <a:r>
              <a:rPr lang="en-US" sz="2000" dirty="0"/>
              <a:t>November 2, 2023 </a:t>
            </a:r>
            <a:endParaRPr lang="en-US" sz="2000" dirty="0">
              <a:cs typeface="Arial"/>
            </a:endParaRPr>
          </a:p>
        </p:txBody>
      </p:sp>
      <p:sp>
        <p:nvSpPr>
          <p:cNvPr id="5125" name="Text Placeholder 3">
            <a:extLst>
              <a:ext uri="{FF2B5EF4-FFF2-40B4-BE49-F238E27FC236}">
                <a16:creationId xmlns:a16="http://schemas.microsoft.com/office/drawing/2014/main" id="{E28E407F-E198-41F1-914F-8635DF973D11}"/>
              </a:ext>
            </a:extLst>
          </p:cNvPr>
          <p:cNvSpPr>
            <a:spLocks noGrp="1"/>
          </p:cNvSpPr>
          <p:nvPr>
            <p:ph type="body" sz="quarter" idx="13"/>
          </p:nvPr>
        </p:nvSpPr>
        <p:spPr bwMode="auto">
          <a:xfrm>
            <a:off x="138642" y="5228167"/>
            <a:ext cx="2377016" cy="48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buNone/>
            </a:pPr>
            <a:endParaRPr lang="en-US" altLang="en-US" sz="1600" dirty="0">
              <a:latin typeface="URW DIN" pitchFamily="2" charset="0"/>
              <a:ea typeface="ＭＳ Ｐゴシック" panose="020B0600070205080204" pitchFamily="34" charset="-128"/>
            </a:endParaRPr>
          </a:p>
        </p:txBody>
      </p:sp>
      <p:pic>
        <p:nvPicPr>
          <p:cNvPr id="5126" name="Picture 11" descr="A close up of a logo&#10;&#10;Description automatically generated">
            <a:extLst>
              <a:ext uri="{FF2B5EF4-FFF2-40B4-BE49-F238E27FC236}">
                <a16:creationId xmlns:a16="http://schemas.microsoft.com/office/drawing/2014/main" id="{DF484E4F-47F4-44AF-85F3-40002CD871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84" y="1672168"/>
            <a:ext cx="2048933" cy="3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08FC3-9BD8-5089-6B24-4D0AB24370DC}"/>
              </a:ext>
            </a:extLst>
          </p:cNvPr>
          <p:cNvSpPr>
            <a:spLocks noGrp="1"/>
          </p:cNvSpPr>
          <p:nvPr>
            <p:ph idx="1"/>
          </p:nvPr>
        </p:nvSpPr>
        <p:spPr>
          <a:xfrm>
            <a:off x="2234011" y="1384918"/>
            <a:ext cx="8087761" cy="5205846"/>
          </a:xfrm>
        </p:spPr>
        <p:txBody>
          <a:bodyPr vert="horz" lIns="91440" tIns="45720" rIns="91440" bIns="45720" rtlCol="0" anchor="t">
            <a:normAutofit fontScale="25000" lnSpcReduction="20000"/>
          </a:bodyPr>
          <a:lstStyle/>
          <a:p>
            <a:pPr marL="0" indent="0">
              <a:buNone/>
            </a:pPr>
            <a:r>
              <a:rPr lang="en-US" sz="8000" b="1">
                <a:latin typeface="Lora" pitchFamily="2" charset="0"/>
                <a:cs typeface="Arial" panose="020B0604020202020204" pitchFamily="34" charset="0"/>
              </a:rPr>
              <a:t>Where does someone go to complete a Coordinated Access assessment?</a:t>
            </a:r>
          </a:p>
          <a:p>
            <a:pPr marL="0" indent="0">
              <a:lnSpc>
                <a:spcPct val="120000"/>
              </a:lnSpc>
              <a:buNone/>
            </a:pPr>
            <a:r>
              <a:rPr lang="en-US" sz="6800">
                <a:cs typeface="Arial"/>
              </a:rPr>
              <a:t>MOHS currently has over 28 navigating agencies throughout Baltimore City where individuals and families can go to access our system.  These partner organizations are known as Navigating Agencies and include Emergency Shelters, Street Outreach Teams, Day Programs and Drop-in Centers. </a:t>
            </a:r>
            <a:r>
              <a:rPr lang="en-US" sz="6400">
                <a:cs typeface="Arial"/>
              </a:rPr>
              <a:t> MOHS is currently seeking to add additional navigating agencies. A few of our agencies include:</a:t>
            </a:r>
          </a:p>
          <a:p>
            <a:pPr marL="0" indent="0">
              <a:lnSpc>
                <a:spcPct val="120000"/>
              </a:lnSpc>
              <a:buNone/>
            </a:pPr>
            <a:r>
              <a:rPr lang="en-US" sz="4000">
                <a:cs typeface="Arial"/>
              </a:rPr>
              <a:t>	Asociated Catholic Charities		MOHS Outreach Team</a:t>
            </a:r>
            <a:endParaRPr lang="en-US" sz="6400">
              <a:cs typeface="Arial"/>
            </a:endParaRPr>
          </a:p>
          <a:p>
            <a:pPr marL="0" indent="0">
              <a:buNone/>
            </a:pPr>
            <a:r>
              <a:rPr lang="en-US" sz="4000">
                <a:cs typeface="Arial" panose="020B0604020202020204" pitchFamily="34" charset="0"/>
              </a:rPr>
              <a:t>	Baltimore Crisis Response		MOHS Housing Navigator Team</a:t>
            </a:r>
          </a:p>
          <a:p>
            <a:pPr marL="0" indent="0">
              <a:buNone/>
            </a:pPr>
            <a:r>
              <a:rPr lang="en-US" sz="4000">
                <a:cs typeface="Arial" panose="020B0604020202020204" pitchFamily="34" charset="0"/>
              </a:rPr>
              <a:t>	Baltimore Outreach Services		MOHS HOPWA Team</a:t>
            </a:r>
          </a:p>
          <a:p>
            <a:pPr marL="0" indent="0">
              <a:buNone/>
            </a:pPr>
            <a:r>
              <a:rPr lang="en-US" sz="4000">
                <a:cs typeface="Arial"/>
              </a:rPr>
              <a:t>	Baltimore Safe Haven		</a:t>
            </a:r>
            <a:r>
              <a:rPr lang="en-US" sz="4000" err="1">
                <a:cs typeface="Arial"/>
              </a:rPr>
              <a:t>NuWave</a:t>
            </a:r>
            <a:endParaRPr lang="en-US" sz="4000">
              <a:cs typeface="Arial"/>
            </a:endParaRPr>
          </a:p>
          <a:p>
            <a:pPr marL="0" indent="0">
              <a:buNone/>
            </a:pPr>
            <a:r>
              <a:rPr lang="en-US" sz="4000">
                <a:cs typeface="Arial" panose="020B0604020202020204" pitchFamily="34" charset="0"/>
              </a:rPr>
              <a:t>	Downtown Partnership of Baltimore	Paul’s Place</a:t>
            </a:r>
          </a:p>
          <a:p>
            <a:pPr marL="0" indent="0">
              <a:buNone/>
            </a:pPr>
            <a:r>
              <a:rPr lang="en-US" sz="4000">
                <a:cs typeface="Arial" panose="020B0604020202020204" pitchFamily="34" charset="0"/>
              </a:rPr>
              <a:t>	For My </a:t>
            </a:r>
            <a:r>
              <a:rPr lang="en-US" sz="4000" err="1">
                <a:cs typeface="Arial" panose="020B0604020202020204" pitchFamily="34" charset="0"/>
              </a:rPr>
              <a:t>Kidz</a:t>
            </a:r>
            <a:r>
              <a:rPr lang="en-US" sz="4000">
                <a:cs typeface="Arial" panose="020B0604020202020204" pitchFamily="34" charset="0"/>
              </a:rPr>
              <a:t>, Inc.			PASS Maryland</a:t>
            </a:r>
          </a:p>
          <a:p>
            <a:pPr marL="0" indent="0">
              <a:buNone/>
            </a:pPr>
            <a:r>
              <a:rPr lang="en-US" sz="4000">
                <a:cs typeface="Arial" panose="020B0604020202020204" pitchFamily="34" charset="0"/>
              </a:rPr>
              <a:t>	Health Care for the Homeless		People Encouraging People</a:t>
            </a:r>
          </a:p>
          <a:p>
            <a:pPr marL="0" indent="0">
              <a:buNone/>
            </a:pPr>
            <a:r>
              <a:rPr lang="en-US" sz="4000">
                <a:cs typeface="Arial" panose="020B0604020202020204" pitchFamily="34" charset="0"/>
              </a:rPr>
              <a:t>	HEBCAC (The NEST)		Project PLASE</a:t>
            </a:r>
          </a:p>
          <a:p>
            <a:pPr marL="0" indent="0">
              <a:buNone/>
            </a:pPr>
            <a:r>
              <a:rPr lang="en-US" sz="4000">
                <a:cs typeface="Arial" panose="020B0604020202020204" pitchFamily="34" charset="0"/>
              </a:rPr>
              <a:t>	Her Resiliency			ROCA Inc.</a:t>
            </a:r>
          </a:p>
          <a:p>
            <a:pPr marL="0" indent="0">
              <a:buNone/>
            </a:pPr>
            <a:r>
              <a:rPr lang="en-US" sz="4000">
                <a:cs typeface="Arial" panose="020B0604020202020204" pitchFamily="34" charset="0"/>
              </a:rPr>
              <a:t>	HOPE Inc.			Springboard Community Services</a:t>
            </a:r>
          </a:p>
          <a:p>
            <a:pPr marL="0" indent="0">
              <a:buNone/>
            </a:pPr>
            <a:r>
              <a:rPr lang="en-US" sz="4000">
                <a:cs typeface="Arial" panose="020B0604020202020204" pitchFamily="34" charset="0"/>
              </a:rPr>
              <a:t>	House of Ruth Maryland		St. Vincent de Paul</a:t>
            </a:r>
          </a:p>
          <a:p>
            <a:pPr marL="0" indent="0">
              <a:buNone/>
            </a:pPr>
            <a:r>
              <a:rPr lang="en-US" sz="4000">
                <a:cs typeface="Arial"/>
              </a:rPr>
              <a:t>	</a:t>
            </a:r>
            <a:r>
              <a:rPr lang="en-US" sz="4000" err="1">
                <a:cs typeface="Arial"/>
              </a:rPr>
              <a:t>Lifebridge</a:t>
            </a:r>
            <a:r>
              <a:rPr lang="en-US" sz="4000">
                <a:cs typeface="Arial"/>
              </a:rPr>
              <a:t> (Grace Medical Center)		TIME Organization</a:t>
            </a:r>
          </a:p>
          <a:p>
            <a:pPr marL="0" indent="0">
              <a:buNone/>
            </a:pPr>
            <a:r>
              <a:rPr lang="en-US" sz="4000">
                <a:cs typeface="Arial" panose="020B0604020202020204" pitchFamily="34" charset="0"/>
              </a:rPr>
              <a:t>	Loving Arms			Youth Empowered Society</a:t>
            </a:r>
          </a:p>
          <a:p>
            <a:pPr marL="0" indent="0">
              <a:buNone/>
            </a:pPr>
            <a:r>
              <a:rPr lang="en-US" sz="4000">
                <a:cs typeface="Arial" panose="020B0604020202020204" pitchFamily="34" charset="0"/>
              </a:rPr>
              <a:t>	Marian House</a:t>
            </a:r>
          </a:p>
          <a:p>
            <a:pPr marL="0" indent="0">
              <a:buNone/>
            </a:pPr>
            <a:endParaRPr lang="en-US" sz="1700">
              <a:latin typeface="Montserrat" pitchFamily="2" charset="0"/>
              <a:cs typeface="Arial" panose="020B0604020202020204" pitchFamily="34" charset="0"/>
            </a:endParaRPr>
          </a:p>
        </p:txBody>
      </p:sp>
      <p:sp>
        <p:nvSpPr>
          <p:cNvPr id="13" name="Title 1">
            <a:extLst>
              <a:ext uri="{FF2B5EF4-FFF2-40B4-BE49-F238E27FC236}">
                <a16:creationId xmlns:a16="http://schemas.microsoft.com/office/drawing/2014/main" id="{FE9BF9EF-4E76-FD51-BA26-F8FD7187867F}"/>
              </a:ext>
            </a:extLst>
          </p:cNvPr>
          <p:cNvSpPr>
            <a:spLocks noGrp="1"/>
          </p:cNvSpPr>
          <p:nvPr>
            <p:ph type="title"/>
          </p:nvPr>
        </p:nvSpPr>
        <p:spPr>
          <a:xfrm>
            <a:off x="2882077" y="303359"/>
            <a:ext cx="7531205" cy="932931"/>
          </a:xfrm>
        </p:spPr>
        <p:txBody>
          <a:bodyPr>
            <a:normAutofit/>
          </a:bodyPr>
          <a:lstStyle/>
          <a:p>
            <a:r>
              <a:rPr lang="en-US" sz="2700" b="1">
                <a:ln w="0"/>
                <a:effectLst>
                  <a:outerShdw blurRad="38100" dist="19050" dir="2700000" algn="tl" rotWithShape="0">
                    <a:schemeClr val="dk1">
                      <a:alpha val="40000"/>
                    </a:schemeClr>
                  </a:outerShdw>
                </a:effectLst>
                <a:latin typeface="Lora" pitchFamily="2" charset="0"/>
              </a:rPr>
              <a:t>Coordinated Access:  Navigating Agencies</a:t>
            </a:r>
          </a:p>
        </p:txBody>
      </p:sp>
      <p:grpSp>
        <p:nvGrpSpPr>
          <p:cNvPr id="15" name="Group 14">
            <a:extLst>
              <a:ext uri="{FF2B5EF4-FFF2-40B4-BE49-F238E27FC236}">
                <a16:creationId xmlns:a16="http://schemas.microsoft.com/office/drawing/2014/main" id="{73D16A4A-9A4F-90AA-07A0-8190D67B70B4}"/>
              </a:ext>
            </a:extLst>
          </p:cNvPr>
          <p:cNvGrpSpPr/>
          <p:nvPr/>
        </p:nvGrpSpPr>
        <p:grpSpPr>
          <a:xfrm>
            <a:off x="-52516" y="-581977"/>
            <a:ext cx="9900120" cy="4118595"/>
            <a:chOff x="-1576516" y="-581977"/>
            <a:chExt cx="9900120" cy="4118595"/>
          </a:xfrm>
        </p:grpSpPr>
        <p:sp>
          <p:nvSpPr>
            <p:cNvPr id="17" name="Isosceles Triangle 16">
              <a:extLst>
                <a:ext uri="{FF2B5EF4-FFF2-40B4-BE49-F238E27FC236}">
                  <a16:creationId xmlns:a16="http://schemas.microsoft.com/office/drawing/2014/main" id="{4C3F7E3D-14F1-0E14-57F7-2FDF2C4FCFF7}"/>
                </a:ext>
              </a:extLst>
            </p:cNvPr>
            <p:cNvSpPr/>
            <p:nvPr/>
          </p:nvSpPr>
          <p:spPr>
            <a:xfrm rot="10800000">
              <a:off x="-1576516" y="-221774"/>
              <a:ext cx="2926752" cy="2640650"/>
            </a:xfrm>
            <a:prstGeom prst="triangle">
              <a:avLst>
                <a:gd name="adj" fmla="val 46027"/>
              </a:avLst>
            </a:prstGeom>
            <a:solidFill>
              <a:srgbClr val="FDB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8825"/>
                </a:solidFill>
              </a:endParaRPr>
            </a:p>
          </p:txBody>
        </p:sp>
        <p:sp>
          <p:nvSpPr>
            <p:cNvPr id="18" name="Isosceles Triangle 17">
              <a:extLst>
                <a:ext uri="{FF2B5EF4-FFF2-40B4-BE49-F238E27FC236}">
                  <a16:creationId xmlns:a16="http://schemas.microsoft.com/office/drawing/2014/main" id="{EFD569C8-4AF7-8313-B979-EFC533457CF0}"/>
                </a:ext>
              </a:extLst>
            </p:cNvPr>
            <p:cNvSpPr/>
            <p:nvPr/>
          </p:nvSpPr>
          <p:spPr>
            <a:xfrm rot="10800000">
              <a:off x="-675118" y="1255385"/>
              <a:ext cx="1264778" cy="1163488"/>
            </a:xfrm>
            <a:prstGeom prst="triangle">
              <a:avLst>
                <a:gd name="adj" fmla="val 47173"/>
              </a:avLst>
            </a:prstGeom>
            <a:solidFill>
              <a:srgbClr val="4D4D4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0A06415F-70EE-EE2F-DB07-01FA15FD2540}"/>
                </a:ext>
              </a:extLst>
            </p:cNvPr>
            <p:cNvSpPr/>
            <p:nvPr/>
          </p:nvSpPr>
          <p:spPr>
            <a:xfrm>
              <a:off x="-1018374" y="1171471"/>
              <a:ext cx="1728384" cy="129632"/>
            </a:xfrm>
            <a:prstGeom prst="rect">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0DEB5B2-9536-0459-DD7B-01C63F5BE0C7}"/>
                </a:ext>
              </a:extLst>
            </p:cNvPr>
            <p:cNvSpPr/>
            <p:nvPr/>
          </p:nvSpPr>
          <p:spPr>
            <a:xfrm flipV="1">
              <a:off x="717847" y="1171470"/>
              <a:ext cx="7605757" cy="129633"/>
            </a:xfrm>
            <a:prstGeom prst="rect">
              <a:avLst/>
            </a:prstGeom>
            <a:solidFill>
              <a:srgbClr val="CCCCCC"/>
            </a:solidFill>
            <a:ln>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1BE45E-D748-F323-AF43-90D2B28FDC1D}"/>
                </a:ext>
              </a:extLst>
            </p:cNvPr>
            <p:cNvSpPr/>
            <p:nvPr/>
          </p:nvSpPr>
          <p:spPr>
            <a:xfrm rot="17873121">
              <a:off x="-1480037" y="1364100"/>
              <a:ext cx="4118595" cy="226441"/>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a:extLst>
              <a:ext uri="{FF2B5EF4-FFF2-40B4-BE49-F238E27FC236}">
                <a16:creationId xmlns:a16="http://schemas.microsoft.com/office/drawing/2014/main" id="{97173EE0-C751-6DB1-2E67-FD00C100DE40}"/>
              </a:ext>
            </a:extLst>
          </p:cNvPr>
          <p:cNvSpPr>
            <a:spLocks noGrp="1"/>
          </p:cNvSpPr>
          <p:nvPr>
            <p:ph type="sldNum" sz="quarter" idx="12"/>
          </p:nvPr>
        </p:nvSpPr>
        <p:spPr/>
        <p:txBody>
          <a:bodyPr/>
          <a:lstStyle/>
          <a:p>
            <a:fld id="{60BE767D-BBCB-4954-A2F8-DE09CEF62853}" type="slidenum">
              <a:rPr lang="en-US" smtClean="0"/>
              <a:t>10</a:t>
            </a:fld>
            <a:endParaRPr lang="en-US"/>
          </a:p>
        </p:txBody>
      </p:sp>
    </p:spTree>
    <p:extLst>
      <p:ext uri="{BB962C8B-B14F-4D97-AF65-F5344CB8AC3E}">
        <p14:creationId xmlns:p14="http://schemas.microsoft.com/office/powerpoint/2010/main" val="1246789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3109E9-96C6-C3EE-DDB5-1301C5A1EE39}"/>
              </a:ext>
            </a:extLst>
          </p:cNvPr>
          <p:cNvGrpSpPr/>
          <p:nvPr/>
        </p:nvGrpSpPr>
        <p:grpSpPr>
          <a:xfrm>
            <a:off x="-52516" y="-581977"/>
            <a:ext cx="9900120" cy="4118595"/>
            <a:chOff x="-1576516" y="-581977"/>
            <a:chExt cx="9900120" cy="4118595"/>
          </a:xfrm>
        </p:grpSpPr>
        <p:sp>
          <p:nvSpPr>
            <p:cNvPr id="7" name="Isosceles Triangle 6">
              <a:extLst>
                <a:ext uri="{FF2B5EF4-FFF2-40B4-BE49-F238E27FC236}">
                  <a16:creationId xmlns:a16="http://schemas.microsoft.com/office/drawing/2014/main" id="{C4A0B866-3FEE-C9FD-DAFF-5C44F8885F2E}"/>
                </a:ext>
              </a:extLst>
            </p:cNvPr>
            <p:cNvSpPr/>
            <p:nvPr/>
          </p:nvSpPr>
          <p:spPr>
            <a:xfrm rot="10800000">
              <a:off x="-1576516" y="-221774"/>
              <a:ext cx="2926752" cy="2640650"/>
            </a:xfrm>
            <a:prstGeom prst="triangle">
              <a:avLst>
                <a:gd name="adj" fmla="val 46027"/>
              </a:avLst>
            </a:prstGeom>
            <a:solidFill>
              <a:srgbClr val="FDB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8825"/>
                </a:solidFill>
              </a:endParaRPr>
            </a:p>
          </p:txBody>
        </p:sp>
        <p:sp>
          <p:nvSpPr>
            <p:cNvPr id="8" name="Isosceles Triangle 7">
              <a:extLst>
                <a:ext uri="{FF2B5EF4-FFF2-40B4-BE49-F238E27FC236}">
                  <a16:creationId xmlns:a16="http://schemas.microsoft.com/office/drawing/2014/main" id="{91949BA5-CEF4-F2FF-456B-E29D784E330D}"/>
                </a:ext>
              </a:extLst>
            </p:cNvPr>
            <p:cNvSpPr/>
            <p:nvPr/>
          </p:nvSpPr>
          <p:spPr>
            <a:xfrm rot="10800000">
              <a:off x="-675118" y="1255385"/>
              <a:ext cx="1264778" cy="1163488"/>
            </a:xfrm>
            <a:prstGeom prst="triangle">
              <a:avLst>
                <a:gd name="adj" fmla="val 47173"/>
              </a:avLst>
            </a:prstGeom>
            <a:solidFill>
              <a:srgbClr val="4D4D4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Rectangle 8">
              <a:extLst>
                <a:ext uri="{FF2B5EF4-FFF2-40B4-BE49-F238E27FC236}">
                  <a16:creationId xmlns:a16="http://schemas.microsoft.com/office/drawing/2014/main" id="{932C56AA-7B5D-854C-BB9D-707D2C4A0E53}"/>
                </a:ext>
              </a:extLst>
            </p:cNvPr>
            <p:cNvSpPr/>
            <p:nvPr/>
          </p:nvSpPr>
          <p:spPr>
            <a:xfrm>
              <a:off x="-1018374" y="1171471"/>
              <a:ext cx="1728384" cy="129632"/>
            </a:xfrm>
            <a:prstGeom prst="rect">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871713-A2E3-180F-198A-E07EB2B7FBFA}"/>
                </a:ext>
              </a:extLst>
            </p:cNvPr>
            <p:cNvSpPr/>
            <p:nvPr/>
          </p:nvSpPr>
          <p:spPr>
            <a:xfrm flipV="1">
              <a:off x="717847" y="1171470"/>
              <a:ext cx="7605757" cy="129633"/>
            </a:xfrm>
            <a:prstGeom prst="rect">
              <a:avLst/>
            </a:prstGeom>
            <a:solidFill>
              <a:srgbClr val="CCCCCC"/>
            </a:solidFill>
            <a:ln>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98E73F-972D-62EC-3772-CC6B11454786}"/>
                </a:ext>
              </a:extLst>
            </p:cNvPr>
            <p:cNvSpPr/>
            <p:nvPr/>
          </p:nvSpPr>
          <p:spPr>
            <a:xfrm rot="17873121">
              <a:off x="-1480037" y="1364100"/>
              <a:ext cx="4118595" cy="226441"/>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0B656E55-BF76-75C6-36AD-F8BB2C8F3DE9}"/>
              </a:ext>
            </a:extLst>
          </p:cNvPr>
          <p:cNvSpPr txBox="1">
            <a:spLocks/>
          </p:cNvSpPr>
          <p:nvPr/>
        </p:nvSpPr>
        <p:spPr>
          <a:xfrm>
            <a:off x="2874240" y="303359"/>
            <a:ext cx="7531205" cy="932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a:ln w="0"/>
                <a:effectLst>
                  <a:outerShdw blurRad="38100" dist="19050" dir="2700000" algn="tl" rotWithShape="0">
                    <a:schemeClr val="dk1">
                      <a:alpha val="40000"/>
                    </a:schemeClr>
                  </a:outerShdw>
                </a:effectLst>
                <a:latin typeface="Lora" pitchFamily="2" charset="0"/>
              </a:rPr>
              <a:t>Coordinated Access: Current Status/Match Average</a:t>
            </a:r>
          </a:p>
        </p:txBody>
      </p:sp>
      <p:sp>
        <p:nvSpPr>
          <p:cNvPr id="13" name="Content Placeholder 2">
            <a:extLst>
              <a:ext uri="{FF2B5EF4-FFF2-40B4-BE49-F238E27FC236}">
                <a16:creationId xmlns:a16="http://schemas.microsoft.com/office/drawing/2014/main" id="{2D5A683F-74D1-5E1E-C29A-8AD2708C4E4D}"/>
              </a:ext>
            </a:extLst>
          </p:cNvPr>
          <p:cNvSpPr>
            <a:spLocks noGrp="1"/>
          </p:cNvSpPr>
          <p:nvPr>
            <p:ph idx="1"/>
          </p:nvPr>
        </p:nvSpPr>
        <p:spPr>
          <a:xfrm>
            <a:off x="2304826" y="1491450"/>
            <a:ext cx="7605760" cy="5039037"/>
          </a:xfrm>
        </p:spPr>
        <p:txBody>
          <a:bodyPr vert="horz" lIns="91440" tIns="45720" rIns="91440" bIns="45720" rtlCol="0" anchor="t">
            <a:normAutofit fontScale="92500" lnSpcReduction="20000"/>
          </a:bodyPr>
          <a:lstStyle/>
          <a:p>
            <a:pPr marL="0" indent="0">
              <a:buNone/>
            </a:pPr>
            <a:r>
              <a:rPr lang="en-US" sz="2000" b="1" dirty="0">
                <a:latin typeface="Lora" pitchFamily="2" charset="0"/>
              </a:rPr>
              <a:t>How many applicants are currently in our system?</a:t>
            </a:r>
          </a:p>
          <a:p>
            <a:pPr>
              <a:buFont typeface="Wingdings" panose="05000000000000000000" pitchFamily="2" charset="2"/>
              <a:buChar char="q"/>
            </a:pPr>
            <a:r>
              <a:rPr lang="en-US" sz="1700" dirty="0"/>
              <a:t>MOHS averages over 2,000 applicants seeking housing annually. </a:t>
            </a:r>
          </a:p>
          <a:p>
            <a:pPr marL="0" indent="0">
              <a:buNone/>
            </a:pPr>
            <a:r>
              <a:rPr lang="en-US" sz="1700" dirty="0"/>
              <a:t>As of October 27, 2023, we have 1,575 clients, including those with pending housing offers including transfers.   </a:t>
            </a:r>
            <a:endParaRPr lang="en-US" sz="1700" dirty="0">
              <a:cs typeface="Calibri"/>
            </a:endParaRPr>
          </a:p>
          <a:p>
            <a:pPr marL="0" indent="0">
              <a:buNone/>
            </a:pPr>
            <a:endParaRPr lang="en-US" sz="1700" dirty="0">
              <a:ea typeface="Calibri"/>
              <a:cs typeface="Calibri"/>
            </a:endParaRPr>
          </a:p>
          <a:p>
            <a:pPr marL="0" indent="0">
              <a:buNone/>
            </a:pPr>
            <a:r>
              <a:rPr lang="en-US" sz="1800" b="1" dirty="0">
                <a:latin typeface="Lora" pitchFamily="2" charset="0"/>
                <a:ea typeface="Calibri"/>
                <a:cs typeface="Calibri"/>
              </a:rPr>
              <a:t>How are vacancies filled?</a:t>
            </a:r>
            <a:r>
              <a:rPr lang="en-US" sz="2000" dirty="0">
                <a:latin typeface="Lora" pitchFamily="2" charset="0"/>
                <a:ea typeface="Calibri"/>
                <a:cs typeface="Calibri"/>
              </a:rPr>
              <a:t> </a:t>
            </a:r>
          </a:p>
          <a:p>
            <a:pPr marL="0" indent="0">
              <a:buNone/>
            </a:pPr>
            <a:r>
              <a:rPr lang="en-US" sz="1700" dirty="0">
                <a:ea typeface="Calibri"/>
                <a:cs typeface="Calibri"/>
              </a:rPr>
              <a:t>Providers with </a:t>
            </a:r>
            <a:r>
              <a:rPr lang="en-US" sz="1700" dirty="0">
                <a:ea typeface="Calibri" panose="020F0502020204030204" pitchFamily="34" charset="0"/>
              </a:rPr>
              <a:t>housing vacancies report their vacancy to MOHS by completing the Coordinated Access Vacancy Reporting Form using the link below…. </a:t>
            </a:r>
          </a:p>
          <a:p>
            <a:pPr marL="0" indent="0">
              <a:buNone/>
            </a:pPr>
            <a:r>
              <a:rPr lang="en-US" sz="1800" u="sng" dirty="0">
                <a:solidFill>
                  <a:srgbClr val="0563C1"/>
                </a:solidFill>
                <a:latin typeface="Calibri" panose="020F0502020204030204" pitchFamily="34" charset="0"/>
                <a:ea typeface="Times New Roman" panose="02020603050405020304" pitchFamily="18" charset="0"/>
                <a:hlinkClick r:id="rId2"/>
              </a:rPr>
              <a:t>Coordinated Access Vacancy Reporting (google.com)</a:t>
            </a:r>
            <a:endParaRPr lang="en-US" sz="1800" dirty="0">
              <a:latin typeface="Calibri" panose="020F0502020204030204" pitchFamily="34" charset="0"/>
              <a:ea typeface="Calibri" panose="020F0502020204030204" pitchFamily="34" charset="0"/>
            </a:endParaRPr>
          </a:p>
          <a:p>
            <a:pPr marL="0" indent="0">
              <a:buNone/>
            </a:pPr>
            <a:r>
              <a:rPr lang="en-US" sz="1700" dirty="0">
                <a:ea typeface="Calibri" panose="020F0502020204030204" pitchFamily="34" charset="0"/>
              </a:rPr>
              <a:t>To ensure vacancies are filled as quickly as possible the CAS Workflow includes:</a:t>
            </a:r>
          </a:p>
          <a:p>
            <a:pPr>
              <a:buFont typeface="Wingdings" panose="05000000000000000000" pitchFamily="2" charset="2"/>
              <a:buChar char="q"/>
            </a:pPr>
            <a:r>
              <a:rPr lang="en-US" sz="1700" dirty="0">
                <a:ea typeface="Calibri" panose="020F0502020204030204" pitchFamily="34" charset="0"/>
              </a:rPr>
              <a:t>Regular touchpoints with Navigators to submit eligibility documents for clients most likely to be matched </a:t>
            </a:r>
          </a:p>
          <a:p>
            <a:pPr>
              <a:buFont typeface="Wingdings" panose="05000000000000000000" pitchFamily="2" charset="2"/>
              <a:buChar char="q"/>
            </a:pPr>
            <a:r>
              <a:rPr lang="en-US" sz="1700" dirty="0">
                <a:ea typeface="Calibri" panose="020F0502020204030204" pitchFamily="34" charset="0"/>
              </a:rPr>
              <a:t>Subpopulation bi-weekly case conferencing </a:t>
            </a:r>
          </a:p>
          <a:p>
            <a:pPr>
              <a:buFont typeface="Wingdings" panose="05000000000000000000" pitchFamily="2" charset="2"/>
              <a:buChar char="q"/>
            </a:pPr>
            <a:r>
              <a:rPr lang="en-US" sz="1700" dirty="0">
                <a:ea typeface="Calibri" panose="020F0502020204030204" pitchFamily="34" charset="0"/>
              </a:rPr>
              <a:t>Weekly matching with housing offer letters going out to applicants</a:t>
            </a:r>
          </a:p>
          <a:p>
            <a:pPr>
              <a:buFont typeface="Wingdings" panose="05000000000000000000" pitchFamily="2" charset="2"/>
              <a:buChar char="q"/>
            </a:pPr>
            <a:r>
              <a:rPr lang="en-US" sz="1700" dirty="0">
                <a:ea typeface="Calibri" panose="020F0502020204030204" pitchFamily="34" charset="0"/>
              </a:rPr>
              <a:t>Ongoing communication with Navigators and Providers to schedule initial intake appointments after acceptance of the housing offer    </a:t>
            </a:r>
          </a:p>
          <a:p>
            <a:pPr marL="0" indent="0">
              <a:spcBef>
                <a:spcPts val="0"/>
              </a:spcBef>
              <a:buNone/>
            </a:pPr>
            <a:r>
              <a:rPr lang="en-US" sz="1100" dirty="0">
                <a:latin typeface="Calibri" panose="020F0502020204030204" pitchFamily="34" charset="0"/>
                <a:ea typeface="Calibri" panose="020F0502020204030204" pitchFamily="34" charset="0"/>
              </a:rPr>
              <a:t> </a:t>
            </a:r>
          </a:p>
          <a:p>
            <a:pPr marL="0" indent="0">
              <a:buNone/>
            </a:pPr>
            <a:r>
              <a:rPr lang="en-US" sz="1700" dirty="0">
                <a:ea typeface="Calibri"/>
                <a:cs typeface="Calibri"/>
              </a:rPr>
              <a:t> </a:t>
            </a:r>
          </a:p>
          <a:p>
            <a:pPr marL="0" indent="0">
              <a:buNone/>
            </a:pPr>
            <a:endParaRPr lang="en-US" sz="1700" dirty="0">
              <a:latin typeface="Calibri" panose="020F0502020204030204"/>
              <a:ea typeface="Calibri" panose="020F0502020204030204"/>
              <a:cs typeface="Calibri" panose="020F0502020204030204"/>
            </a:endParaRPr>
          </a:p>
          <a:p>
            <a:pPr marL="0" indent="0">
              <a:buNone/>
            </a:pPr>
            <a:endParaRPr lang="en-US" sz="1700" dirty="0">
              <a:latin typeface="Calibri" panose="020F0502020204030204"/>
              <a:ea typeface="Calibri" panose="020F0502020204030204"/>
              <a:cs typeface="Calibri" panose="020F0502020204030204"/>
            </a:endParaRPr>
          </a:p>
          <a:p>
            <a:pPr marL="0" indent="0">
              <a:buNone/>
            </a:pPr>
            <a:endParaRPr lang="en-US" sz="1700" dirty="0">
              <a:latin typeface="Calibri" panose="020F0502020204030204"/>
              <a:ea typeface="Calibri" panose="020F0502020204030204"/>
              <a:cs typeface="Calibri" panose="020F0502020204030204"/>
            </a:endParaRPr>
          </a:p>
          <a:p>
            <a:pPr marL="0" indent="0">
              <a:buNone/>
            </a:pPr>
            <a:endParaRPr lang="en-US" sz="1800" dirty="0">
              <a:latin typeface="Montserrat" pitchFamily="2" charset="0"/>
            </a:endParaRPr>
          </a:p>
        </p:txBody>
      </p:sp>
      <p:sp>
        <p:nvSpPr>
          <p:cNvPr id="3" name="Slide Number Placeholder 2">
            <a:extLst>
              <a:ext uri="{FF2B5EF4-FFF2-40B4-BE49-F238E27FC236}">
                <a16:creationId xmlns:a16="http://schemas.microsoft.com/office/drawing/2014/main" id="{B248A873-76A3-C244-0C32-8C698397550A}"/>
              </a:ext>
            </a:extLst>
          </p:cNvPr>
          <p:cNvSpPr>
            <a:spLocks noGrp="1"/>
          </p:cNvSpPr>
          <p:nvPr>
            <p:ph type="sldNum" sz="quarter" idx="12"/>
          </p:nvPr>
        </p:nvSpPr>
        <p:spPr/>
        <p:txBody>
          <a:bodyPr/>
          <a:lstStyle/>
          <a:p>
            <a:fld id="{60BE767D-BBCB-4954-A2F8-DE09CEF62853}" type="slidenum">
              <a:rPr lang="en-US" smtClean="0"/>
              <a:t>11</a:t>
            </a:fld>
            <a:endParaRPr lang="en-US"/>
          </a:p>
        </p:txBody>
      </p:sp>
    </p:spTree>
    <p:extLst>
      <p:ext uri="{BB962C8B-B14F-4D97-AF65-F5344CB8AC3E}">
        <p14:creationId xmlns:p14="http://schemas.microsoft.com/office/powerpoint/2010/main" val="3961318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3109E9-96C6-C3EE-DDB5-1301C5A1EE39}"/>
              </a:ext>
            </a:extLst>
          </p:cNvPr>
          <p:cNvGrpSpPr/>
          <p:nvPr/>
        </p:nvGrpSpPr>
        <p:grpSpPr>
          <a:xfrm>
            <a:off x="-52516" y="-581977"/>
            <a:ext cx="9900120" cy="4118595"/>
            <a:chOff x="-1576516" y="-581977"/>
            <a:chExt cx="9900120" cy="4118595"/>
          </a:xfrm>
        </p:grpSpPr>
        <p:sp>
          <p:nvSpPr>
            <p:cNvPr id="7" name="Isosceles Triangle 6">
              <a:extLst>
                <a:ext uri="{FF2B5EF4-FFF2-40B4-BE49-F238E27FC236}">
                  <a16:creationId xmlns:a16="http://schemas.microsoft.com/office/drawing/2014/main" id="{C4A0B866-3FEE-C9FD-DAFF-5C44F8885F2E}"/>
                </a:ext>
              </a:extLst>
            </p:cNvPr>
            <p:cNvSpPr/>
            <p:nvPr/>
          </p:nvSpPr>
          <p:spPr>
            <a:xfrm rot="10800000">
              <a:off x="-1576516" y="-221774"/>
              <a:ext cx="2926752" cy="2640650"/>
            </a:xfrm>
            <a:prstGeom prst="triangle">
              <a:avLst>
                <a:gd name="adj" fmla="val 46027"/>
              </a:avLst>
            </a:prstGeom>
            <a:solidFill>
              <a:srgbClr val="FDB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8825"/>
                </a:solidFill>
              </a:endParaRPr>
            </a:p>
          </p:txBody>
        </p:sp>
        <p:sp>
          <p:nvSpPr>
            <p:cNvPr id="8" name="Isosceles Triangle 7">
              <a:extLst>
                <a:ext uri="{FF2B5EF4-FFF2-40B4-BE49-F238E27FC236}">
                  <a16:creationId xmlns:a16="http://schemas.microsoft.com/office/drawing/2014/main" id="{91949BA5-CEF4-F2FF-456B-E29D784E330D}"/>
                </a:ext>
              </a:extLst>
            </p:cNvPr>
            <p:cNvSpPr/>
            <p:nvPr/>
          </p:nvSpPr>
          <p:spPr>
            <a:xfrm rot="10800000">
              <a:off x="-675118" y="1255385"/>
              <a:ext cx="1264778" cy="1163488"/>
            </a:xfrm>
            <a:prstGeom prst="triangle">
              <a:avLst>
                <a:gd name="adj" fmla="val 47173"/>
              </a:avLst>
            </a:prstGeom>
            <a:solidFill>
              <a:srgbClr val="4D4D4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Rectangle 8">
              <a:extLst>
                <a:ext uri="{FF2B5EF4-FFF2-40B4-BE49-F238E27FC236}">
                  <a16:creationId xmlns:a16="http://schemas.microsoft.com/office/drawing/2014/main" id="{932C56AA-7B5D-854C-BB9D-707D2C4A0E53}"/>
                </a:ext>
              </a:extLst>
            </p:cNvPr>
            <p:cNvSpPr/>
            <p:nvPr/>
          </p:nvSpPr>
          <p:spPr>
            <a:xfrm>
              <a:off x="-1018374" y="1171471"/>
              <a:ext cx="1728384" cy="129632"/>
            </a:xfrm>
            <a:prstGeom prst="rect">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871713-A2E3-180F-198A-E07EB2B7FBFA}"/>
                </a:ext>
              </a:extLst>
            </p:cNvPr>
            <p:cNvSpPr/>
            <p:nvPr/>
          </p:nvSpPr>
          <p:spPr>
            <a:xfrm flipV="1">
              <a:off x="717847" y="1171470"/>
              <a:ext cx="7605757" cy="129633"/>
            </a:xfrm>
            <a:prstGeom prst="rect">
              <a:avLst/>
            </a:prstGeom>
            <a:solidFill>
              <a:srgbClr val="CCCCCC"/>
            </a:solidFill>
            <a:ln>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98E73F-972D-62EC-3772-CC6B11454786}"/>
                </a:ext>
              </a:extLst>
            </p:cNvPr>
            <p:cNvSpPr/>
            <p:nvPr/>
          </p:nvSpPr>
          <p:spPr>
            <a:xfrm rot="17873121">
              <a:off x="-1480037" y="1364100"/>
              <a:ext cx="4118595" cy="226441"/>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0B656E55-BF76-75C6-36AD-F8BB2C8F3DE9}"/>
              </a:ext>
            </a:extLst>
          </p:cNvPr>
          <p:cNvSpPr txBox="1">
            <a:spLocks/>
          </p:cNvSpPr>
          <p:nvPr/>
        </p:nvSpPr>
        <p:spPr>
          <a:xfrm>
            <a:off x="2874240" y="303359"/>
            <a:ext cx="7531205" cy="932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dirty="0">
                <a:ln w="0"/>
                <a:effectLst>
                  <a:outerShdw blurRad="38100" dist="19050" dir="2700000" algn="tl" rotWithShape="0">
                    <a:schemeClr val="dk1">
                      <a:alpha val="40000"/>
                    </a:schemeClr>
                  </a:outerShdw>
                </a:effectLst>
                <a:latin typeface="Lora"/>
              </a:rPr>
              <a:t>Continuum of Care (CoC)</a:t>
            </a:r>
            <a:endParaRPr lang="en-US" dirty="0"/>
          </a:p>
        </p:txBody>
      </p:sp>
      <p:sp>
        <p:nvSpPr>
          <p:cNvPr id="13" name="Content Placeholder 2">
            <a:extLst>
              <a:ext uri="{FF2B5EF4-FFF2-40B4-BE49-F238E27FC236}">
                <a16:creationId xmlns:a16="http://schemas.microsoft.com/office/drawing/2014/main" id="{2D5A683F-74D1-5E1E-C29A-8AD2708C4E4D}"/>
              </a:ext>
            </a:extLst>
          </p:cNvPr>
          <p:cNvSpPr>
            <a:spLocks noGrp="1"/>
          </p:cNvSpPr>
          <p:nvPr>
            <p:ph idx="1"/>
          </p:nvPr>
        </p:nvSpPr>
        <p:spPr>
          <a:xfrm>
            <a:off x="2304826" y="1491450"/>
            <a:ext cx="7605760" cy="5039037"/>
          </a:xfrm>
        </p:spPr>
        <p:txBody>
          <a:bodyPr vert="horz" lIns="91440" tIns="45720" rIns="91440" bIns="45720" rtlCol="0" anchor="t">
            <a:normAutofit fontScale="92500" lnSpcReduction="20000"/>
          </a:bodyPr>
          <a:lstStyle/>
          <a:p>
            <a:pPr marL="0" indent="0">
              <a:buNone/>
            </a:pPr>
            <a:r>
              <a:rPr lang="en-US" sz="1700" b="1" dirty="0">
                <a:latin typeface="Lora"/>
                <a:ea typeface="Calibri" panose="020F0502020204030204" pitchFamily="34" charset="0"/>
              </a:rPr>
              <a:t>The Baltimore City Continuum of Care (CoC) is a group of stakeholders that includes:</a:t>
            </a:r>
            <a:endParaRPr lang="en-US" dirty="0"/>
          </a:p>
          <a:p>
            <a:pPr>
              <a:buFont typeface="Calibri" panose="020B0604020202020204" pitchFamily="34" charset="0"/>
              <a:buChar char="-"/>
            </a:pPr>
            <a:r>
              <a:rPr lang="en-US" sz="1700" dirty="0">
                <a:latin typeface="Lora"/>
                <a:ea typeface="Calibri" panose="020F0502020204030204" pitchFamily="34" charset="0"/>
              </a:rPr>
              <a:t>Government agencies</a:t>
            </a:r>
            <a:endParaRPr lang="en-US" dirty="0">
              <a:latin typeface="Calibri"/>
              <a:ea typeface="Calibri" panose="020F0502020204030204" pitchFamily="34" charset="0"/>
              <a:cs typeface="Calibri" panose="020F0502020204030204"/>
            </a:endParaRPr>
          </a:p>
          <a:p>
            <a:pPr>
              <a:buFont typeface="Calibri" panose="020B0604020202020204" pitchFamily="34" charset="0"/>
              <a:buChar char="-"/>
            </a:pPr>
            <a:r>
              <a:rPr lang="en-US" sz="1700" dirty="0">
                <a:latin typeface="Lora"/>
                <a:ea typeface="Calibri" panose="020F0502020204030204" pitchFamily="34" charset="0"/>
              </a:rPr>
              <a:t>Service providers</a:t>
            </a:r>
            <a:endParaRPr lang="en-US" dirty="0">
              <a:latin typeface="Calibri"/>
              <a:ea typeface="Calibri" panose="020F0502020204030204" pitchFamily="34" charset="0"/>
              <a:cs typeface="Calibri" panose="020F0502020204030204"/>
            </a:endParaRPr>
          </a:p>
          <a:p>
            <a:pPr>
              <a:buFont typeface="Calibri" panose="020B0604020202020204" pitchFamily="34" charset="0"/>
              <a:buChar char="-"/>
            </a:pPr>
            <a:r>
              <a:rPr lang="en-US" sz="1700" dirty="0">
                <a:latin typeface="Lora"/>
                <a:ea typeface="Calibri" panose="020F0502020204030204" pitchFamily="34" charset="0"/>
              </a:rPr>
              <a:t>People with lived experience of homelessness</a:t>
            </a:r>
            <a:endParaRPr lang="en-US" dirty="0">
              <a:latin typeface="Calibri"/>
              <a:ea typeface="Calibri" panose="020F0502020204030204" pitchFamily="34" charset="0"/>
              <a:cs typeface="Calibri" panose="020F0502020204030204"/>
            </a:endParaRPr>
          </a:p>
          <a:p>
            <a:pPr>
              <a:buFont typeface="Calibri" panose="020B0604020202020204" pitchFamily="34" charset="0"/>
              <a:buChar char="-"/>
            </a:pPr>
            <a:r>
              <a:rPr lang="en-US" sz="1700" dirty="0">
                <a:latin typeface="Lora"/>
                <a:ea typeface="Calibri" panose="020F0502020204030204" pitchFamily="34" charset="0"/>
              </a:rPr>
              <a:t>Funders</a:t>
            </a:r>
            <a:endParaRPr lang="en-US" dirty="0">
              <a:latin typeface="Calibri"/>
              <a:ea typeface="Calibri" panose="020F0502020204030204" pitchFamily="34" charset="0"/>
              <a:cs typeface="Calibri" panose="020F0502020204030204"/>
            </a:endParaRPr>
          </a:p>
          <a:p>
            <a:pPr>
              <a:buFont typeface="Calibri" panose="020B0604020202020204" pitchFamily="34" charset="0"/>
              <a:buChar char="-"/>
            </a:pPr>
            <a:r>
              <a:rPr lang="en-US" sz="1700" dirty="0">
                <a:latin typeface="Lora"/>
                <a:ea typeface="Calibri" panose="020F0502020204030204" pitchFamily="34" charset="0"/>
              </a:rPr>
              <a:t>Health and behavioral health systems</a:t>
            </a:r>
            <a:endParaRPr lang="en-US" sz="1700">
              <a:latin typeface="Lora"/>
              <a:cs typeface="Calibri" panose="020F0502020204030204"/>
            </a:endParaRPr>
          </a:p>
          <a:p>
            <a:pPr>
              <a:buFont typeface="Calibri" panose="020B0604020202020204" pitchFamily="34" charset="0"/>
              <a:buChar char="-"/>
            </a:pPr>
            <a:r>
              <a:rPr lang="en-US" sz="1700" dirty="0">
                <a:latin typeface="Lora"/>
                <a:ea typeface="Calibri" panose="020F0502020204030204" pitchFamily="34" charset="0"/>
                <a:cs typeface="Calibri"/>
              </a:rPr>
              <a:t>Advocates</a:t>
            </a:r>
            <a:endParaRPr lang="en-US" sz="1700" dirty="0">
              <a:latin typeface="Lora"/>
              <a:ea typeface="Calibri" panose="020F0502020204030204" pitchFamily="34" charset="0"/>
            </a:endParaRPr>
          </a:p>
          <a:p>
            <a:pPr>
              <a:buFont typeface="Calibri" panose="020B0604020202020204" pitchFamily="34" charset="0"/>
              <a:buChar char="-"/>
            </a:pPr>
            <a:r>
              <a:rPr lang="en-US" sz="1700" dirty="0">
                <a:latin typeface="Lora"/>
                <a:ea typeface="Calibri" panose="020F0502020204030204" pitchFamily="34" charset="0"/>
              </a:rPr>
              <a:t>And other stakeholders who are interested in making homelessness rare, brief and non-recurring</a:t>
            </a:r>
          </a:p>
          <a:p>
            <a:pPr marL="0" indent="0">
              <a:buNone/>
            </a:pPr>
            <a:endParaRPr lang="en-US" sz="1700" b="1" dirty="0">
              <a:latin typeface="Lora"/>
              <a:ea typeface="Calibri" panose="020F0502020204030204" pitchFamily="34" charset="0"/>
            </a:endParaRPr>
          </a:p>
          <a:p>
            <a:pPr marL="0" indent="0">
              <a:buNone/>
            </a:pPr>
            <a:r>
              <a:rPr lang="en-US" sz="1700" b="1" dirty="0">
                <a:latin typeface="Lora"/>
                <a:ea typeface="Calibri" panose="020F0502020204030204" pitchFamily="34" charset="0"/>
              </a:rPr>
              <a:t>What is the role of the CoC?</a:t>
            </a:r>
            <a:endParaRPr lang="en-US" dirty="0"/>
          </a:p>
          <a:p>
            <a:pPr>
              <a:buFont typeface="Calibri" panose="020B0604020202020204" pitchFamily="34" charset="0"/>
              <a:buChar char="-"/>
            </a:pPr>
            <a:r>
              <a:rPr lang="en-US" sz="1700" dirty="0">
                <a:latin typeface="Lora"/>
                <a:ea typeface="Calibri" panose="020F0502020204030204" pitchFamily="34" charset="0"/>
              </a:rPr>
              <a:t>The CoC is required by HUD to coordinate available resources and efforts</a:t>
            </a:r>
            <a:endParaRPr lang="en-US" sz="1700">
              <a:latin typeface="Lora"/>
              <a:cs typeface="Calibri" panose="020F0502020204030204"/>
            </a:endParaRPr>
          </a:p>
          <a:p>
            <a:pPr>
              <a:buFont typeface="Calibri" panose="020B0604020202020204" pitchFamily="34" charset="0"/>
              <a:buChar char="-"/>
            </a:pPr>
            <a:r>
              <a:rPr lang="en-US" sz="1700" dirty="0">
                <a:latin typeface="Lora"/>
                <a:ea typeface="Calibri" panose="020F0502020204030204"/>
                <a:cs typeface="Calibri" panose="020F0502020204030204"/>
              </a:rPr>
              <a:t>The Mayor's Office of Homeless Services (MOHS) serves as the collaborative applicant in partnership with the CoC</a:t>
            </a:r>
          </a:p>
          <a:p>
            <a:pPr marL="0" indent="0">
              <a:buNone/>
            </a:pPr>
            <a:endParaRPr lang="en-US" sz="1700" b="1" dirty="0">
              <a:latin typeface="Lora"/>
              <a:ea typeface="Calibri" panose="020F0502020204030204"/>
              <a:cs typeface="Calibri" panose="020F0502020204030204"/>
            </a:endParaRPr>
          </a:p>
          <a:p>
            <a:pPr marL="0" indent="0">
              <a:buNone/>
            </a:pPr>
            <a:r>
              <a:rPr lang="en-US" sz="1700" b="1" dirty="0">
                <a:latin typeface="Lora"/>
                <a:ea typeface="Calibri" panose="020F0502020204030204"/>
                <a:cs typeface="Calibri" panose="020F0502020204030204"/>
              </a:rPr>
              <a:t>--&gt; Sign up for the CoC listserv here: </a:t>
            </a:r>
            <a:r>
              <a:rPr lang="en-US" sz="1700" dirty="0">
                <a:ea typeface="+mn-lt"/>
                <a:cs typeface="+mn-lt"/>
                <a:hlinkClick r:id="rId2"/>
              </a:rPr>
              <a:t>https://shorturl.at/jxU27</a:t>
            </a:r>
            <a:r>
              <a:rPr lang="en-US" sz="1700" dirty="0">
                <a:ea typeface="+mn-lt"/>
                <a:cs typeface="+mn-lt"/>
              </a:rPr>
              <a:t> </a:t>
            </a:r>
            <a:endParaRPr lang="en-US" sz="1700" b="1" dirty="0">
              <a:latin typeface="Lora"/>
              <a:ea typeface="Calibri" panose="020F0502020204030204"/>
              <a:cs typeface="Calibri" panose="020F0502020204030204"/>
            </a:endParaRPr>
          </a:p>
          <a:p>
            <a:pPr marL="0" indent="0">
              <a:buNone/>
            </a:pPr>
            <a:endParaRPr lang="en-US" sz="1700">
              <a:latin typeface="Calibri" panose="020F0502020204030204"/>
              <a:ea typeface="Calibri" panose="020F0502020204030204"/>
              <a:cs typeface="Calibri" panose="020F0502020204030204"/>
            </a:endParaRPr>
          </a:p>
          <a:p>
            <a:pPr marL="0" indent="0">
              <a:buNone/>
            </a:pPr>
            <a:endParaRPr lang="en-US" sz="1700">
              <a:latin typeface="Calibri" panose="020F0502020204030204"/>
              <a:ea typeface="Calibri" panose="020F0502020204030204"/>
              <a:cs typeface="Calibri" panose="020F0502020204030204"/>
            </a:endParaRPr>
          </a:p>
          <a:p>
            <a:pPr marL="0" indent="0">
              <a:buNone/>
            </a:pPr>
            <a:endParaRPr lang="en-US" sz="1800">
              <a:latin typeface="Montserrat" pitchFamily="2" charset="0"/>
              <a:ea typeface="Calibri" panose="020F0502020204030204"/>
              <a:cs typeface="Calibri" panose="020F0502020204030204"/>
            </a:endParaRPr>
          </a:p>
        </p:txBody>
      </p:sp>
      <p:sp>
        <p:nvSpPr>
          <p:cNvPr id="3" name="Slide Number Placeholder 2">
            <a:extLst>
              <a:ext uri="{FF2B5EF4-FFF2-40B4-BE49-F238E27FC236}">
                <a16:creationId xmlns:a16="http://schemas.microsoft.com/office/drawing/2014/main" id="{B248A873-76A3-C244-0C32-8C698397550A}"/>
              </a:ext>
            </a:extLst>
          </p:cNvPr>
          <p:cNvSpPr>
            <a:spLocks noGrp="1"/>
          </p:cNvSpPr>
          <p:nvPr>
            <p:ph type="sldNum" sz="quarter" idx="12"/>
          </p:nvPr>
        </p:nvSpPr>
        <p:spPr/>
        <p:txBody>
          <a:bodyPr/>
          <a:lstStyle/>
          <a:p>
            <a:fld id="{60BE767D-BBCB-4954-A2F8-DE09CEF62853}" type="slidenum">
              <a:rPr lang="en-US" smtClean="0"/>
              <a:t>12</a:t>
            </a:fld>
            <a:endParaRPr lang="en-US"/>
          </a:p>
        </p:txBody>
      </p:sp>
    </p:spTree>
    <p:extLst>
      <p:ext uri="{BB962C8B-B14F-4D97-AF65-F5344CB8AC3E}">
        <p14:creationId xmlns:p14="http://schemas.microsoft.com/office/powerpoint/2010/main" val="91521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0482-B17A-475E-A406-D6D4A4204E80}"/>
              </a:ext>
            </a:extLst>
          </p:cNvPr>
          <p:cNvSpPr>
            <a:spLocks noGrp="1"/>
          </p:cNvSpPr>
          <p:nvPr>
            <p:ph type="title"/>
          </p:nvPr>
        </p:nvSpPr>
        <p:spPr/>
        <p:txBody>
          <a:bodyPr/>
          <a:lstStyle/>
          <a:p>
            <a:pPr algn="ctr"/>
            <a:r>
              <a:rPr lang="en-US" b="1" dirty="0"/>
              <a:t>ELIGIBLE USES OF FUNDS</a:t>
            </a:r>
          </a:p>
        </p:txBody>
      </p:sp>
      <p:sp>
        <p:nvSpPr>
          <p:cNvPr id="3" name="Content Placeholder 2">
            <a:extLst>
              <a:ext uri="{FF2B5EF4-FFF2-40B4-BE49-F238E27FC236}">
                <a16:creationId xmlns:a16="http://schemas.microsoft.com/office/drawing/2014/main" id="{DD90DB13-A355-4196-A041-42818E89DF1E}"/>
              </a:ext>
            </a:extLst>
          </p:cNvPr>
          <p:cNvSpPr>
            <a:spLocks noGrp="1"/>
          </p:cNvSpPr>
          <p:nvPr>
            <p:ph idx="1"/>
          </p:nvPr>
        </p:nvSpPr>
        <p:spPr>
          <a:xfrm>
            <a:off x="489650" y="1462053"/>
            <a:ext cx="10515600" cy="4351338"/>
          </a:xfrm>
        </p:spPr>
        <p:txBody>
          <a:bodyPr>
            <a:normAutofit/>
          </a:bodyPr>
          <a:lstStyle/>
          <a:p>
            <a:pPr marL="0" marR="0" indent="0">
              <a:lnSpc>
                <a:spcPct val="107000"/>
              </a:lnSpc>
              <a:spcBef>
                <a:spcPts val="0"/>
              </a:spcBef>
              <a:spcAft>
                <a:spcPts val="800"/>
              </a:spcAft>
              <a:buNone/>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HOME-ARP funds are available to support the hard costs of eligible projects. Housing Accelerator funds are available to support both the hard and soft costs of eligible projects. Applications will be evaluated for eligibility under both HOME-ARP and Housing Accelerator funds. Applicants are encouraged to outline why one funding source may be more appropriate for their project than the other.</a:t>
            </a:r>
          </a:p>
          <a:p>
            <a:pPr marL="0" indent="0">
              <a:buNone/>
            </a:pPr>
            <a:endParaRPr lang="en-US" sz="2400" dirty="0"/>
          </a:p>
          <a:p>
            <a:pPr marL="0" indent="0">
              <a:buNone/>
            </a:pPr>
            <a:endParaRPr lang="en-US" sz="2400" dirty="0"/>
          </a:p>
          <a:p>
            <a:pPr marL="0" indent="0">
              <a:buNone/>
            </a:pPr>
            <a:endParaRPr lang="en-US" sz="7200" dirty="0"/>
          </a:p>
          <a:p>
            <a:pPr marL="0" indent="0">
              <a:buNone/>
            </a:pPr>
            <a:endParaRPr lang="en-US" dirty="0"/>
          </a:p>
        </p:txBody>
      </p:sp>
      <p:graphicFrame>
        <p:nvGraphicFramePr>
          <p:cNvPr id="4" name="Table 3">
            <a:extLst>
              <a:ext uri="{FF2B5EF4-FFF2-40B4-BE49-F238E27FC236}">
                <a16:creationId xmlns:a16="http://schemas.microsoft.com/office/drawing/2014/main" id="{E0F36CBC-7C71-4075-BF54-E9587C8190A8}"/>
              </a:ext>
            </a:extLst>
          </p:cNvPr>
          <p:cNvGraphicFramePr>
            <a:graphicFrameLocks noGrp="1"/>
          </p:cNvGraphicFramePr>
          <p:nvPr>
            <p:extLst>
              <p:ext uri="{D42A27DB-BD31-4B8C-83A1-F6EECF244321}">
                <p14:modId xmlns:p14="http://schemas.microsoft.com/office/powerpoint/2010/main" val="1199763607"/>
              </p:ext>
            </p:extLst>
          </p:nvPr>
        </p:nvGraphicFramePr>
        <p:xfrm>
          <a:off x="838200" y="2787616"/>
          <a:ext cx="9260839" cy="4022396"/>
        </p:xfrm>
        <a:graphic>
          <a:graphicData uri="http://schemas.openxmlformats.org/drawingml/2006/table">
            <a:tbl>
              <a:tblPr firstRow="1" firstCol="1"/>
              <a:tblGrid>
                <a:gridCol w="5233164">
                  <a:extLst>
                    <a:ext uri="{9D8B030D-6E8A-4147-A177-3AD203B41FA5}">
                      <a16:colId xmlns:a16="http://schemas.microsoft.com/office/drawing/2014/main" val="1355492544"/>
                    </a:ext>
                  </a:extLst>
                </a:gridCol>
                <a:gridCol w="2660316">
                  <a:extLst>
                    <a:ext uri="{9D8B030D-6E8A-4147-A177-3AD203B41FA5}">
                      <a16:colId xmlns:a16="http://schemas.microsoft.com/office/drawing/2014/main" val="1646964876"/>
                    </a:ext>
                  </a:extLst>
                </a:gridCol>
                <a:gridCol w="1367359">
                  <a:extLst>
                    <a:ext uri="{9D8B030D-6E8A-4147-A177-3AD203B41FA5}">
                      <a16:colId xmlns:a16="http://schemas.microsoft.com/office/drawing/2014/main" val="1617697369"/>
                    </a:ext>
                  </a:extLst>
                </a:gridCol>
              </a:tblGrid>
              <a:tr h="317140">
                <a:tc>
                  <a:txBody>
                    <a:bodyPr/>
                    <a:lstStyle/>
                    <a:p>
                      <a:pPr marL="0" marR="0" algn="ctr">
                        <a:lnSpc>
                          <a:spcPct val="107000"/>
                        </a:lnSpc>
                        <a:spcBef>
                          <a:spcPts val="0"/>
                        </a:spcBef>
                        <a:spcAft>
                          <a:spcPts val="0"/>
                        </a:spcAft>
                        <a:tabLst>
                          <a:tab pos="800100" algn="l"/>
                        </a:tabLs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Eligible uses of funds include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Housing Accelerator Fund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HOME-ARP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224091"/>
                  </a:ext>
                </a:extLst>
              </a:tr>
              <a:tr h="317140">
                <a:tc>
                  <a:txBody>
                    <a:bodyPr/>
                    <a:lstStyle/>
                    <a:p>
                      <a:pPr marL="0" marR="0">
                        <a:lnSpc>
                          <a:spcPct val="107000"/>
                        </a:lnSpc>
                        <a:spcBef>
                          <a:spcPts val="0"/>
                        </a:spcBef>
                        <a:spcAft>
                          <a:spcPts val="0"/>
                        </a:spcAft>
                        <a:tabLst>
                          <a:tab pos="8001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Architectural and Engineering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614864"/>
                  </a:ext>
                </a:extLst>
              </a:tr>
              <a:tr h="317140">
                <a:tc>
                  <a:txBody>
                    <a:bodyPr/>
                    <a:lstStyle/>
                    <a:p>
                      <a:pPr marL="0" marR="0">
                        <a:lnSpc>
                          <a:spcPct val="107000"/>
                        </a:lnSpc>
                        <a:spcBef>
                          <a:spcPts val="0"/>
                        </a:spcBef>
                        <a:spcAft>
                          <a:spcPts val="0"/>
                        </a:spcAft>
                        <a:tabLst>
                          <a:tab pos="8001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 assessment and testing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050338"/>
                  </a:ext>
                </a:extLst>
              </a:tr>
              <a:tr h="317140">
                <a:tc>
                  <a:txBody>
                    <a:bodyPr/>
                    <a:lstStyle/>
                    <a:p>
                      <a:pPr marL="0" marR="0">
                        <a:lnSpc>
                          <a:spcPct val="107000"/>
                        </a:lnSpc>
                        <a:spcBef>
                          <a:spcPts val="0"/>
                        </a:spcBef>
                        <a:spcAft>
                          <a:spcPts val="0"/>
                        </a:spcAft>
                        <a:tabLst>
                          <a:tab pos="8001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Acquisition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104078"/>
                  </a:ext>
                </a:extLst>
              </a:tr>
              <a:tr h="317140">
                <a:tc>
                  <a:txBody>
                    <a:bodyPr/>
                    <a:lstStyle/>
                    <a:p>
                      <a:pPr marL="0" marR="0">
                        <a:lnSpc>
                          <a:spcPct val="107000"/>
                        </a:lnSpc>
                        <a:spcBef>
                          <a:spcPts val="0"/>
                        </a:spcBef>
                        <a:spcAft>
                          <a:spcPts val="0"/>
                        </a:spcAft>
                        <a:tabLst>
                          <a:tab pos="8001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Market and Financial Feasibility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3085405"/>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Carrying Costs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872066"/>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Zoning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562690"/>
                  </a:ext>
                </a:extLst>
              </a:tr>
              <a:tr h="317140">
                <a:tc>
                  <a:txBody>
                    <a:bodyPr/>
                    <a:lstStyle/>
                    <a:p>
                      <a:pPr marL="0" marR="0">
                        <a:lnSpc>
                          <a:spcPct val="107000"/>
                        </a:lnSpc>
                        <a:spcBef>
                          <a:spcPts val="0"/>
                        </a:spcBef>
                        <a:spcAft>
                          <a:spcPts val="0"/>
                        </a:spcAft>
                        <a:tabLst>
                          <a:tab pos="800100" algn="l"/>
                        </a:tabLs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Staff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97779"/>
                  </a:ext>
                </a:extLst>
              </a:tr>
              <a:tr h="317140">
                <a:tc>
                  <a:txBody>
                    <a:bodyPr/>
                    <a:lstStyle/>
                    <a:p>
                      <a:pPr marL="0" marR="0">
                        <a:lnSpc>
                          <a:spcPct val="107000"/>
                        </a:lnSpc>
                        <a:spcBef>
                          <a:spcPts val="0"/>
                        </a:spcBef>
                        <a:spcAft>
                          <a:spcPts val="0"/>
                        </a:spcAft>
                        <a:tabLst>
                          <a:tab pos="800100" algn="l"/>
                        </a:tabLs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Development consultants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835233"/>
                  </a:ext>
                </a:extLst>
              </a:tr>
              <a:tr h="584068">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Legal Fees associated with closing, financing, and drafting legal documents necessary for development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3711532"/>
                  </a:ext>
                </a:extLst>
              </a:tr>
              <a:tr h="58406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Development hard construction costs defined in 24 CFR 92.206(a)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lnSpc>
                          <a:spcPct val="107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157879"/>
                  </a:ext>
                </a:extLst>
              </a:tr>
            </a:tbl>
          </a:graphicData>
        </a:graphic>
      </p:graphicFrame>
    </p:spTree>
    <p:extLst>
      <p:ext uri="{BB962C8B-B14F-4D97-AF65-F5344CB8AC3E}">
        <p14:creationId xmlns:p14="http://schemas.microsoft.com/office/powerpoint/2010/main" val="361201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6A84-BA22-4979-92C8-17A894C83695}"/>
              </a:ext>
            </a:extLst>
          </p:cNvPr>
          <p:cNvSpPr>
            <a:spLocks noGrp="1"/>
          </p:cNvSpPr>
          <p:nvPr>
            <p:ph type="title"/>
          </p:nvPr>
        </p:nvSpPr>
        <p:spPr/>
        <p:txBody>
          <a:bodyPr/>
          <a:lstStyle/>
          <a:p>
            <a:pPr algn="ctr"/>
            <a:r>
              <a:rPr lang="en-US" b="1" dirty="0"/>
              <a:t>INELIGIBLE USES OF FUNDS</a:t>
            </a:r>
          </a:p>
        </p:txBody>
      </p:sp>
      <p:sp>
        <p:nvSpPr>
          <p:cNvPr id="3" name="Content Placeholder 2">
            <a:extLst>
              <a:ext uri="{FF2B5EF4-FFF2-40B4-BE49-F238E27FC236}">
                <a16:creationId xmlns:a16="http://schemas.microsoft.com/office/drawing/2014/main" id="{8AF10A94-182D-41A5-A860-BC8E313F40EF}"/>
              </a:ext>
            </a:extLst>
          </p:cNvPr>
          <p:cNvSpPr>
            <a:spLocks noGrp="1"/>
          </p:cNvSpPr>
          <p:nvPr>
            <p:ph idx="1"/>
          </p:nvPr>
        </p:nvSpPr>
        <p:spPr/>
        <p:txBody>
          <a:bodyPr>
            <a:normAutofit/>
          </a:bodyPr>
          <a:lstStyle/>
          <a:p>
            <a:pPr marL="0" marR="0" indent="0">
              <a:lnSpc>
                <a:spcPct val="107000"/>
              </a:lnSpc>
              <a:spcBef>
                <a:spcPts val="0"/>
              </a:spcBef>
              <a:spcAft>
                <a:spcPts val="0"/>
              </a:spcAft>
              <a:buNone/>
              <a:tabLst>
                <a:tab pos="8001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Ineligible Uses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 of City-owned </a:t>
            </a:r>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roperties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 of properties through receivership</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Acquisition of properties through tax sale</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Staff that are not directly related to predevelopment, construction, or maintenance of the project general operating costs such as rent, utilities, or operating supplies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Relocation</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Repayment of existing loans or liens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Community gardens or urban agriculture uses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Projects that support a specific religious or other affiliation</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Commercial, retail, or economic development uses</a:t>
            </a:r>
          </a:p>
          <a:p>
            <a:pPr marL="342900" marR="0" lvl="0" indent="-342900">
              <a:lnSpc>
                <a:spcPct val="107000"/>
              </a:lnSpc>
              <a:spcBef>
                <a:spcPts val="0"/>
              </a:spcBef>
              <a:spcAft>
                <a:spcPts val="0"/>
              </a:spcAft>
              <a:buFont typeface="Symbol" panose="05050102010706020507" pitchFamily="18" charset="2"/>
              <a:buChar char=""/>
              <a:tabLst>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Costs associated with the preparation of this NOFA submission</a:t>
            </a:r>
          </a:p>
          <a:p>
            <a:pPr marL="0" marR="0" indent="0">
              <a:lnSpc>
                <a:spcPct val="107000"/>
              </a:lnSpc>
              <a:spcBef>
                <a:spcPts val="0"/>
              </a:spcBef>
              <a:spcAft>
                <a:spcPts val="0"/>
              </a:spcAft>
              <a:buNone/>
              <a:tabLst>
                <a:tab pos="8001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94079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E408-D185-40C1-A1BD-8F54AC904C9A}"/>
              </a:ext>
            </a:extLst>
          </p:cNvPr>
          <p:cNvSpPr>
            <a:spLocks noGrp="1"/>
          </p:cNvSpPr>
          <p:nvPr>
            <p:ph type="title"/>
          </p:nvPr>
        </p:nvSpPr>
        <p:spPr/>
        <p:txBody>
          <a:bodyPr/>
          <a:lstStyle/>
          <a:p>
            <a:pPr algn="ctr"/>
            <a:r>
              <a:rPr lang="en-US" b="1" dirty="0"/>
              <a:t>HOW TO APPLY</a:t>
            </a:r>
          </a:p>
        </p:txBody>
      </p:sp>
      <p:sp>
        <p:nvSpPr>
          <p:cNvPr id="3" name="Content Placeholder 2">
            <a:extLst>
              <a:ext uri="{FF2B5EF4-FFF2-40B4-BE49-F238E27FC236}">
                <a16:creationId xmlns:a16="http://schemas.microsoft.com/office/drawing/2014/main" id="{A5158B43-DDA9-4D4F-BE6E-046CF694391F}"/>
              </a:ext>
            </a:extLst>
          </p:cNvPr>
          <p:cNvSpPr>
            <a:spLocks noGrp="1"/>
          </p:cNvSpPr>
          <p:nvPr>
            <p:ph idx="1"/>
          </p:nvPr>
        </p:nvSpPr>
        <p:spPr/>
        <p:txBody>
          <a:bodyPr vert="horz" lIns="91440" tIns="45720" rIns="91440" bIns="45720" rtlCol="0" anchor="t">
            <a:normAutofit/>
          </a:bodyPr>
          <a:lstStyle/>
          <a:p>
            <a:pPr marL="0" indent="0">
              <a:buNone/>
            </a:pPr>
            <a:r>
              <a:rPr lang="en-US" dirty="0"/>
              <a:t>Only electronic submissions through the Neighborly application portal will be accepted. Applicants must submit one (1) complete online submission of their application.</a:t>
            </a:r>
          </a:p>
          <a:p>
            <a:pPr marL="0" indent="0">
              <a:buNone/>
            </a:pPr>
            <a:r>
              <a:rPr lang="en-US" dirty="0"/>
              <a:t>Applications are due by</a:t>
            </a:r>
            <a:r>
              <a:rPr lang="en-US" b="1" dirty="0"/>
              <a:t> 4:30 PM EST on 11/20/2023.</a:t>
            </a:r>
          </a:p>
        </p:txBody>
      </p:sp>
    </p:spTree>
    <p:extLst>
      <p:ext uri="{BB962C8B-B14F-4D97-AF65-F5344CB8AC3E}">
        <p14:creationId xmlns:p14="http://schemas.microsoft.com/office/powerpoint/2010/main" val="2931467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82FE-BCA1-4875-A2EB-BC6352F93FB6}"/>
              </a:ext>
            </a:extLst>
          </p:cNvPr>
          <p:cNvSpPr>
            <a:spLocks noGrp="1"/>
          </p:cNvSpPr>
          <p:nvPr>
            <p:ph type="title"/>
          </p:nvPr>
        </p:nvSpPr>
        <p:spPr/>
        <p:txBody>
          <a:bodyPr/>
          <a:lstStyle/>
          <a:p>
            <a:r>
              <a:rPr lang="en-US" b="1" dirty="0"/>
              <a:t>SUPPORTIVE HOUSING 101 PRESENTATION</a:t>
            </a:r>
            <a:br>
              <a:rPr lang="en-US" b="1" dirty="0"/>
            </a:br>
            <a:r>
              <a:rPr lang="en-US" b="1" dirty="0"/>
              <a:t>&amp; Pre-Proposal Conference Webinar </a:t>
            </a:r>
          </a:p>
        </p:txBody>
      </p:sp>
      <p:sp>
        <p:nvSpPr>
          <p:cNvPr id="3" name="Content Placeholder 2">
            <a:extLst>
              <a:ext uri="{FF2B5EF4-FFF2-40B4-BE49-F238E27FC236}">
                <a16:creationId xmlns:a16="http://schemas.microsoft.com/office/drawing/2014/main" id="{0642D6D4-D1CE-4F9C-B391-460ED82F5E20}"/>
              </a:ext>
            </a:extLst>
          </p:cNvPr>
          <p:cNvSpPr>
            <a:spLocks noGrp="1"/>
          </p:cNvSpPr>
          <p:nvPr>
            <p:ph idx="1"/>
          </p:nvPr>
        </p:nvSpPr>
        <p:spPr/>
        <p:txBody>
          <a:bodyPr vert="horz" lIns="91440" tIns="45720" rIns="91440" bIns="45720" rtlCol="0" anchor="t">
            <a:normAutofit/>
          </a:bodyPr>
          <a:lstStyle/>
          <a:p>
            <a:pPr marL="0" indent="0">
              <a:buNone/>
            </a:pPr>
            <a:r>
              <a:rPr lang="en-US" dirty="0"/>
              <a:t>CSH Supportive Housing 101 Webinar Link</a:t>
            </a:r>
          </a:p>
          <a:p>
            <a:r>
              <a:rPr lang="en-US" dirty="0">
                <a:hlinkClick r:id="rId2"/>
              </a:rPr>
              <a:t>https://www.youtube.com/watch?v=dVmUu6CMdQg&amp;feature=youtu.be</a:t>
            </a:r>
            <a:r>
              <a:rPr lang="en-US" dirty="0"/>
              <a:t> </a:t>
            </a:r>
          </a:p>
          <a:p>
            <a:pPr marL="0" indent="0">
              <a:buNone/>
            </a:pPr>
            <a:r>
              <a:rPr lang="en-US" dirty="0"/>
              <a:t>Housing Accelerator Pre-Proposal conference presentation</a:t>
            </a:r>
          </a:p>
          <a:p>
            <a:pPr marL="0" indent="0">
              <a:buNone/>
            </a:pPr>
            <a:r>
              <a:rPr lang="en-US" dirty="0">
                <a:hlinkClick r:id="rId3"/>
              </a:rPr>
              <a:t>Housing Accelerator Pre-Proposal </a:t>
            </a:r>
            <a:r>
              <a:rPr lang="en-US" dirty="0" err="1">
                <a:hlinkClick r:id="rId3"/>
              </a:rPr>
              <a:t>Conference_KW</a:t>
            </a:r>
            <a:r>
              <a:rPr lang="en-US" dirty="0">
                <a:hlinkClick r:id="rId3"/>
              </a:rPr>
              <a:t> PS Review.pptx (live.com)</a:t>
            </a:r>
            <a:endParaRPr lang="en-US" dirty="0"/>
          </a:p>
        </p:txBody>
      </p:sp>
    </p:spTree>
    <p:extLst>
      <p:ext uri="{BB962C8B-B14F-4D97-AF65-F5344CB8AC3E}">
        <p14:creationId xmlns:p14="http://schemas.microsoft.com/office/powerpoint/2010/main" val="383968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0994-8612-4DBC-9736-FFF1B3DDF449}"/>
              </a:ext>
            </a:extLst>
          </p:cNvPr>
          <p:cNvSpPr>
            <a:spLocks noGrp="1"/>
          </p:cNvSpPr>
          <p:nvPr>
            <p:ph type="title"/>
          </p:nvPr>
        </p:nvSpPr>
        <p:spPr/>
        <p:txBody>
          <a:bodyPr/>
          <a:lstStyle/>
          <a:p>
            <a:r>
              <a:rPr lang="en-US" dirty="0"/>
              <a:t>CONTACT INFORMATION	</a:t>
            </a:r>
          </a:p>
        </p:txBody>
      </p:sp>
      <p:sp>
        <p:nvSpPr>
          <p:cNvPr id="3" name="Content Placeholder 2">
            <a:extLst>
              <a:ext uri="{FF2B5EF4-FFF2-40B4-BE49-F238E27FC236}">
                <a16:creationId xmlns:a16="http://schemas.microsoft.com/office/drawing/2014/main" id="{2C1E3CD6-2A1D-4B18-9F40-321C597893CC}"/>
              </a:ext>
            </a:extLst>
          </p:cNvPr>
          <p:cNvSpPr>
            <a:spLocks noGrp="1"/>
          </p:cNvSpPr>
          <p:nvPr>
            <p:ph idx="1"/>
          </p:nvPr>
        </p:nvSpPr>
        <p:spPr/>
        <p:txBody>
          <a:bodyPr/>
          <a:lstStyle/>
          <a:p>
            <a:pPr marL="0" indent="0">
              <a:buNone/>
            </a:pPr>
            <a:r>
              <a:rPr lang="en-US" dirty="0"/>
              <a:t>Housing Accelerator Program Email Address:</a:t>
            </a:r>
          </a:p>
          <a:p>
            <a:pPr marL="0" indent="0">
              <a:buNone/>
            </a:pPr>
            <a:r>
              <a:rPr lang="en-US" dirty="0">
                <a:hlinkClick r:id="rId2"/>
              </a:rPr>
              <a:t>housingacceleratorprogram@baltimorecity.gov</a:t>
            </a:r>
            <a:r>
              <a:rPr lang="en-US" dirty="0"/>
              <a:t> </a:t>
            </a:r>
          </a:p>
        </p:txBody>
      </p:sp>
    </p:spTree>
    <p:extLst>
      <p:ext uri="{BB962C8B-B14F-4D97-AF65-F5344CB8AC3E}">
        <p14:creationId xmlns:p14="http://schemas.microsoft.com/office/powerpoint/2010/main" val="113680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3460" y="3563242"/>
            <a:ext cx="4553480" cy="902876"/>
          </a:xfrm>
          <a:prstGeom prst="rect">
            <a:avLst/>
          </a:prstGeom>
          <a:noFill/>
        </p:spPr>
        <p:txBody>
          <a:bodyPr wrap="square" lIns="0" tIns="0" rIns="0" bIns="0" rtlCol="0">
            <a:spAutoFit/>
          </a:bodyPr>
          <a:lstStyle/>
          <a:p>
            <a:pPr algn="ctr"/>
            <a:r>
              <a:rPr lang="en-US" sz="5867" cap="all" dirty="0">
                <a:solidFill>
                  <a:srgbClr val="F6F8FA"/>
                </a:solidFill>
                <a:latin typeface="Lato Black" panose="020F0A02020204030203" pitchFamily="34" charset="0"/>
              </a:rPr>
              <a:t>THANK YOU</a:t>
            </a:r>
          </a:p>
        </p:txBody>
      </p:sp>
      <p:grpSp>
        <p:nvGrpSpPr>
          <p:cNvPr id="4" name="Group 3"/>
          <p:cNvGrpSpPr/>
          <p:nvPr/>
        </p:nvGrpSpPr>
        <p:grpSpPr>
          <a:xfrm>
            <a:off x="4324471" y="5533750"/>
            <a:ext cx="1531008" cy="393263"/>
            <a:chOff x="3024445" y="5022851"/>
            <a:chExt cx="3318493" cy="797911"/>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445" y="5022851"/>
              <a:ext cx="797911" cy="7979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484" y="5022851"/>
              <a:ext cx="739365" cy="73936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950" y="5022851"/>
              <a:ext cx="1053988" cy="739365"/>
            </a:xfrm>
            <a:prstGeom prst="rect">
              <a:avLst/>
            </a:prstGeom>
          </p:spPr>
        </p:pic>
      </p:grpSp>
      <p:sp>
        <p:nvSpPr>
          <p:cNvPr id="8" name="TextBox 7"/>
          <p:cNvSpPr txBox="1"/>
          <p:nvPr/>
        </p:nvSpPr>
        <p:spPr>
          <a:xfrm>
            <a:off x="6055513" y="5385635"/>
            <a:ext cx="4162855" cy="584775"/>
          </a:xfrm>
          <a:prstGeom prst="rect">
            <a:avLst/>
          </a:prstGeom>
          <a:noFill/>
        </p:spPr>
        <p:txBody>
          <a:bodyPr wrap="square" rtlCol="0">
            <a:spAutoFit/>
          </a:bodyPr>
          <a:lstStyle/>
          <a:p>
            <a:r>
              <a:rPr lang="en-US" sz="3200" dirty="0">
                <a:solidFill>
                  <a:schemeClr val="bg1"/>
                </a:solidFill>
              </a:rPr>
              <a:t>@BmoreDhcd</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4471" y="661335"/>
            <a:ext cx="3639519" cy="1982324"/>
          </a:xfrm>
          <a:prstGeom prst="rect">
            <a:avLst/>
          </a:prstGeom>
        </p:spPr>
      </p:pic>
    </p:spTree>
    <p:extLst>
      <p:ext uri="{BB962C8B-B14F-4D97-AF65-F5344CB8AC3E}">
        <p14:creationId xmlns:p14="http://schemas.microsoft.com/office/powerpoint/2010/main" val="73144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941-73D1-481F-ACA1-0233B35583F6}"/>
              </a:ext>
            </a:extLst>
          </p:cNvPr>
          <p:cNvSpPr>
            <a:spLocks noGrp="1"/>
          </p:cNvSpPr>
          <p:nvPr>
            <p:ph type="title"/>
          </p:nvPr>
        </p:nvSpPr>
        <p:spPr/>
        <p:txBody>
          <a:bodyPr/>
          <a:lstStyle/>
          <a:p>
            <a:pPr algn="ctr"/>
            <a:r>
              <a:rPr lang="en-US" b="1" dirty="0"/>
              <a:t>SCHEDULE</a:t>
            </a:r>
          </a:p>
        </p:txBody>
      </p:sp>
      <p:sp>
        <p:nvSpPr>
          <p:cNvPr id="3" name="Content Placeholder 2">
            <a:extLst>
              <a:ext uri="{FF2B5EF4-FFF2-40B4-BE49-F238E27FC236}">
                <a16:creationId xmlns:a16="http://schemas.microsoft.com/office/drawing/2014/main" id="{439F7F9D-364A-4EE3-8051-BD00B0172795}"/>
              </a:ext>
            </a:extLst>
          </p:cNvPr>
          <p:cNvSpPr>
            <a:spLocks noGrp="1"/>
          </p:cNvSpPr>
          <p:nvPr>
            <p:ph idx="1"/>
          </p:nvPr>
        </p:nvSpPr>
        <p:spPr/>
        <p:txBody>
          <a:bodyPr vert="horz" lIns="91440" tIns="45720" rIns="91440" bIns="45720" rtlCol="0" anchor="t">
            <a:normAutofit/>
          </a:bodyPr>
          <a:lstStyle/>
          <a:p>
            <a:pPr marL="0" indent="0">
              <a:buNone/>
            </a:pPr>
            <a:r>
              <a:rPr lang="en-US" dirty="0"/>
              <a:t>Public NOFA Announcement:		09/06/2023</a:t>
            </a:r>
          </a:p>
          <a:p>
            <a:pPr marL="0" indent="0">
              <a:buNone/>
            </a:pPr>
            <a:r>
              <a:rPr lang="en-US" dirty="0"/>
              <a:t>NOFA Application Portal Opens:		10/20/2023</a:t>
            </a:r>
          </a:p>
          <a:p>
            <a:pPr marL="0" indent="0">
              <a:buNone/>
            </a:pPr>
            <a:r>
              <a:rPr lang="en-US" dirty="0"/>
              <a:t>Pre-Proposal Conference:		09/14/2023</a:t>
            </a:r>
          </a:p>
          <a:p>
            <a:pPr marL="0" indent="0">
              <a:buNone/>
            </a:pPr>
            <a:r>
              <a:rPr lang="en-US" dirty="0"/>
              <a:t>Application Questions Workshop:	11/02/2023</a:t>
            </a:r>
            <a:endParaRPr lang="en-US" dirty="0">
              <a:ea typeface="Calibri"/>
              <a:cs typeface="Calibri"/>
            </a:endParaRPr>
          </a:p>
          <a:p>
            <a:pPr marL="0" indent="0">
              <a:buNone/>
            </a:pPr>
            <a:r>
              <a:rPr lang="en-US" dirty="0"/>
              <a:t>Application Submission Deadline:	11/20/2023</a:t>
            </a:r>
            <a:endParaRPr lang="en-US" dirty="0">
              <a:ea typeface="Calibri" panose="020F0502020204030204"/>
              <a:cs typeface="Calibri" panose="020F0502020204030204"/>
            </a:endParaRPr>
          </a:p>
          <a:p>
            <a:pPr marL="0" indent="0">
              <a:buNone/>
            </a:pPr>
            <a:r>
              <a:rPr lang="en-US" dirty="0"/>
              <a:t>Awarding: December 2023</a:t>
            </a:r>
            <a:endParaRPr lang="en-US" dirty="0">
              <a:ea typeface="Calibri"/>
              <a:cs typeface="Calibri"/>
            </a:endParaRPr>
          </a:p>
          <a:p>
            <a:pPr marL="0" indent="0">
              <a:buNone/>
            </a:pPr>
            <a:endParaRPr lang="en-US" dirty="0"/>
          </a:p>
        </p:txBody>
      </p:sp>
    </p:spTree>
    <p:extLst>
      <p:ext uri="{BB962C8B-B14F-4D97-AF65-F5344CB8AC3E}">
        <p14:creationId xmlns:p14="http://schemas.microsoft.com/office/powerpoint/2010/main" val="1642285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05B9-AE86-4421-8783-72A56E444D48}"/>
              </a:ext>
            </a:extLst>
          </p:cNvPr>
          <p:cNvSpPr>
            <a:spLocks noGrp="1"/>
          </p:cNvSpPr>
          <p:nvPr>
            <p:ph type="title"/>
          </p:nvPr>
        </p:nvSpPr>
        <p:spPr/>
        <p:txBody>
          <a:bodyPr/>
          <a:lstStyle/>
          <a:p>
            <a:pPr algn="ctr"/>
            <a:r>
              <a:rPr lang="en-US" b="1" dirty="0"/>
              <a:t>INTRODUCTION</a:t>
            </a:r>
          </a:p>
        </p:txBody>
      </p:sp>
      <p:sp>
        <p:nvSpPr>
          <p:cNvPr id="3" name="Content Placeholder 2">
            <a:extLst>
              <a:ext uri="{FF2B5EF4-FFF2-40B4-BE49-F238E27FC236}">
                <a16:creationId xmlns:a16="http://schemas.microsoft.com/office/drawing/2014/main" id="{4E7525AE-587F-4765-99A0-EE9B8B97CDD4}"/>
              </a:ext>
            </a:extLst>
          </p:cNvPr>
          <p:cNvSpPr>
            <a:spLocks noGrp="1"/>
          </p:cNvSpPr>
          <p:nvPr>
            <p:ph idx="1"/>
          </p:nvPr>
        </p:nvSpPr>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Through this Notice of Funding Availability (NOFA), the Baltimore City Department of Housing and Community Development (DHCD) is making up to $16 million available from the Housing Accelerator Fund (HAF) and up to $15 million available from the American Rescue Plan (ARP) for the HOME Investment Partnerships Program (HOME) to support the construction of Permanent Supportive Housing (PSH) for individuals and families who are homeless, at risk of homelessness, or in other vulnerable positions. </a:t>
            </a:r>
          </a:p>
          <a:p>
            <a:r>
              <a:rPr lang="en-US" sz="2800" dirty="0">
                <a:effectLst/>
                <a:latin typeface="Calibri" panose="020F0502020204030204" pitchFamily="34" charset="0"/>
                <a:ea typeface="Calibri" panose="020F0502020204030204" pitchFamily="34" charset="0"/>
                <a:cs typeface="Times New Roman" panose="02020603050405020304" pitchFamily="18" charset="0"/>
              </a:rPr>
              <a:t>Subject to demand, affordable housing projects without PSH units will be considered for funding under this NOFA.</a:t>
            </a:r>
            <a:endParaRPr lang="en-US" dirty="0"/>
          </a:p>
        </p:txBody>
      </p:sp>
    </p:spTree>
    <p:extLst>
      <p:ext uri="{BB962C8B-B14F-4D97-AF65-F5344CB8AC3E}">
        <p14:creationId xmlns:p14="http://schemas.microsoft.com/office/powerpoint/2010/main" val="4189845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956E-B6AA-4868-B022-251E3F6F13D9}"/>
              </a:ext>
            </a:extLst>
          </p:cNvPr>
          <p:cNvSpPr>
            <a:spLocks noGrp="1"/>
          </p:cNvSpPr>
          <p:nvPr>
            <p:ph type="title"/>
          </p:nvPr>
        </p:nvSpPr>
        <p:spPr/>
        <p:txBody>
          <a:bodyPr/>
          <a:lstStyle/>
          <a:p>
            <a:pPr algn="ctr"/>
            <a:r>
              <a:rPr lang="en-US" b="1" dirty="0"/>
              <a:t>ELIGIBLE PROJECTS</a:t>
            </a:r>
          </a:p>
        </p:txBody>
      </p:sp>
      <p:sp>
        <p:nvSpPr>
          <p:cNvPr id="3" name="Content Placeholder 2">
            <a:extLst>
              <a:ext uri="{FF2B5EF4-FFF2-40B4-BE49-F238E27FC236}">
                <a16:creationId xmlns:a16="http://schemas.microsoft.com/office/drawing/2014/main" id="{2A4B6D47-1D32-4321-8348-E6FEA9890822}"/>
              </a:ext>
            </a:extLst>
          </p:cNvPr>
          <p:cNvSpPr>
            <a:spLocks noGrp="1"/>
          </p:cNvSpPr>
          <p:nvPr>
            <p:ph idx="1"/>
          </p:nvPr>
        </p:nvSpPr>
        <p:spPr>
          <a:xfrm>
            <a:off x="838200" y="1341912"/>
            <a:ext cx="10515600" cy="4835051"/>
          </a:xfrm>
        </p:spPr>
        <p:txBody>
          <a:bodyPr>
            <a:normAutofit/>
          </a:bodyPr>
          <a:lstStyle/>
          <a:p>
            <a:pPr marL="0" indent="0">
              <a:buNone/>
            </a:pPr>
            <a:endParaRPr lang="en-US" sz="2900" dirty="0"/>
          </a:p>
          <a:p>
            <a:pP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Close financing gaps to allow potential projects with supportive housing units to proceed to development.</a:t>
            </a:r>
          </a:p>
          <a:p>
            <a:pPr>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Secure set-asides of supportive housing units within housing projects already under development through equity investments.</a:t>
            </a:r>
          </a:p>
          <a:p>
            <a:pPr algn="just">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Provide financing to develop new projects and enable their       competition for other financing, through pre-development financing grants or loans</a:t>
            </a:r>
          </a:p>
          <a:p>
            <a:pPr marL="0" indent="0">
              <a:buNone/>
            </a:pPr>
            <a:endParaRPr lang="en-US" dirty="0"/>
          </a:p>
        </p:txBody>
      </p:sp>
    </p:spTree>
    <p:extLst>
      <p:ext uri="{BB962C8B-B14F-4D97-AF65-F5344CB8AC3E}">
        <p14:creationId xmlns:p14="http://schemas.microsoft.com/office/powerpoint/2010/main" val="107066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89E5-8E8F-4022-A876-0D3C78BB6ED0}"/>
              </a:ext>
            </a:extLst>
          </p:cNvPr>
          <p:cNvSpPr>
            <a:spLocks noGrp="1"/>
          </p:cNvSpPr>
          <p:nvPr>
            <p:ph type="title"/>
          </p:nvPr>
        </p:nvSpPr>
        <p:spPr/>
        <p:txBody>
          <a:bodyPr/>
          <a:lstStyle/>
          <a:p>
            <a:pPr algn="ctr"/>
            <a:r>
              <a:rPr lang="en-US" b="1" dirty="0"/>
              <a:t>ELIGIBLE APPLICANTS</a:t>
            </a:r>
          </a:p>
        </p:txBody>
      </p:sp>
      <p:sp>
        <p:nvSpPr>
          <p:cNvPr id="3" name="Content Placeholder 2">
            <a:extLst>
              <a:ext uri="{FF2B5EF4-FFF2-40B4-BE49-F238E27FC236}">
                <a16:creationId xmlns:a16="http://schemas.microsoft.com/office/drawing/2014/main" id="{539B99A4-1B42-4238-B1F2-267DA4CC3E69}"/>
              </a:ext>
            </a:extLst>
          </p:cNvPr>
          <p:cNvSpPr>
            <a:spLocks noGrp="1"/>
          </p:cNvSpPr>
          <p:nvPr>
            <p:ph idx="1"/>
          </p:nvPr>
        </p:nvSpPr>
        <p:spPr>
          <a:xfrm>
            <a:off x="671945" y="1421864"/>
            <a:ext cx="10515600" cy="4351338"/>
          </a:xfrm>
        </p:spPr>
        <p:txBody>
          <a:bodyPr>
            <a:normAutofit/>
          </a:bodyPr>
          <a:lstStyle/>
          <a:p>
            <a:pPr marL="0" marR="0" indent="0">
              <a:lnSpc>
                <a:spcPct val="107000"/>
              </a:lnSpc>
              <a:spcBef>
                <a:spcPts val="0"/>
              </a:spcBef>
              <a:spcAft>
                <a:spcPts val="800"/>
              </a:spcAft>
              <a:buNone/>
              <a:tabLst>
                <a:tab pos="800100" algn="l"/>
              </a:tabLst>
            </a:pPr>
            <a:r>
              <a:rPr lang="en-US" sz="2800" dirty="0">
                <a:effectLst/>
                <a:latin typeface="Calibri" panose="020F0502020204030204" pitchFamily="34" charset="0"/>
                <a:ea typeface="Calibri" panose="020F0502020204030204" pitchFamily="34" charset="0"/>
                <a:cs typeface="Times New Roman" panose="02020603050405020304" pitchFamily="18" charset="0"/>
              </a:rPr>
              <a:t>This NOFA is limited to applicants that are either a </a:t>
            </a:r>
            <a:r>
              <a:rPr lang="en-US" b="1" dirty="0">
                <a:latin typeface="Calibri" panose="020F0502020204030204" pitchFamily="34" charset="0"/>
                <a:ea typeface="Calibri" panose="020F0502020204030204" pitchFamily="34" charset="0"/>
                <a:cs typeface="Times New Roman" panose="02020603050405020304" pitchFamily="18" charset="0"/>
              </a:rPr>
              <a:t>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on-profit</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f</a:t>
            </a:r>
            <a:r>
              <a:rPr lang="en-US" sz="2800" b="1" dirty="0">
                <a:effectLst/>
                <a:latin typeface="Calibri" panose="020F0502020204030204" pitchFamily="34" charset="0"/>
                <a:ea typeface="Calibri" panose="020F0502020204030204" pitchFamily="34" charset="0"/>
                <a:cs typeface="Times New Roman" panose="02020603050405020304" pitchFamily="18" charset="0"/>
              </a:rPr>
              <a:t>or-profit</a:t>
            </a:r>
            <a:r>
              <a:rPr lang="en-US" sz="2800" dirty="0">
                <a:effectLst/>
                <a:latin typeface="Calibri" panose="020F0502020204030204" pitchFamily="34" charset="0"/>
                <a:ea typeface="Calibri" panose="020F0502020204030204" pitchFamily="34" charset="0"/>
                <a:cs typeface="Times New Roman" panose="02020603050405020304" pitchFamily="18" charset="0"/>
              </a:rPr>
              <a:t> or </a:t>
            </a:r>
            <a:r>
              <a:rPr lang="en-US" b="1" dirty="0">
                <a:latin typeface="Calibri" panose="020F0502020204030204" pitchFamily="34" charset="0"/>
                <a:ea typeface="Calibri" panose="020F0502020204030204" pitchFamily="34" charset="0"/>
                <a:cs typeface="Times New Roman" panose="02020603050405020304" pitchFamily="18" charset="0"/>
              </a:rPr>
              <a:t>j</a:t>
            </a:r>
            <a:r>
              <a:rPr lang="en-US" sz="2800" b="1" dirty="0">
                <a:effectLst/>
                <a:latin typeface="Calibri" panose="020F0502020204030204" pitchFamily="34" charset="0"/>
                <a:ea typeface="Calibri" panose="020F0502020204030204" pitchFamily="34" charset="0"/>
                <a:cs typeface="Times New Roman" panose="02020603050405020304" pitchFamily="18" charset="0"/>
              </a:rPr>
              <a:t>oint </a:t>
            </a:r>
            <a:r>
              <a:rPr lang="en-US" b="1" dirty="0">
                <a:latin typeface="Calibri" panose="020F0502020204030204" pitchFamily="34" charset="0"/>
                <a:ea typeface="Calibri" panose="020F0502020204030204" pitchFamily="34" charset="0"/>
                <a:cs typeface="Times New Roman" panose="02020603050405020304" pitchFamily="18" charset="0"/>
              </a:rPr>
              <a:t>v</a:t>
            </a:r>
            <a:r>
              <a:rPr lang="en-US" sz="2800" b="1" dirty="0">
                <a:effectLst/>
                <a:latin typeface="Calibri" panose="020F0502020204030204" pitchFamily="34" charset="0"/>
                <a:ea typeface="Calibri" panose="020F0502020204030204" pitchFamily="34" charset="0"/>
                <a:cs typeface="Times New Roman" panose="02020603050405020304" pitchFamily="18" charset="0"/>
              </a:rPr>
              <a:t>entures </a:t>
            </a:r>
            <a:r>
              <a:rPr lang="en-US" sz="2800" dirty="0">
                <a:effectLst/>
                <a:latin typeface="Calibri" panose="020F0502020204030204" pitchFamily="34" charset="0"/>
                <a:ea typeface="Calibri" panose="020F0502020204030204" pitchFamily="34" charset="0"/>
                <a:cs typeface="Times New Roman" panose="02020603050405020304" pitchFamily="18" charset="0"/>
              </a:rPr>
              <a:t>that are seeking funds to create units accessible and dedicated for permanent supportive housing populations and other affordable housing projects.</a:t>
            </a:r>
          </a:p>
          <a:p>
            <a:pPr marL="0" indent="0">
              <a:buNone/>
            </a:pPr>
            <a:endParaRPr lang="en-US" dirty="0"/>
          </a:p>
        </p:txBody>
      </p:sp>
    </p:spTree>
    <p:extLst>
      <p:ext uri="{BB962C8B-B14F-4D97-AF65-F5344CB8AC3E}">
        <p14:creationId xmlns:p14="http://schemas.microsoft.com/office/powerpoint/2010/main" val="315460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5ADAEE6-CA90-8476-9E81-377094BB11D6}"/>
              </a:ext>
            </a:extLst>
          </p:cNvPr>
          <p:cNvSpPr/>
          <p:nvPr/>
        </p:nvSpPr>
        <p:spPr>
          <a:xfrm>
            <a:off x="1981200" y="219609"/>
            <a:ext cx="8229600" cy="6172200"/>
          </a:xfrm>
          <a:prstGeom prst="rect">
            <a:avLst/>
          </a:prstGeom>
          <a:solidFill>
            <a:srgbClr val="FFFFFF"/>
          </a:solidFill>
          <a:ln w="76200">
            <a:solidFill>
              <a:srgbClr val="FDB927"/>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1"/>
          </a:p>
        </p:txBody>
      </p:sp>
      <p:sp>
        <p:nvSpPr>
          <p:cNvPr id="2" name="Title 1">
            <a:extLst>
              <a:ext uri="{FF2B5EF4-FFF2-40B4-BE49-F238E27FC236}">
                <a16:creationId xmlns:a16="http://schemas.microsoft.com/office/drawing/2014/main" id="{8A97D74E-FD36-4781-6140-F7B0972CB3C0}"/>
              </a:ext>
            </a:extLst>
          </p:cNvPr>
          <p:cNvSpPr>
            <a:spLocks noGrp="1"/>
          </p:cNvSpPr>
          <p:nvPr>
            <p:ph type="ctrTitle"/>
          </p:nvPr>
        </p:nvSpPr>
        <p:spPr>
          <a:xfrm>
            <a:off x="3254415" y="3047508"/>
            <a:ext cx="5683177" cy="1121149"/>
          </a:xfrm>
        </p:spPr>
        <p:txBody>
          <a:bodyPr>
            <a:normAutofit/>
          </a:bodyPr>
          <a:lstStyle/>
          <a:p>
            <a:r>
              <a:rPr lang="en-US" sz="3000">
                <a:latin typeface="Montserrat" pitchFamily="2" charset="0"/>
              </a:rPr>
              <a:t>MAYOR’S OFFICE OF HOMELESS SERVICES</a:t>
            </a:r>
          </a:p>
        </p:txBody>
      </p:sp>
      <p:sp>
        <p:nvSpPr>
          <p:cNvPr id="3" name="Subtitle 2">
            <a:extLst>
              <a:ext uri="{FF2B5EF4-FFF2-40B4-BE49-F238E27FC236}">
                <a16:creationId xmlns:a16="http://schemas.microsoft.com/office/drawing/2014/main" id="{AD829443-7785-9AAF-2826-1F03B10D6335}"/>
              </a:ext>
            </a:extLst>
          </p:cNvPr>
          <p:cNvSpPr>
            <a:spLocks noGrp="1"/>
          </p:cNvSpPr>
          <p:nvPr>
            <p:ph type="subTitle" idx="1"/>
          </p:nvPr>
        </p:nvSpPr>
        <p:spPr>
          <a:xfrm>
            <a:off x="2247585" y="4589756"/>
            <a:ext cx="7696835" cy="1555844"/>
          </a:xfrm>
        </p:spPr>
        <p:txBody>
          <a:bodyPr anchor="ctr">
            <a:normAutofit lnSpcReduction="10000"/>
          </a:bodyPr>
          <a:lstStyle/>
          <a:p>
            <a:r>
              <a:rPr lang="en-US" sz="2800">
                <a:ln w="0"/>
                <a:solidFill>
                  <a:srgbClr val="4D4D4D"/>
                </a:solidFill>
                <a:effectLst>
                  <a:outerShdw blurRad="38100" dist="19050" dir="2700000" algn="tl" rotWithShape="0">
                    <a:schemeClr val="dk1">
                      <a:alpha val="40000"/>
                    </a:schemeClr>
                  </a:outerShdw>
                </a:effectLst>
                <a:latin typeface="Lora" pitchFamily="2" charset="0"/>
              </a:rPr>
              <a:t> </a:t>
            </a:r>
          </a:p>
          <a:p>
            <a:r>
              <a:rPr lang="en-US" sz="3600">
                <a:ln w="0"/>
                <a:solidFill>
                  <a:srgbClr val="4D4D4D"/>
                </a:solidFill>
                <a:effectLst>
                  <a:outerShdw blurRad="38100" dist="19050" dir="2700000" algn="tl" rotWithShape="0">
                    <a:schemeClr val="dk1">
                      <a:alpha val="40000"/>
                    </a:schemeClr>
                  </a:outerShdw>
                </a:effectLst>
                <a:latin typeface="Lora" pitchFamily="2" charset="0"/>
              </a:rPr>
              <a:t>Coordinated Access Overview</a:t>
            </a:r>
          </a:p>
          <a:p>
            <a:r>
              <a:rPr lang="en-US" sz="1100">
                <a:ln w="0"/>
                <a:effectLst>
                  <a:outerShdw blurRad="38100" dist="19050" dir="2700000" algn="tl" rotWithShape="0">
                    <a:schemeClr val="dk1">
                      <a:alpha val="40000"/>
                    </a:schemeClr>
                  </a:outerShdw>
                </a:effectLst>
                <a:latin typeface="Montserrat" pitchFamily="2" charset="0"/>
              </a:rPr>
              <a:t>MOHS </a:t>
            </a:r>
          </a:p>
          <a:p>
            <a:r>
              <a:rPr lang="en-US" sz="1100">
                <a:ln w="0"/>
                <a:effectLst>
                  <a:outerShdw blurRad="38100" dist="19050" dir="2700000" algn="tl" rotWithShape="0">
                    <a:schemeClr val="dk1">
                      <a:alpha val="40000"/>
                    </a:schemeClr>
                  </a:outerShdw>
                </a:effectLst>
                <a:latin typeface="Montserrat" pitchFamily="2" charset="0"/>
              </a:rPr>
              <a:t>NOVEMBER 2, 2023</a:t>
            </a:r>
          </a:p>
        </p:txBody>
      </p:sp>
      <p:pic>
        <p:nvPicPr>
          <p:cNvPr id="6" name="Picture 5">
            <a:extLst>
              <a:ext uri="{FF2B5EF4-FFF2-40B4-BE49-F238E27FC236}">
                <a16:creationId xmlns:a16="http://schemas.microsoft.com/office/drawing/2014/main" id="{2E72203E-2263-ED68-6106-5C7520155230}"/>
              </a:ext>
            </a:extLst>
          </p:cNvPr>
          <p:cNvPicPr>
            <a:picLocks noChangeAspect="1"/>
          </p:cNvPicPr>
          <p:nvPr/>
        </p:nvPicPr>
        <p:blipFill>
          <a:blip r:embed="rId3"/>
          <a:stretch>
            <a:fillRect/>
          </a:stretch>
        </p:blipFill>
        <p:spPr>
          <a:xfrm>
            <a:off x="4903309" y="582766"/>
            <a:ext cx="2385391" cy="2491917"/>
          </a:xfrm>
          <a:prstGeom prst="rect">
            <a:avLst/>
          </a:prstGeom>
        </p:spPr>
      </p:pic>
      <p:cxnSp>
        <p:nvCxnSpPr>
          <p:cNvPr id="8" name="Straight Connector 7">
            <a:extLst>
              <a:ext uri="{FF2B5EF4-FFF2-40B4-BE49-F238E27FC236}">
                <a16:creationId xmlns:a16="http://schemas.microsoft.com/office/drawing/2014/main" id="{2411C845-411D-879D-0CD3-91B0DC22793E}"/>
              </a:ext>
            </a:extLst>
          </p:cNvPr>
          <p:cNvCxnSpPr>
            <a:cxnSpLocks/>
          </p:cNvCxnSpPr>
          <p:nvPr/>
        </p:nvCxnSpPr>
        <p:spPr>
          <a:xfrm>
            <a:off x="3995060" y="3205583"/>
            <a:ext cx="4201885"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8D04CADA-4FC9-171B-799C-D342A8AC0B4E}"/>
              </a:ext>
            </a:extLst>
          </p:cNvPr>
          <p:cNvCxnSpPr>
            <a:cxnSpLocks/>
          </p:cNvCxnSpPr>
          <p:nvPr/>
        </p:nvCxnSpPr>
        <p:spPr>
          <a:xfrm>
            <a:off x="2796211" y="5526157"/>
            <a:ext cx="6599583" cy="0"/>
          </a:xfrm>
          <a:prstGeom prst="line">
            <a:avLst/>
          </a:prstGeom>
          <a:ln>
            <a:solidFill>
              <a:srgbClr val="FDB927"/>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1316668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08FC3-9BD8-5089-6B24-4D0AB24370DC}"/>
              </a:ext>
            </a:extLst>
          </p:cNvPr>
          <p:cNvSpPr>
            <a:spLocks noGrp="1"/>
          </p:cNvSpPr>
          <p:nvPr>
            <p:ph idx="1"/>
          </p:nvPr>
        </p:nvSpPr>
        <p:spPr>
          <a:xfrm>
            <a:off x="2304829" y="1411551"/>
            <a:ext cx="7605757" cy="4962617"/>
          </a:xfrm>
        </p:spPr>
        <p:txBody>
          <a:bodyPr>
            <a:normAutofit/>
          </a:bodyPr>
          <a:lstStyle/>
          <a:p>
            <a:pPr marL="0" indent="0">
              <a:buNone/>
            </a:pPr>
            <a:r>
              <a:rPr lang="en-US" sz="2000" b="1">
                <a:latin typeface="Lora" pitchFamily="2" charset="0"/>
                <a:cs typeface="Arial" panose="020B0604020202020204" pitchFamily="34" charset="0"/>
              </a:rPr>
              <a:t>What is Coordinated Access?</a:t>
            </a:r>
          </a:p>
          <a:p>
            <a:pPr marL="0" indent="0">
              <a:buNone/>
            </a:pPr>
            <a:r>
              <a:rPr lang="en-US" sz="1700">
                <a:cs typeface="Arial" panose="020B0604020202020204" pitchFamily="34" charset="0"/>
              </a:rPr>
              <a:t>Coordinated Access is a centralized process for assessing persons in need of homeless services to determine the appropriate service type and housing option. It is a standard assessment process designed to assist in resolving the homelessness of those living in shelters, on the streets or in places not meant for human habitation.  </a:t>
            </a:r>
          </a:p>
          <a:p>
            <a:pPr marL="0" indent="0">
              <a:buNone/>
            </a:pPr>
            <a:endParaRPr lang="en-US" sz="1700">
              <a:latin typeface="Montserrat" pitchFamily="2" charset="0"/>
              <a:cs typeface="Arial" panose="020B0604020202020204" pitchFamily="34" charset="0"/>
            </a:endParaRPr>
          </a:p>
          <a:p>
            <a:pPr marL="0" indent="0">
              <a:buNone/>
            </a:pPr>
            <a:r>
              <a:rPr lang="en-US" sz="1700">
                <a:cs typeface="Arial" panose="020B0604020202020204" pitchFamily="34" charset="0"/>
              </a:rPr>
              <a:t>The vision of the Coordinated Access System is to…</a:t>
            </a:r>
          </a:p>
          <a:p>
            <a:pPr marL="0" indent="0" algn="ctr">
              <a:buNone/>
            </a:pPr>
            <a:r>
              <a:rPr lang="en-US" sz="1700">
                <a:cs typeface="Arial" panose="020B0604020202020204" pitchFamily="34" charset="0"/>
              </a:rPr>
              <a:t> </a:t>
            </a:r>
            <a:r>
              <a:rPr lang="en-US" sz="1700" i="1">
                <a:cs typeface="Arial" panose="020B0604020202020204" pitchFamily="34" charset="0"/>
              </a:rPr>
              <a:t>"ensure that individuals and families at risk of or experiencing homelessness, will have an equitable and centralized process for timely access to appropriate resources in a person-centered approach that preserves choice and dignity." </a:t>
            </a:r>
          </a:p>
          <a:p>
            <a:pPr marL="0" indent="0">
              <a:buNone/>
            </a:pPr>
            <a:endParaRPr lang="en-US" sz="1700">
              <a:cs typeface="Arial" panose="020B0604020202020204" pitchFamily="34" charset="0"/>
            </a:endParaRPr>
          </a:p>
          <a:p>
            <a:pPr marL="0" indent="0">
              <a:buNone/>
            </a:pPr>
            <a:r>
              <a:rPr lang="en-US" sz="1700">
                <a:cs typeface="Arial" panose="020B0604020202020204" pitchFamily="34" charset="0"/>
              </a:rPr>
              <a:t>Coordinated Access is required by the U.S. Department of Housing and Urban Development for all Continuums of Care (CoC) as stated in 24CFR 578.7 (a)(8) of Continuum of Care Program Interim Rule.</a:t>
            </a:r>
          </a:p>
        </p:txBody>
      </p:sp>
      <p:sp>
        <p:nvSpPr>
          <p:cNvPr id="13" name="Title 1">
            <a:extLst>
              <a:ext uri="{FF2B5EF4-FFF2-40B4-BE49-F238E27FC236}">
                <a16:creationId xmlns:a16="http://schemas.microsoft.com/office/drawing/2014/main" id="{FE9BF9EF-4E76-FD51-BA26-F8FD7187867F}"/>
              </a:ext>
            </a:extLst>
          </p:cNvPr>
          <p:cNvSpPr>
            <a:spLocks noGrp="1"/>
          </p:cNvSpPr>
          <p:nvPr>
            <p:ph type="title"/>
          </p:nvPr>
        </p:nvSpPr>
        <p:spPr>
          <a:xfrm>
            <a:off x="2882077" y="303359"/>
            <a:ext cx="7531205" cy="932931"/>
          </a:xfrm>
        </p:spPr>
        <p:txBody>
          <a:bodyPr>
            <a:normAutofit/>
          </a:bodyPr>
          <a:lstStyle/>
          <a:p>
            <a:r>
              <a:rPr lang="en-US" sz="2700" b="1">
                <a:ln w="0"/>
                <a:effectLst>
                  <a:outerShdw blurRad="38100" dist="19050" dir="2700000" algn="tl" rotWithShape="0">
                    <a:schemeClr val="dk1">
                      <a:alpha val="40000"/>
                    </a:schemeClr>
                  </a:outerShdw>
                </a:effectLst>
                <a:latin typeface="Lora" pitchFamily="2" charset="0"/>
              </a:rPr>
              <a:t>Coordinated Access:  Definition</a:t>
            </a:r>
          </a:p>
        </p:txBody>
      </p:sp>
      <p:grpSp>
        <p:nvGrpSpPr>
          <p:cNvPr id="15" name="Group 14">
            <a:extLst>
              <a:ext uri="{FF2B5EF4-FFF2-40B4-BE49-F238E27FC236}">
                <a16:creationId xmlns:a16="http://schemas.microsoft.com/office/drawing/2014/main" id="{73D16A4A-9A4F-90AA-07A0-8190D67B70B4}"/>
              </a:ext>
            </a:extLst>
          </p:cNvPr>
          <p:cNvGrpSpPr/>
          <p:nvPr/>
        </p:nvGrpSpPr>
        <p:grpSpPr>
          <a:xfrm>
            <a:off x="-52516" y="-581977"/>
            <a:ext cx="9900120" cy="4118595"/>
            <a:chOff x="-1576516" y="-581977"/>
            <a:chExt cx="9900120" cy="4118595"/>
          </a:xfrm>
        </p:grpSpPr>
        <p:sp>
          <p:nvSpPr>
            <p:cNvPr id="17" name="Isosceles Triangle 16">
              <a:extLst>
                <a:ext uri="{FF2B5EF4-FFF2-40B4-BE49-F238E27FC236}">
                  <a16:creationId xmlns:a16="http://schemas.microsoft.com/office/drawing/2014/main" id="{4C3F7E3D-14F1-0E14-57F7-2FDF2C4FCFF7}"/>
                </a:ext>
              </a:extLst>
            </p:cNvPr>
            <p:cNvSpPr/>
            <p:nvPr/>
          </p:nvSpPr>
          <p:spPr>
            <a:xfrm rot="10800000">
              <a:off x="-1576516" y="-221774"/>
              <a:ext cx="2926752" cy="2640650"/>
            </a:xfrm>
            <a:prstGeom prst="triangle">
              <a:avLst>
                <a:gd name="adj" fmla="val 46027"/>
              </a:avLst>
            </a:prstGeom>
            <a:solidFill>
              <a:srgbClr val="FDB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8825"/>
                </a:solidFill>
              </a:endParaRPr>
            </a:p>
          </p:txBody>
        </p:sp>
        <p:sp>
          <p:nvSpPr>
            <p:cNvPr id="18" name="Isosceles Triangle 17">
              <a:extLst>
                <a:ext uri="{FF2B5EF4-FFF2-40B4-BE49-F238E27FC236}">
                  <a16:creationId xmlns:a16="http://schemas.microsoft.com/office/drawing/2014/main" id="{EFD569C8-4AF7-8313-B979-EFC533457CF0}"/>
                </a:ext>
              </a:extLst>
            </p:cNvPr>
            <p:cNvSpPr/>
            <p:nvPr/>
          </p:nvSpPr>
          <p:spPr>
            <a:xfrm rot="10800000">
              <a:off x="-675118" y="1255385"/>
              <a:ext cx="1264778" cy="1163488"/>
            </a:xfrm>
            <a:prstGeom prst="triangle">
              <a:avLst>
                <a:gd name="adj" fmla="val 47173"/>
              </a:avLst>
            </a:prstGeom>
            <a:solidFill>
              <a:srgbClr val="4D4D4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0A06415F-70EE-EE2F-DB07-01FA15FD2540}"/>
                </a:ext>
              </a:extLst>
            </p:cNvPr>
            <p:cNvSpPr/>
            <p:nvPr/>
          </p:nvSpPr>
          <p:spPr>
            <a:xfrm>
              <a:off x="-1018374" y="1171471"/>
              <a:ext cx="1728384" cy="129632"/>
            </a:xfrm>
            <a:prstGeom prst="rect">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0DEB5B2-9536-0459-DD7B-01C63F5BE0C7}"/>
                </a:ext>
              </a:extLst>
            </p:cNvPr>
            <p:cNvSpPr/>
            <p:nvPr/>
          </p:nvSpPr>
          <p:spPr>
            <a:xfrm flipV="1">
              <a:off x="717847" y="1171470"/>
              <a:ext cx="7605757" cy="129633"/>
            </a:xfrm>
            <a:prstGeom prst="rect">
              <a:avLst/>
            </a:prstGeom>
            <a:solidFill>
              <a:srgbClr val="CCCCCC"/>
            </a:solidFill>
            <a:ln>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1BE45E-D748-F323-AF43-90D2B28FDC1D}"/>
                </a:ext>
              </a:extLst>
            </p:cNvPr>
            <p:cNvSpPr/>
            <p:nvPr/>
          </p:nvSpPr>
          <p:spPr>
            <a:xfrm rot="17873121">
              <a:off x="-1480037" y="1364100"/>
              <a:ext cx="4118595" cy="226441"/>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FD543D4E-6112-A465-A9B2-2ED40D6B2A61}"/>
              </a:ext>
            </a:extLst>
          </p:cNvPr>
          <p:cNvSpPr>
            <a:spLocks noGrp="1"/>
          </p:cNvSpPr>
          <p:nvPr>
            <p:ph type="sldNum" sz="quarter" idx="12"/>
          </p:nvPr>
        </p:nvSpPr>
        <p:spPr/>
        <p:txBody>
          <a:bodyPr/>
          <a:lstStyle/>
          <a:p>
            <a:fld id="{60BE767D-BBCB-4954-A2F8-DE09CEF62853}" type="slidenum">
              <a:rPr lang="en-US" smtClean="0"/>
              <a:t>7</a:t>
            </a:fld>
            <a:endParaRPr lang="en-US"/>
          </a:p>
        </p:txBody>
      </p:sp>
    </p:spTree>
    <p:extLst>
      <p:ext uri="{BB962C8B-B14F-4D97-AF65-F5344CB8AC3E}">
        <p14:creationId xmlns:p14="http://schemas.microsoft.com/office/powerpoint/2010/main" val="1888613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B08FC3-9BD8-5089-6B24-4D0AB24370DC}"/>
              </a:ext>
            </a:extLst>
          </p:cNvPr>
          <p:cNvSpPr>
            <a:spLocks noGrp="1"/>
          </p:cNvSpPr>
          <p:nvPr>
            <p:ph idx="1"/>
          </p:nvPr>
        </p:nvSpPr>
        <p:spPr>
          <a:xfrm>
            <a:off x="2215308" y="1452913"/>
            <a:ext cx="7998984" cy="5193436"/>
          </a:xfrm>
        </p:spPr>
        <p:txBody>
          <a:bodyPr>
            <a:normAutofit fontScale="92500" lnSpcReduction="20000"/>
          </a:bodyPr>
          <a:lstStyle/>
          <a:p>
            <a:pPr marL="0" indent="0">
              <a:buNone/>
            </a:pPr>
            <a:r>
              <a:rPr lang="en-US" sz="2200" b="1">
                <a:latin typeface="Lora" pitchFamily="2" charset="0"/>
                <a:cs typeface="Arial" panose="020B0604020202020204" pitchFamily="34" charset="0"/>
              </a:rPr>
              <a:t>What is the Eligibility Criteria?</a:t>
            </a:r>
          </a:p>
          <a:p>
            <a:pPr marL="0" indent="0">
              <a:buNone/>
            </a:pPr>
            <a:r>
              <a:rPr lang="en-US" sz="1800">
                <a:cs typeface="Arial" panose="020B0604020202020204" pitchFamily="34" charset="0"/>
              </a:rPr>
              <a:t>Coordinated Access participating programs use only Category 1 and Category 4 for the purpose of determining eligibility.</a:t>
            </a:r>
          </a:p>
          <a:p>
            <a:pPr marL="0" indent="0">
              <a:lnSpc>
                <a:spcPct val="120000"/>
              </a:lnSpc>
              <a:buNone/>
            </a:pPr>
            <a:r>
              <a:rPr lang="en-US" sz="1800" b="1">
                <a:cs typeface="Arial" panose="020B0604020202020204" pitchFamily="34" charset="0"/>
              </a:rPr>
              <a:t>Category 1 – Literally Homeless</a:t>
            </a:r>
          </a:p>
          <a:p>
            <a:pPr marL="0" indent="0">
              <a:buNone/>
            </a:pPr>
            <a:r>
              <a:rPr lang="en-US" sz="1800">
                <a:cs typeface="Arial" panose="020B0604020202020204" pitchFamily="34" charset="0"/>
              </a:rPr>
              <a:t>Individual or family who lacks a fixed, regular and adequate nighttime residence, meaning:</a:t>
            </a:r>
          </a:p>
          <a:p>
            <a:pPr lvl="1">
              <a:buFont typeface="Wingdings" panose="05000000000000000000" pitchFamily="2" charset="2"/>
              <a:buChar char="§"/>
            </a:pPr>
            <a:r>
              <a:rPr lang="en-US" sz="1800">
                <a:cs typeface="Arial" panose="020B0604020202020204" pitchFamily="34" charset="0"/>
              </a:rPr>
              <a:t>Primary nighttime residence that is a public or private place not meant for human habitation</a:t>
            </a:r>
          </a:p>
          <a:p>
            <a:pPr lvl="1">
              <a:buFont typeface="Wingdings" panose="05000000000000000000" pitchFamily="2" charset="2"/>
              <a:buChar char="§"/>
            </a:pPr>
            <a:r>
              <a:rPr lang="en-US" sz="1800">
                <a:cs typeface="Arial" panose="020B0604020202020204" pitchFamily="34" charset="0"/>
              </a:rPr>
              <a:t>Living in a publicly or privately-operated shelter designed to provide temporary living arrangements</a:t>
            </a:r>
          </a:p>
          <a:p>
            <a:pPr lvl="1">
              <a:buFont typeface="Wingdings" panose="05000000000000000000" pitchFamily="2" charset="2"/>
              <a:buChar char="§"/>
            </a:pPr>
            <a:r>
              <a:rPr lang="en-US" sz="1800">
                <a:cs typeface="Arial" panose="020B0604020202020204" pitchFamily="34" charset="0"/>
              </a:rPr>
              <a:t>Exiting an institution where the individual resided for 90 days or less </a:t>
            </a:r>
            <a:r>
              <a:rPr lang="en-US" sz="1800" u="sng">
                <a:cs typeface="Arial" panose="020B0604020202020204" pitchFamily="34" charset="0"/>
              </a:rPr>
              <a:t>and</a:t>
            </a:r>
            <a:r>
              <a:rPr lang="en-US" sz="1800">
                <a:cs typeface="Arial" panose="020B0604020202020204" pitchFamily="34" charset="0"/>
              </a:rPr>
              <a:t> who resided in an emergency shelter or place not meant for human habitation </a:t>
            </a:r>
            <a:r>
              <a:rPr lang="en-US" sz="1800" u="sng">
                <a:cs typeface="Arial" panose="020B0604020202020204" pitchFamily="34" charset="0"/>
              </a:rPr>
              <a:t>immediately</a:t>
            </a:r>
            <a:r>
              <a:rPr lang="en-US" sz="1800">
                <a:cs typeface="Arial" panose="020B0604020202020204" pitchFamily="34" charset="0"/>
              </a:rPr>
              <a:t> before entering that institution   </a:t>
            </a:r>
          </a:p>
          <a:p>
            <a:pPr marL="457200" lvl="1" indent="0">
              <a:buNone/>
            </a:pPr>
            <a:endParaRPr lang="en-US" sz="1800">
              <a:cs typeface="Arial" panose="020B0604020202020204" pitchFamily="34" charset="0"/>
            </a:endParaRPr>
          </a:p>
          <a:p>
            <a:pPr marL="0" indent="0">
              <a:buNone/>
            </a:pPr>
            <a:r>
              <a:rPr lang="en-US" sz="1800" b="1">
                <a:cs typeface="Arial" panose="020B0604020202020204" pitchFamily="34" charset="0"/>
              </a:rPr>
              <a:t>Category 4 – Fleeing/Attempting to Flee Domestic Violence</a:t>
            </a:r>
          </a:p>
          <a:p>
            <a:pPr marL="0" indent="0">
              <a:buNone/>
            </a:pPr>
            <a:r>
              <a:rPr lang="en-US" sz="1800">
                <a:cs typeface="Arial" panose="020B0604020202020204" pitchFamily="34" charset="0"/>
              </a:rPr>
              <a:t>Any individual or family who:</a:t>
            </a:r>
          </a:p>
          <a:p>
            <a:pPr lvl="1">
              <a:buFont typeface="Wingdings" panose="05000000000000000000" pitchFamily="2" charset="2"/>
              <a:buChar char="§"/>
            </a:pPr>
            <a:r>
              <a:rPr lang="en-US" sz="1800">
                <a:cs typeface="Arial" panose="020B0604020202020204" pitchFamily="34" charset="0"/>
              </a:rPr>
              <a:t>Is fleeing or attempting to flee, domestic violence</a:t>
            </a:r>
          </a:p>
          <a:p>
            <a:pPr lvl="1">
              <a:buFont typeface="Wingdings" panose="05000000000000000000" pitchFamily="2" charset="2"/>
              <a:buChar char="§"/>
            </a:pPr>
            <a:r>
              <a:rPr lang="en-US" sz="1800">
                <a:cs typeface="Arial" panose="020B0604020202020204" pitchFamily="34" charset="0"/>
              </a:rPr>
              <a:t>Has no other residence; and</a:t>
            </a:r>
          </a:p>
          <a:p>
            <a:pPr lvl="1">
              <a:buFont typeface="Wingdings" panose="05000000000000000000" pitchFamily="2" charset="2"/>
              <a:buChar char="§"/>
            </a:pPr>
            <a:r>
              <a:rPr lang="en-US" sz="1800">
                <a:cs typeface="Arial" panose="020B0604020202020204" pitchFamily="34" charset="0"/>
              </a:rPr>
              <a:t>Lacks the resources or support network to obtain other permanent housing   </a:t>
            </a:r>
          </a:p>
          <a:p>
            <a:pPr marL="0" indent="0">
              <a:buNone/>
            </a:pPr>
            <a:endParaRPr lang="en-US" sz="1700">
              <a:latin typeface="Montserrat" pitchFamily="2" charset="0"/>
              <a:cs typeface="Arial" panose="020B0604020202020204" pitchFamily="34" charset="0"/>
            </a:endParaRPr>
          </a:p>
        </p:txBody>
      </p:sp>
      <p:sp>
        <p:nvSpPr>
          <p:cNvPr id="13" name="Title 1">
            <a:extLst>
              <a:ext uri="{FF2B5EF4-FFF2-40B4-BE49-F238E27FC236}">
                <a16:creationId xmlns:a16="http://schemas.microsoft.com/office/drawing/2014/main" id="{FE9BF9EF-4E76-FD51-BA26-F8FD7187867F}"/>
              </a:ext>
            </a:extLst>
          </p:cNvPr>
          <p:cNvSpPr>
            <a:spLocks noGrp="1"/>
          </p:cNvSpPr>
          <p:nvPr>
            <p:ph type="title"/>
          </p:nvPr>
        </p:nvSpPr>
        <p:spPr>
          <a:xfrm>
            <a:off x="2882077" y="303359"/>
            <a:ext cx="7531205" cy="932931"/>
          </a:xfrm>
        </p:spPr>
        <p:txBody>
          <a:bodyPr>
            <a:normAutofit/>
          </a:bodyPr>
          <a:lstStyle/>
          <a:p>
            <a:r>
              <a:rPr lang="en-US" sz="2700" b="1" dirty="0">
                <a:ln w="0"/>
                <a:effectLst>
                  <a:outerShdw blurRad="38100" dist="19050" dir="2700000" algn="tl" rotWithShape="0">
                    <a:schemeClr val="dk1">
                      <a:alpha val="40000"/>
                    </a:schemeClr>
                  </a:outerShdw>
                </a:effectLst>
                <a:latin typeface="Lora" pitchFamily="2" charset="0"/>
              </a:rPr>
              <a:t>Coordinated Access:  Eligibility</a:t>
            </a:r>
          </a:p>
        </p:txBody>
      </p:sp>
      <p:grpSp>
        <p:nvGrpSpPr>
          <p:cNvPr id="15" name="Group 14">
            <a:extLst>
              <a:ext uri="{FF2B5EF4-FFF2-40B4-BE49-F238E27FC236}">
                <a16:creationId xmlns:a16="http://schemas.microsoft.com/office/drawing/2014/main" id="{73D16A4A-9A4F-90AA-07A0-8190D67B70B4}"/>
              </a:ext>
            </a:extLst>
          </p:cNvPr>
          <p:cNvGrpSpPr/>
          <p:nvPr/>
        </p:nvGrpSpPr>
        <p:grpSpPr>
          <a:xfrm>
            <a:off x="-52516" y="-581977"/>
            <a:ext cx="9900120" cy="4118595"/>
            <a:chOff x="-1576516" y="-581977"/>
            <a:chExt cx="9900120" cy="4118595"/>
          </a:xfrm>
        </p:grpSpPr>
        <p:sp>
          <p:nvSpPr>
            <p:cNvPr id="17" name="Isosceles Triangle 16">
              <a:extLst>
                <a:ext uri="{FF2B5EF4-FFF2-40B4-BE49-F238E27FC236}">
                  <a16:creationId xmlns:a16="http://schemas.microsoft.com/office/drawing/2014/main" id="{4C3F7E3D-14F1-0E14-57F7-2FDF2C4FCFF7}"/>
                </a:ext>
              </a:extLst>
            </p:cNvPr>
            <p:cNvSpPr/>
            <p:nvPr/>
          </p:nvSpPr>
          <p:spPr>
            <a:xfrm rot="10800000">
              <a:off x="-1576516" y="-221774"/>
              <a:ext cx="2926752" cy="2640650"/>
            </a:xfrm>
            <a:prstGeom prst="triangle">
              <a:avLst>
                <a:gd name="adj" fmla="val 46027"/>
              </a:avLst>
            </a:prstGeom>
            <a:solidFill>
              <a:srgbClr val="FDB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8825"/>
                </a:solidFill>
              </a:endParaRPr>
            </a:p>
          </p:txBody>
        </p:sp>
        <p:sp>
          <p:nvSpPr>
            <p:cNvPr id="18" name="Isosceles Triangle 17">
              <a:extLst>
                <a:ext uri="{FF2B5EF4-FFF2-40B4-BE49-F238E27FC236}">
                  <a16:creationId xmlns:a16="http://schemas.microsoft.com/office/drawing/2014/main" id="{EFD569C8-4AF7-8313-B979-EFC533457CF0}"/>
                </a:ext>
              </a:extLst>
            </p:cNvPr>
            <p:cNvSpPr/>
            <p:nvPr/>
          </p:nvSpPr>
          <p:spPr>
            <a:xfrm rot="10800000">
              <a:off x="-675118" y="1255385"/>
              <a:ext cx="1264778" cy="1163488"/>
            </a:xfrm>
            <a:prstGeom prst="triangle">
              <a:avLst>
                <a:gd name="adj" fmla="val 47173"/>
              </a:avLst>
            </a:prstGeom>
            <a:solidFill>
              <a:srgbClr val="4D4D4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0A06415F-70EE-EE2F-DB07-01FA15FD2540}"/>
                </a:ext>
              </a:extLst>
            </p:cNvPr>
            <p:cNvSpPr/>
            <p:nvPr/>
          </p:nvSpPr>
          <p:spPr>
            <a:xfrm>
              <a:off x="-1018374" y="1171471"/>
              <a:ext cx="1728384" cy="129632"/>
            </a:xfrm>
            <a:prstGeom prst="rect">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0DEB5B2-9536-0459-DD7B-01C63F5BE0C7}"/>
                </a:ext>
              </a:extLst>
            </p:cNvPr>
            <p:cNvSpPr/>
            <p:nvPr/>
          </p:nvSpPr>
          <p:spPr>
            <a:xfrm flipV="1">
              <a:off x="717847" y="1171470"/>
              <a:ext cx="7605757" cy="129633"/>
            </a:xfrm>
            <a:prstGeom prst="rect">
              <a:avLst/>
            </a:prstGeom>
            <a:solidFill>
              <a:srgbClr val="CCCCCC"/>
            </a:solidFill>
            <a:ln>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71BE45E-D748-F323-AF43-90D2B28FDC1D}"/>
                </a:ext>
              </a:extLst>
            </p:cNvPr>
            <p:cNvSpPr/>
            <p:nvPr/>
          </p:nvSpPr>
          <p:spPr>
            <a:xfrm rot="17873121">
              <a:off x="-1480037" y="1364100"/>
              <a:ext cx="4118595" cy="226441"/>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CC287A1F-64FF-33E6-4196-CDD18B87C588}"/>
              </a:ext>
            </a:extLst>
          </p:cNvPr>
          <p:cNvSpPr>
            <a:spLocks noGrp="1"/>
          </p:cNvSpPr>
          <p:nvPr>
            <p:ph type="sldNum" sz="quarter" idx="12"/>
          </p:nvPr>
        </p:nvSpPr>
        <p:spPr/>
        <p:txBody>
          <a:bodyPr/>
          <a:lstStyle/>
          <a:p>
            <a:fld id="{60BE767D-BBCB-4954-A2F8-DE09CEF62853}" type="slidenum">
              <a:rPr lang="en-US" smtClean="0"/>
              <a:t>8</a:t>
            </a:fld>
            <a:endParaRPr lang="en-US"/>
          </a:p>
        </p:txBody>
      </p:sp>
    </p:spTree>
    <p:extLst>
      <p:ext uri="{BB962C8B-B14F-4D97-AF65-F5344CB8AC3E}">
        <p14:creationId xmlns:p14="http://schemas.microsoft.com/office/powerpoint/2010/main" val="409338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F3109E9-96C6-C3EE-DDB5-1301C5A1EE39}"/>
              </a:ext>
            </a:extLst>
          </p:cNvPr>
          <p:cNvGrpSpPr/>
          <p:nvPr/>
        </p:nvGrpSpPr>
        <p:grpSpPr>
          <a:xfrm>
            <a:off x="-52516" y="-581977"/>
            <a:ext cx="9900120" cy="4118595"/>
            <a:chOff x="-1576516" y="-581977"/>
            <a:chExt cx="9900120" cy="4118595"/>
          </a:xfrm>
        </p:grpSpPr>
        <p:sp>
          <p:nvSpPr>
            <p:cNvPr id="7" name="Isosceles Triangle 6">
              <a:extLst>
                <a:ext uri="{FF2B5EF4-FFF2-40B4-BE49-F238E27FC236}">
                  <a16:creationId xmlns:a16="http://schemas.microsoft.com/office/drawing/2014/main" id="{C4A0B866-3FEE-C9FD-DAFF-5C44F8885F2E}"/>
                </a:ext>
              </a:extLst>
            </p:cNvPr>
            <p:cNvSpPr/>
            <p:nvPr/>
          </p:nvSpPr>
          <p:spPr>
            <a:xfrm rot="10800000">
              <a:off x="-1576516" y="-221774"/>
              <a:ext cx="2926752" cy="2640650"/>
            </a:xfrm>
            <a:prstGeom prst="triangle">
              <a:avLst>
                <a:gd name="adj" fmla="val 46027"/>
              </a:avLst>
            </a:prstGeom>
            <a:solidFill>
              <a:srgbClr val="FDB927"/>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D8825"/>
                </a:solidFill>
              </a:endParaRPr>
            </a:p>
          </p:txBody>
        </p:sp>
        <p:sp>
          <p:nvSpPr>
            <p:cNvPr id="8" name="Isosceles Triangle 7">
              <a:extLst>
                <a:ext uri="{FF2B5EF4-FFF2-40B4-BE49-F238E27FC236}">
                  <a16:creationId xmlns:a16="http://schemas.microsoft.com/office/drawing/2014/main" id="{91949BA5-CEF4-F2FF-456B-E29D784E330D}"/>
                </a:ext>
              </a:extLst>
            </p:cNvPr>
            <p:cNvSpPr/>
            <p:nvPr/>
          </p:nvSpPr>
          <p:spPr>
            <a:xfrm rot="10800000">
              <a:off x="-675118" y="1255385"/>
              <a:ext cx="1264778" cy="1163488"/>
            </a:xfrm>
            <a:prstGeom prst="triangle">
              <a:avLst>
                <a:gd name="adj" fmla="val 47173"/>
              </a:avLst>
            </a:prstGeom>
            <a:solidFill>
              <a:srgbClr val="4D4D4D"/>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Rectangle 8">
              <a:extLst>
                <a:ext uri="{FF2B5EF4-FFF2-40B4-BE49-F238E27FC236}">
                  <a16:creationId xmlns:a16="http://schemas.microsoft.com/office/drawing/2014/main" id="{932C56AA-7B5D-854C-BB9D-707D2C4A0E53}"/>
                </a:ext>
              </a:extLst>
            </p:cNvPr>
            <p:cNvSpPr/>
            <p:nvPr/>
          </p:nvSpPr>
          <p:spPr>
            <a:xfrm>
              <a:off x="-1018374" y="1171471"/>
              <a:ext cx="1728384" cy="129632"/>
            </a:xfrm>
            <a:prstGeom prst="rect">
              <a:avLst/>
            </a:prstGeom>
            <a:solidFill>
              <a:srgbClr val="FFFFFF"/>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871713-A2E3-180F-198A-E07EB2B7FBFA}"/>
                </a:ext>
              </a:extLst>
            </p:cNvPr>
            <p:cNvSpPr/>
            <p:nvPr/>
          </p:nvSpPr>
          <p:spPr>
            <a:xfrm flipV="1">
              <a:off x="717847" y="1171470"/>
              <a:ext cx="7605757" cy="129633"/>
            </a:xfrm>
            <a:prstGeom prst="rect">
              <a:avLst/>
            </a:prstGeom>
            <a:solidFill>
              <a:srgbClr val="CCCCCC"/>
            </a:solidFill>
            <a:ln>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98E73F-972D-62EC-3772-CC6B11454786}"/>
                </a:ext>
              </a:extLst>
            </p:cNvPr>
            <p:cNvSpPr/>
            <p:nvPr/>
          </p:nvSpPr>
          <p:spPr>
            <a:xfrm rot="17873121">
              <a:off x="-1480037" y="1364100"/>
              <a:ext cx="4118595" cy="226441"/>
            </a:xfrm>
            <a:prstGeom prst="rect">
              <a:avLst/>
            </a:prstGeom>
            <a:solidFill>
              <a:schemeClr val="bg1"/>
            </a:solidFill>
            <a:ln>
              <a:solidFill>
                <a:srgbClr val="FF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0B656E55-BF76-75C6-36AD-F8BB2C8F3DE9}"/>
              </a:ext>
            </a:extLst>
          </p:cNvPr>
          <p:cNvSpPr txBox="1">
            <a:spLocks/>
          </p:cNvSpPr>
          <p:nvPr/>
        </p:nvSpPr>
        <p:spPr>
          <a:xfrm>
            <a:off x="2874240" y="303359"/>
            <a:ext cx="7531205" cy="932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b="1">
                <a:ln w="0"/>
                <a:effectLst>
                  <a:outerShdw blurRad="38100" dist="19050" dir="2700000" algn="tl" rotWithShape="0">
                    <a:schemeClr val="dk1">
                      <a:alpha val="40000"/>
                    </a:schemeClr>
                  </a:outerShdw>
                </a:effectLst>
                <a:latin typeface="Lora" pitchFamily="2" charset="0"/>
              </a:rPr>
              <a:t>Coordinated Access: System Workflow </a:t>
            </a:r>
          </a:p>
        </p:txBody>
      </p:sp>
      <p:sp>
        <p:nvSpPr>
          <p:cNvPr id="13" name="Content Placeholder 2">
            <a:extLst>
              <a:ext uri="{FF2B5EF4-FFF2-40B4-BE49-F238E27FC236}">
                <a16:creationId xmlns:a16="http://schemas.microsoft.com/office/drawing/2014/main" id="{2D5A683F-74D1-5E1E-C29A-8AD2708C4E4D}"/>
              </a:ext>
            </a:extLst>
          </p:cNvPr>
          <p:cNvSpPr>
            <a:spLocks noGrp="1"/>
          </p:cNvSpPr>
          <p:nvPr>
            <p:ph idx="1"/>
          </p:nvPr>
        </p:nvSpPr>
        <p:spPr>
          <a:xfrm>
            <a:off x="2304825" y="1477319"/>
            <a:ext cx="7972558" cy="4745928"/>
          </a:xfrm>
        </p:spPr>
        <p:txBody>
          <a:bodyPr vert="horz" lIns="91440" tIns="45720" rIns="91440" bIns="45720" rtlCol="0" anchor="t">
            <a:normAutofit fontScale="92500" lnSpcReduction="10000"/>
          </a:bodyPr>
          <a:lstStyle/>
          <a:p>
            <a:pPr marL="0" indent="0">
              <a:buNone/>
            </a:pPr>
            <a:r>
              <a:rPr lang="en-US" sz="2000" b="1">
                <a:latin typeface="Lora" pitchFamily="2" charset="0"/>
              </a:rPr>
              <a:t>What is the Coordinated Access System Workflow?</a:t>
            </a:r>
          </a:p>
          <a:p>
            <a:pPr>
              <a:buFont typeface="Wingdings" panose="05000000000000000000" pitchFamily="2" charset="2"/>
              <a:buChar char="q"/>
            </a:pPr>
            <a:r>
              <a:rPr lang="en-US" sz="1800"/>
              <a:t>Step 1:  Connecting to the Coordinated Access System</a:t>
            </a:r>
          </a:p>
          <a:p>
            <a:pPr marL="914400" lvl="2" indent="0">
              <a:buNone/>
            </a:pPr>
            <a:r>
              <a:rPr lang="en-US" sz="1000"/>
              <a:t>  </a:t>
            </a:r>
            <a:r>
              <a:rPr lang="en-US" sz="1200"/>
              <a:t>Applicants have access to the assessment at various points of entry within the homeless system</a:t>
            </a:r>
            <a:r>
              <a:rPr lang="en-US" sz="1300"/>
              <a:t>. </a:t>
            </a:r>
          </a:p>
          <a:p>
            <a:pPr>
              <a:buFont typeface="Wingdings" panose="05000000000000000000" pitchFamily="2" charset="2"/>
              <a:buChar char="q"/>
            </a:pPr>
            <a:r>
              <a:rPr lang="en-US" sz="1800"/>
              <a:t>Step 2:  Assessment Phase</a:t>
            </a:r>
          </a:p>
          <a:p>
            <a:pPr marL="914400" lvl="2" indent="0">
              <a:buNone/>
            </a:pPr>
            <a:r>
              <a:rPr lang="en-US" sz="1000"/>
              <a:t>  </a:t>
            </a:r>
            <a:r>
              <a:rPr lang="en-US" sz="1200"/>
              <a:t>Trained Assessors complete the Coordinated Access Assessment.</a:t>
            </a:r>
            <a:r>
              <a:rPr lang="en-US" sz="1000"/>
              <a:t>   </a:t>
            </a:r>
          </a:p>
          <a:p>
            <a:pPr>
              <a:buFont typeface="Wingdings" panose="05000000000000000000" pitchFamily="2" charset="2"/>
              <a:buChar char="q"/>
            </a:pPr>
            <a:r>
              <a:rPr lang="en-US" sz="1800"/>
              <a:t>Step 3:  Navigation Phase</a:t>
            </a:r>
          </a:p>
          <a:p>
            <a:pPr marL="914400" lvl="2" indent="0">
              <a:lnSpc>
                <a:spcPct val="120000"/>
              </a:lnSpc>
              <a:buNone/>
            </a:pPr>
            <a:r>
              <a:rPr lang="en-US" sz="1200"/>
              <a:t>  Applicants most likely to be matched are supported in gathering eligibility documents in preparation for a </a:t>
            </a:r>
          </a:p>
          <a:p>
            <a:pPr marL="914400" lvl="2" indent="0">
              <a:lnSpc>
                <a:spcPct val="120000"/>
              </a:lnSpc>
              <a:buNone/>
            </a:pPr>
            <a:r>
              <a:rPr lang="en-US" sz="1200"/>
              <a:t>  housing  offer      </a:t>
            </a:r>
          </a:p>
          <a:p>
            <a:pPr>
              <a:buFont typeface="Wingdings" panose="05000000000000000000" pitchFamily="2" charset="2"/>
              <a:buChar char="q"/>
            </a:pPr>
            <a:r>
              <a:rPr lang="en-US" sz="1800"/>
              <a:t>Step 4:  Housing Match</a:t>
            </a:r>
          </a:p>
          <a:p>
            <a:pPr marL="914400" lvl="2" indent="0">
              <a:lnSpc>
                <a:spcPct val="120000"/>
              </a:lnSpc>
              <a:buNone/>
            </a:pPr>
            <a:r>
              <a:rPr lang="en-US" sz="1200"/>
              <a:t>CA matches applicants to housing opportunities based on the established system-wide prioritization standard. Applicants have 10 days to accept the housing match.                </a:t>
            </a:r>
            <a:endParaRPr lang="en-US" sz="1200">
              <a:cs typeface="Calibri"/>
            </a:endParaRPr>
          </a:p>
          <a:p>
            <a:pPr>
              <a:buFont typeface="Wingdings" panose="05000000000000000000" pitchFamily="2" charset="2"/>
              <a:buChar char="q"/>
            </a:pPr>
            <a:r>
              <a:rPr lang="en-US" sz="1800"/>
              <a:t>Step 5:  Intake/Enrollment</a:t>
            </a:r>
          </a:p>
          <a:p>
            <a:pPr marL="914400" lvl="2" indent="0">
              <a:buNone/>
            </a:pPr>
            <a:r>
              <a:rPr lang="en-US" sz="1200"/>
              <a:t>Housing Program must follow up with the client matched to them through CA to begin the process for moving in.   </a:t>
            </a:r>
          </a:p>
          <a:p>
            <a:pPr>
              <a:buFont typeface="Wingdings" panose="05000000000000000000" pitchFamily="2" charset="2"/>
              <a:buChar char="q"/>
            </a:pPr>
            <a:r>
              <a:rPr lang="en-US" sz="1800"/>
              <a:t>Step 6:  Inspections</a:t>
            </a:r>
          </a:p>
          <a:p>
            <a:pPr marL="914400" lvl="2" indent="0">
              <a:buNone/>
            </a:pPr>
            <a:r>
              <a:rPr lang="en-US" sz="1200"/>
              <a:t>An inspection of the property is required prior to the client moving in. </a:t>
            </a:r>
          </a:p>
          <a:p>
            <a:pPr>
              <a:buFont typeface="Wingdings" panose="05000000000000000000" pitchFamily="2" charset="2"/>
              <a:buChar char="q"/>
            </a:pPr>
            <a:r>
              <a:rPr lang="en-US" sz="1800"/>
              <a:t>Step 7:  Move-In</a:t>
            </a:r>
          </a:p>
          <a:p>
            <a:pPr marL="914400" lvl="2" indent="0">
              <a:buNone/>
            </a:pPr>
            <a:r>
              <a:rPr lang="en-US" sz="1200"/>
              <a:t>Once the client has been approved by the program and the unit passes the inspection, the client can move in! </a:t>
            </a:r>
            <a:endParaRPr lang="en-US" sz="1200">
              <a:cs typeface="Calibri"/>
            </a:endParaRPr>
          </a:p>
          <a:p>
            <a:pPr>
              <a:buFont typeface="Wingdings" panose="05000000000000000000" pitchFamily="2" charset="2"/>
              <a:buChar char="q"/>
            </a:pPr>
            <a:endParaRPr lang="en-US" sz="1800"/>
          </a:p>
        </p:txBody>
      </p:sp>
      <p:sp>
        <p:nvSpPr>
          <p:cNvPr id="3" name="Slide Number Placeholder 2">
            <a:extLst>
              <a:ext uri="{FF2B5EF4-FFF2-40B4-BE49-F238E27FC236}">
                <a16:creationId xmlns:a16="http://schemas.microsoft.com/office/drawing/2014/main" id="{C3EFA042-B364-FF10-A305-26302831072A}"/>
              </a:ext>
            </a:extLst>
          </p:cNvPr>
          <p:cNvSpPr>
            <a:spLocks noGrp="1"/>
          </p:cNvSpPr>
          <p:nvPr>
            <p:ph type="sldNum" sz="quarter" idx="12"/>
          </p:nvPr>
        </p:nvSpPr>
        <p:spPr/>
        <p:txBody>
          <a:bodyPr/>
          <a:lstStyle/>
          <a:p>
            <a:fld id="{60BE767D-BBCB-4954-A2F8-DE09CEF62853}" type="slidenum">
              <a:rPr lang="en-US" smtClean="0"/>
              <a:t>9</a:t>
            </a:fld>
            <a:endParaRPr lang="en-US"/>
          </a:p>
        </p:txBody>
      </p:sp>
    </p:spTree>
    <p:extLst>
      <p:ext uri="{BB962C8B-B14F-4D97-AF65-F5344CB8AC3E}">
        <p14:creationId xmlns:p14="http://schemas.microsoft.com/office/powerpoint/2010/main" val="3792410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ADD6BA2C23DA408126A014D8A78B3F" ma:contentTypeVersion="13" ma:contentTypeDescription="Create a new document." ma:contentTypeScope="" ma:versionID="103e5ac6ab2fb0328c4454dee5eda9a0">
  <xsd:schema xmlns:xsd="http://www.w3.org/2001/XMLSchema" xmlns:xs="http://www.w3.org/2001/XMLSchema" xmlns:p="http://schemas.microsoft.com/office/2006/metadata/properties" xmlns:ns3="27ece38f-50cd-4edc-910a-3b3b1bee45ff" xmlns:ns4="bcd7e115-a658-457e-b666-029e01dbcb60" targetNamespace="http://schemas.microsoft.com/office/2006/metadata/properties" ma:root="true" ma:fieldsID="378a8209f76a8c56ae66ed3b76a545f4" ns3:_="" ns4:_="">
    <xsd:import namespace="27ece38f-50cd-4edc-910a-3b3b1bee45ff"/>
    <xsd:import namespace="bcd7e115-a658-457e-b666-029e01dbcb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ce38f-50cd-4edc-910a-3b3b1bee4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d7e115-a658-457e-b666-029e01dbcb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7ece38f-50cd-4edc-910a-3b3b1bee45f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E03411-5F73-4ACE-AB42-ED742B2894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ce38f-50cd-4edc-910a-3b3b1bee45ff"/>
    <ds:schemaRef ds:uri="bcd7e115-a658-457e-b666-029e01dbcb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67D4AD-90EE-4A41-9B68-5554C59409E2}">
  <ds:schemaRefs>
    <ds:schemaRef ds:uri="27ece38f-50cd-4edc-910a-3b3b1bee45ff"/>
    <ds:schemaRef ds:uri="bcd7e115-a658-457e-b666-029e01dbcb60"/>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A895958-BEBE-4F75-B14A-384FC29DA9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4360</TotalTime>
  <Words>1566</Words>
  <Application>Microsoft Office PowerPoint</Application>
  <PresentationFormat>Widescreen</PresentationFormat>
  <Paragraphs>190</Paragraphs>
  <Slides>18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Lato Black</vt:lpstr>
      <vt:lpstr>Lora</vt:lpstr>
      <vt:lpstr>Montserrat</vt:lpstr>
      <vt:lpstr>Symbol</vt:lpstr>
      <vt:lpstr>URW DIN</vt:lpstr>
      <vt:lpstr>Wingdings</vt:lpstr>
      <vt:lpstr>Office Theme</vt:lpstr>
      <vt:lpstr>PowerPoint Presentation</vt:lpstr>
      <vt:lpstr>SCHEDULE</vt:lpstr>
      <vt:lpstr>INTRODUCTION</vt:lpstr>
      <vt:lpstr>ELIGIBLE PROJECTS</vt:lpstr>
      <vt:lpstr>ELIGIBLE APPLICANTS</vt:lpstr>
      <vt:lpstr>MAYOR’S OFFICE OF HOMELESS SERVICES</vt:lpstr>
      <vt:lpstr>Coordinated Access:  Definition</vt:lpstr>
      <vt:lpstr>Coordinated Access:  Eligibility</vt:lpstr>
      <vt:lpstr>PowerPoint Presentation</vt:lpstr>
      <vt:lpstr>Coordinated Access:  Navigating Agencies</vt:lpstr>
      <vt:lpstr>PowerPoint Presentation</vt:lpstr>
      <vt:lpstr>PowerPoint Presentation</vt:lpstr>
      <vt:lpstr>ELIGIBLE USES OF FUNDS</vt:lpstr>
      <vt:lpstr>INELIGIBLE USES OF FUNDS</vt:lpstr>
      <vt:lpstr>HOW TO APPLY</vt:lpstr>
      <vt:lpstr>SUPPORTIVE HOUSING 101 PRESENTATION &amp; Pre-Proposal Conference Webinar </vt:lpstr>
      <vt:lpstr>CONTACT INFORMATION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HOUSING TRUST FUND NOTICE OF FUNDING AVAILABILITY FOR COMMUNITY LAND TRUSTS RENTALS Preproposal Conference</dc:title>
  <dc:creator>Estrada El, Stephani (DHCD)</dc:creator>
  <cp:lastModifiedBy>Nyanzi, Mary (DHCD)</cp:lastModifiedBy>
  <cp:revision>79</cp:revision>
  <dcterms:created xsi:type="dcterms:W3CDTF">2022-07-26T15:37:00Z</dcterms:created>
  <dcterms:modified xsi:type="dcterms:W3CDTF">2023-11-07T14:20:06Z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0x0101007DADD6BA2C23DA408126A014D8A78B3F</vt:lpwstr>
  </property>
</Properties>
</file>