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756" r:id="rId5"/>
    <p:sldId id="257" r:id="rId6"/>
    <p:sldId id="258" r:id="rId7"/>
    <p:sldId id="261" r:id="rId8"/>
    <p:sldId id="260" r:id="rId9"/>
    <p:sldId id="262" r:id="rId10"/>
    <p:sldId id="758" r:id="rId11"/>
    <p:sldId id="266" r:id="rId12"/>
    <p:sldId id="265" r:id="rId13"/>
    <p:sldId id="256" r:id="rId14"/>
    <p:sldId id="762" r:id="rId15"/>
    <p:sldId id="763" r:id="rId16"/>
    <p:sldId id="764" r:id="rId17"/>
    <p:sldId id="765" r:id="rId18"/>
    <p:sldId id="278" r:id="rId19"/>
    <p:sldId id="761" r:id="rId20"/>
    <p:sldId id="263" r:id="rId21"/>
    <p:sldId id="273" r:id="rId22"/>
    <p:sldId id="264" r:id="rId23"/>
    <p:sldId id="274" r:id="rId24"/>
    <p:sldId id="760" r:id="rId25"/>
    <p:sldId id="275" r:id="rId26"/>
    <p:sldId id="276" r:id="rId27"/>
    <p:sldId id="766" r:id="rId28"/>
    <p:sldId id="3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F533F-63C3-1B17-3896-5CAA2F8A70FA}" name="Word, Krystle (DHCD)" initials="WK(" userId="S::krystle.word@baltimorecity.gov::0a139b83-abbb-400e-8fe1-7af870d70d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ford, Paul (DHCD)" initials="SP(" lastIdx="5" clrIdx="0">
    <p:extLst>
      <p:ext uri="{19B8F6BF-5375-455C-9EA6-DF929625EA0E}">
        <p15:presenceInfo xmlns:p15="http://schemas.microsoft.com/office/powerpoint/2012/main" userId="S::Paul.Stanford@baltimorecity.gov::8e4072fd-6826-4844-94c2-9b8b02a4cf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E87E5-1BCB-4AEC-B2E2-7C0BBEADA882}" v="7" dt="2023-09-15T11:58:38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ford, Paul (DHCD)" userId="8e4072fd-6826-4844-94c2-9b8b02a4cf94" providerId="ADAL" clId="{92CE87E5-1BCB-4AEC-B2E2-7C0BBEADA882}"/>
    <pc:docChg chg="custSel addSld modSld sldOrd">
      <pc:chgData name="Stanford, Paul (DHCD)" userId="8e4072fd-6826-4844-94c2-9b8b02a4cf94" providerId="ADAL" clId="{92CE87E5-1BCB-4AEC-B2E2-7C0BBEADA882}" dt="2023-09-19T19:00:13.250" v="314" actId="122"/>
      <pc:docMkLst>
        <pc:docMk/>
      </pc:docMkLst>
      <pc:sldChg chg="add">
        <pc:chgData name="Stanford, Paul (DHCD)" userId="8e4072fd-6826-4844-94c2-9b8b02a4cf94" providerId="ADAL" clId="{92CE87E5-1BCB-4AEC-B2E2-7C0BBEADA882}" dt="2023-09-15T11:52:59.152" v="177"/>
        <pc:sldMkLst>
          <pc:docMk/>
          <pc:sldMk cId="1109977934" sldId="256"/>
        </pc:sldMkLst>
      </pc:sldChg>
      <pc:sldChg chg="modSp mod">
        <pc:chgData name="Stanford, Paul (DHCD)" userId="8e4072fd-6826-4844-94c2-9b8b02a4cf94" providerId="ADAL" clId="{92CE87E5-1BCB-4AEC-B2E2-7C0BBEADA882}" dt="2023-09-15T11:51:34.487" v="175" actId="20577"/>
        <pc:sldMkLst>
          <pc:docMk/>
          <pc:sldMk cId="1642285522" sldId="257"/>
        </pc:sldMkLst>
        <pc:spChg chg="mod">
          <ac:chgData name="Stanford, Paul (DHCD)" userId="8e4072fd-6826-4844-94c2-9b8b02a4cf94" providerId="ADAL" clId="{92CE87E5-1BCB-4AEC-B2E2-7C0BBEADA882}" dt="2023-09-15T11:51:34.487" v="175" actId="20577"/>
          <ac:spMkLst>
            <pc:docMk/>
            <pc:sldMk cId="1642285522" sldId="257"/>
            <ac:spMk id="3" creationId="{439F7F9D-364A-4EE3-8051-BD00B0172795}"/>
          </ac:spMkLst>
        </pc:spChg>
      </pc:sldChg>
      <pc:sldChg chg="modSp mod">
        <pc:chgData name="Stanford, Paul (DHCD)" userId="8e4072fd-6826-4844-94c2-9b8b02a4cf94" providerId="ADAL" clId="{92CE87E5-1BCB-4AEC-B2E2-7C0BBEADA882}" dt="2023-09-15T11:54:42.139" v="185" actId="113"/>
        <pc:sldMkLst>
          <pc:docMk/>
          <pc:sldMk cId="4189845066" sldId="258"/>
        </pc:sldMkLst>
        <pc:spChg chg="mod">
          <ac:chgData name="Stanford, Paul (DHCD)" userId="8e4072fd-6826-4844-94c2-9b8b02a4cf94" providerId="ADAL" clId="{92CE87E5-1BCB-4AEC-B2E2-7C0BBEADA882}" dt="2023-09-15T11:54:42.139" v="185" actId="113"/>
          <ac:spMkLst>
            <pc:docMk/>
            <pc:sldMk cId="4189845066" sldId="258"/>
            <ac:spMk id="3" creationId="{4E7525AE-587F-4765-99A0-EE9B8B97CDD4}"/>
          </ac:spMkLst>
        </pc:spChg>
      </pc:sldChg>
      <pc:sldChg chg="modSp mod">
        <pc:chgData name="Stanford, Paul (DHCD)" userId="8e4072fd-6826-4844-94c2-9b8b02a4cf94" providerId="ADAL" clId="{92CE87E5-1BCB-4AEC-B2E2-7C0BBEADA882}" dt="2023-09-12T21:18:30.394" v="131" actId="20577"/>
        <pc:sldMkLst>
          <pc:docMk/>
          <pc:sldMk cId="1235091131" sldId="261"/>
        </pc:sldMkLst>
        <pc:spChg chg="mod">
          <ac:chgData name="Stanford, Paul (DHCD)" userId="8e4072fd-6826-4844-94c2-9b8b02a4cf94" providerId="ADAL" clId="{92CE87E5-1BCB-4AEC-B2E2-7C0BBEADA882}" dt="2023-09-12T21:18:30.394" v="131" actId="20577"/>
          <ac:spMkLst>
            <pc:docMk/>
            <pc:sldMk cId="1235091131" sldId="261"/>
            <ac:spMk id="3" creationId="{2FE9E0C4-1CE5-4DB0-8381-295A463F2DDA}"/>
          </ac:spMkLst>
        </pc:spChg>
      </pc:sldChg>
      <pc:sldChg chg="modSp mod">
        <pc:chgData name="Stanford, Paul (DHCD)" userId="8e4072fd-6826-4844-94c2-9b8b02a4cf94" providerId="ADAL" clId="{92CE87E5-1BCB-4AEC-B2E2-7C0BBEADA882}" dt="2023-09-15T11:52:19.476" v="176" actId="20577"/>
        <pc:sldMkLst>
          <pc:docMk/>
          <pc:sldMk cId="315460905" sldId="262"/>
        </pc:sldMkLst>
        <pc:spChg chg="mod">
          <ac:chgData name="Stanford, Paul (DHCD)" userId="8e4072fd-6826-4844-94c2-9b8b02a4cf94" providerId="ADAL" clId="{92CE87E5-1BCB-4AEC-B2E2-7C0BBEADA882}" dt="2023-09-15T11:52:19.476" v="176" actId="20577"/>
          <ac:spMkLst>
            <pc:docMk/>
            <pc:sldMk cId="315460905" sldId="262"/>
            <ac:spMk id="3" creationId="{539B99A4-1B42-4238-B1F2-267DA4CC3E69}"/>
          </ac:spMkLst>
        </pc:spChg>
      </pc:sldChg>
      <pc:sldChg chg="ord">
        <pc:chgData name="Stanford, Paul (DHCD)" userId="8e4072fd-6826-4844-94c2-9b8b02a4cf94" providerId="ADAL" clId="{92CE87E5-1BCB-4AEC-B2E2-7C0BBEADA882}" dt="2023-09-12T21:20:43.613" v="151"/>
        <pc:sldMkLst>
          <pc:docMk/>
          <pc:sldMk cId="3612011404" sldId="263"/>
        </pc:sldMkLst>
      </pc:sldChg>
      <pc:sldChg chg="modSp mod ord">
        <pc:chgData name="Stanford, Paul (DHCD)" userId="8e4072fd-6826-4844-94c2-9b8b02a4cf94" providerId="ADAL" clId="{92CE87E5-1BCB-4AEC-B2E2-7C0BBEADA882}" dt="2023-09-18T15:54:47.209" v="312" actId="27636"/>
        <pc:sldMkLst>
          <pc:docMk/>
          <pc:sldMk cId="1194079264" sldId="264"/>
        </pc:sldMkLst>
        <pc:spChg chg="mod">
          <ac:chgData name="Stanford, Paul (DHCD)" userId="8e4072fd-6826-4844-94c2-9b8b02a4cf94" providerId="ADAL" clId="{92CE87E5-1BCB-4AEC-B2E2-7C0BBEADA882}" dt="2023-09-18T15:54:47.209" v="312" actId="27636"/>
          <ac:spMkLst>
            <pc:docMk/>
            <pc:sldMk cId="1194079264" sldId="264"/>
            <ac:spMk id="3" creationId="{8AF10A94-182D-41A5-A860-BC8E313F40EF}"/>
          </ac:spMkLst>
        </pc:spChg>
      </pc:sldChg>
      <pc:sldChg chg="ord">
        <pc:chgData name="Stanford, Paul (DHCD)" userId="8e4072fd-6826-4844-94c2-9b8b02a4cf94" providerId="ADAL" clId="{92CE87E5-1BCB-4AEC-B2E2-7C0BBEADA882}" dt="2023-09-12T21:20:32.727" v="149"/>
        <pc:sldMkLst>
          <pc:docMk/>
          <pc:sldMk cId="586096239" sldId="266"/>
        </pc:sldMkLst>
      </pc:sldChg>
      <pc:sldChg chg="modSp mod ord">
        <pc:chgData name="Stanford, Paul (DHCD)" userId="8e4072fd-6826-4844-94c2-9b8b02a4cf94" providerId="ADAL" clId="{92CE87E5-1BCB-4AEC-B2E2-7C0BBEADA882}" dt="2023-09-12T21:20:49.027" v="153"/>
        <pc:sldMkLst>
          <pc:docMk/>
          <pc:sldMk cId="4059630962" sldId="273"/>
        </pc:sldMkLst>
        <pc:spChg chg="mod">
          <ac:chgData name="Stanford, Paul (DHCD)" userId="8e4072fd-6826-4844-94c2-9b8b02a4cf94" providerId="ADAL" clId="{92CE87E5-1BCB-4AEC-B2E2-7C0BBEADA882}" dt="2023-09-12T19:30:07.595" v="113" actId="12"/>
          <ac:spMkLst>
            <pc:docMk/>
            <pc:sldMk cId="4059630962" sldId="273"/>
            <ac:spMk id="3" creationId="{4569C058-FA6B-4A1F-99EC-DE4A5FFB5DAB}"/>
          </ac:spMkLst>
        </pc:spChg>
      </pc:sldChg>
      <pc:sldChg chg="modSp mod">
        <pc:chgData name="Stanford, Paul (DHCD)" userId="8e4072fd-6826-4844-94c2-9b8b02a4cf94" providerId="ADAL" clId="{92CE87E5-1BCB-4AEC-B2E2-7C0BBEADA882}" dt="2023-09-18T15:54:40.993" v="305" actId="20577"/>
        <pc:sldMkLst>
          <pc:docMk/>
          <pc:sldMk cId="4273601080" sldId="274"/>
        </pc:sldMkLst>
        <pc:spChg chg="mod">
          <ac:chgData name="Stanford, Paul (DHCD)" userId="8e4072fd-6826-4844-94c2-9b8b02a4cf94" providerId="ADAL" clId="{92CE87E5-1BCB-4AEC-B2E2-7C0BBEADA882}" dt="2023-09-18T15:54:40.993" v="305" actId="20577"/>
          <ac:spMkLst>
            <pc:docMk/>
            <pc:sldMk cId="4273601080" sldId="274"/>
            <ac:spMk id="3" creationId="{182E3BE0-982D-45F6-8C7E-9D65F555763D}"/>
          </ac:spMkLst>
        </pc:spChg>
      </pc:sldChg>
      <pc:sldChg chg="add">
        <pc:chgData name="Stanford, Paul (DHCD)" userId="8e4072fd-6826-4844-94c2-9b8b02a4cf94" providerId="ADAL" clId="{92CE87E5-1BCB-4AEC-B2E2-7C0BBEADA882}" dt="2023-09-15T11:53:39.165" v="182"/>
        <pc:sldMkLst>
          <pc:docMk/>
          <pc:sldMk cId="3336605123" sldId="278"/>
        </pc:sldMkLst>
      </pc:sldChg>
      <pc:sldChg chg="modSp mod">
        <pc:chgData name="Stanford, Paul (DHCD)" userId="8e4072fd-6826-4844-94c2-9b8b02a4cf94" providerId="ADAL" clId="{92CE87E5-1BCB-4AEC-B2E2-7C0BBEADA882}" dt="2023-09-15T11:54:19.484" v="184" actId="20577"/>
        <pc:sldMkLst>
          <pc:docMk/>
          <pc:sldMk cId="0" sldId="756"/>
        </pc:sldMkLst>
        <pc:spChg chg="mod">
          <ac:chgData name="Stanford, Paul (DHCD)" userId="8e4072fd-6826-4844-94c2-9b8b02a4cf94" providerId="ADAL" clId="{92CE87E5-1BCB-4AEC-B2E2-7C0BBEADA882}" dt="2023-09-15T11:54:19.484" v="184" actId="20577"/>
          <ac:spMkLst>
            <pc:docMk/>
            <pc:sldMk cId="0" sldId="756"/>
            <ac:spMk id="5125" creationId="{E28E407F-E198-41F1-914F-8635DF973D11}"/>
          </ac:spMkLst>
        </pc:spChg>
      </pc:sldChg>
      <pc:sldChg chg="modSp mod">
        <pc:chgData name="Stanford, Paul (DHCD)" userId="8e4072fd-6826-4844-94c2-9b8b02a4cf94" providerId="ADAL" clId="{92CE87E5-1BCB-4AEC-B2E2-7C0BBEADA882}" dt="2023-09-12T19:29:33.362" v="106" actId="20577"/>
        <pc:sldMkLst>
          <pc:docMk/>
          <pc:sldMk cId="3780350993" sldId="760"/>
        </pc:sldMkLst>
        <pc:spChg chg="mod">
          <ac:chgData name="Stanford, Paul (DHCD)" userId="8e4072fd-6826-4844-94c2-9b8b02a4cf94" providerId="ADAL" clId="{92CE87E5-1BCB-4AEC-B2E2-7C0BBEADA882}" dt="2023-09-12T19:29:33.362" v="106" actId="20577"/>
          <ac:spMkLst>
            <pc:docMk/>
            <pc:sldMk cId="3780350993" sldId="760"/>
            <ac:spMk id="3" creationId="{C41DA259-1FF1-4615-B650-449A1FC497F4}"/>
          </ac:spMkLst>
        </pc:spChg>
      </pc:sldChg>
      <pc:sldChg chg="modSp mod ord">
        <pc:chgData name="Stanford, Paul (DHCD)" userId="8e4072fd-6826-4844-94c2-9b8b02a4cf94" providerId="ADAL" clId="{92CE87E5-1BCB-4AEC-B2E2-7C0BBEADA882}" dt="2023-09-19T19:00:13.250" v="314" actId="122"/>
        <pc:sldMkLst>
          <pc:docMk/>
          <pc:sldMk cId="805211841" sldId="761"/>
        </pc:sldMkLst>
        <pc:spChg chg="mod">
          <ac:chgData name="Stanford, Paul (DHCD)" userId="8e4072fd-6826-4844-94c2-9b8b02a4cf94" providerId="ADAL" clId="{92CE87E5-1BCB-4AEC-B2E2-7C0BBEADA882}" dt="2023-09-19T19:00:13.250" v="314" actId="122"/>
          <ac:spMkLst>
            <pc:docMk/>
            <pc:sldMk cId="805211841" sldId="761"/>
            <ac:spMk id="2" creationId="{58BD8DEB-6733-414A-8BDE-A7544E6BFA28}"/>
          </ac:spMkLst>
        </pc:spChg>
        <pc:spChg chg="mod">
          <ac:chgData name="Stanford, Paul (DHCD)" userId="8e4072fd-6826-4844-94c2-9b8b02a4cf94" providerId="ADAL" clId="{92CE87E5-1BCB-4AEC-B2E2-7C0BBEADA882}" dt="2023-09-12T19:26:22.212" v="0" actId="20577"/>
          <ac:spMkLst>
            <pc:docMk/>
            <pc:sldMk cId="805211841" sldId="761"/>
            <ac:spMk id="3" creationId="{6AD454D0-3520-4766-8648-F2DB7DB8B9A9}"/>
          </ac:spMkLst>
        </pc:spChg>
      </pc:sldChg>
      <pc:sldChg chg="add">
        <pc:chgData name="Stanford, Paul (DHCD)" userId="8e4072fd-6826-4844-94c2-9b8b02a4cf94" providerId="ADAL" clId="{92CE87E5-1BCB-4AEC-B2E2-7C0BBEADA882}" dt="2023-09-15T11:53:05.386" v="178"/>
        <pc:sldMkLst>
          <pc:docMk/>
          <pc:sldMk cId="1959285050" sldId="762"/>
        </pc:sldMkLst>
      </pc:sldChg>
      <pc:sldChg chg="add">
        <pc:chgData name="Stanford, Paul (DHCD)" userId="8e4072fd-6826-4844-94c2-9b8b02a4cf94" providerId="ADAL" clId="{92CE87E5-1BCB-4AEC-B2E2-7C0BBEADA882}" dt="2023-09-15T11:53:16.998" v="179"/>
        <pc:sldMkLst>
          <pc:docMk/>
          <pc:sldMk cId="1583765665" sldId="763"/>
        </pc:sldMkLst>
      </pc:sldChg>
      <pc:sldChg chg="add">
        <pc:chgData name="Stanford, Paul (DHCD)" userId="8e4072fd-6826-4844-94c2-9b8b02a4cf94" providerId="ADAL" clId="{92CE87E5-1BCB-4AEC-B2E2-7C0BBEADA882}" dt="2023-09-15T11:53:28.433" v="180"/>
        <pc:sldMkLst>
          <pc:docMk/>
          <pc:sldMk cId="3837587933" sldId="764"/>
        </pc:sldMkLst>
      </pc:sldChg>
      <pc:sldChg chg="add">
        <pc:chgData name="Stanford, Paul (DHCD)" userId="8e4072fd-6826-4844-94c2-9b8b02a4cf94" providerId="ADAL" clId="{92CE87E5-1BCB-4AEC-B2E2-7C0BBEADA882}" dt="2023-09-15T11:53:33.477" v="181"/>
        <pc:sldMkLst>
          <pc:docMk/>
          <pc:sldMk cId="2128745505" sldId="765"/>
        </pc:sldMkLst>
      </pc:sldChg>
      <pc:sldChg chg="modSp new mod">
        <pc:chgData name="Stanford, Paul (DHCD)" userId="8e4072fd-6826-4844-94c2-9b8b02a4cf94" providerId="ADAL" clId="{92CE87E5-1BCB-4AEC-B2E2-7C0BBEADA882}" dt="2023-09-15T11:58:38.434" v="297" actId="20577"/>
        <pc:sldMkLst>
          <pc:docMk/>
          <pc:sldMk cId="1122644603" sldId="766"/>
        </pc:sldMkLst>
        <pc:spChg chg="mod">
          <ac:chgData name="Stanford, Paul (DHCD)" userId="8e4072fd-6826-4844-94c2-9b8b02a4cf94" providerId="ADAL" clId="{92CE87E5-1BCB-4AEC-B2E2-7C0BBEADA882}" dt="2023-09-15T11:57:52.858" v="206" actId="20577"/>
          <ac:spMkLst>
            <pc:docMk/>
            <pc:sldMk cId="1122644603" sldId="766"/>
            <ac:spMk id="2" creationId="{E579AB62-9A45-47BB-832C-A2E7E8B7C3DB}"/>
          </ac:spMkLst>
        </pc:spChg>
        <pc:spChg chg="mod">
          <ac:chgData name="Stanford, Paul (DHCD)" userId="8e4072fd-6826-4844-94c2-9b8b02a4cf94" providerId="ADAL" clId="{92CE87E5-1BCB-4AEC-B2E2-7C0BBEADA882}" dt="2023-09-15T11:58:38.434" v="297" actId="20577"/>
          <ac:spMkLst>
            <pc:docMk/>
            <pc:sldMk cId="1122644603" sldId="766"/>
            <ac:spMk id="3" creationId="{9BE8AB9D-7C53-4A77-BBB8-4C416DE4D6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8C874-30DB-4FB3-9870-1D977DB1978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4B61-BC11-465A-88F3-A6BCA9CD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eighborlysoftware.com/baltimoremd/Participan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4tdxRJf_n0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D5E-5348-4393-9BCB-4CD393E363B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85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00A2-AC89-4E67-B78A-F9879F1AA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>
              <a:buFont typeface="Arial" panose="020B0604020202020204" pitchFamily="34" charset="0"/>
              <a:buChar char="•"/>
            </a:pPr>
            <a:r>
              <a:rPr lang="en-US" sz="1300" dirty="0"/>
              <a:t>Navigate to </a:t>
            </a:r>
            <a:r>
              <a:rPr lang="en-US" sz="1300" b="1" dirty="0">
                <a:hlinkClick r:id="rId3"/>
              </a:rPr>
              <a:t>https://portal.neighborlysoftware.com/baltimoremd/Participant#</a:t>
            </a:r>
            <a:r>
              <a:rPr lang="en-US" sz="1300" b="1" dirty="0"/>
              <a:t> </a:t>
            </a:r>
            <a:r>
              <a:rPr lang="en-US" sz="1300" dirty="0"/>
              <a:t>to begin your application. </a:t>
            </a:r>
          </a:p>
          <a:p>
            <a:pPr marL="181240" indent="-181240" defTabSz="966612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81240" indent="-181240" defTabSz="966612">
              <a:buFont typeface="Arial" panose="020B0604020202020204" pitchFamily="34" charset="0"/>
              <a:buChar char="•"/>
            </a:pPr>
            <a:r>
              <a:rPr lang="en-US" dirty="0"/>
              <a:t>If you do not yet have a Neighborly account, please “register,” then verify your e-mail address to log in. </a:t>
            </a:r>
          </a:p>
          <a:p>
            <a:pPr defTabSz="966612"/>
            <a:endParaRPr lang="en-US" dirty="0"/>
          </a:p>
          <a:p>
            <a:pPr defTabSz="966612">
              <a:defRPr/>
            </a:pPr>
            <a:r>
              <a:rPr lang="en-US" dirty="0"/>
              <a:t>_________________________________________________________</a:t>
            </a:r>
          </a:p>
          <a:p>
            <a:pPr defTabSz="966612"/>
            <a:endParaRPr lang="en-US" i="1" dirty="0"/>
          </a:p>
          <a:p>
            <a:pPr defTabSz="966612"/>
            <a:r>
              <a:rPr lang="en-US" i="1" dirty="0"/>
              <a:t>For a more in-depth walkthrough of completing the CCG Capital application, please visit </a:t>
            </a:r>
            <a:r>
              <a:rPr lang="en-US" i="1" dirty="0">
                <a:hlinkClick r:id="rId4"/>
              </a:rPr>
              <a:t>https://www.youtube.com/watch?v=4tdxRJf_n0A</a:t>
            </a:r>
            <a:r>
              <a:rPr lang="en-US" i="1" dirty="0"/>
              <a:t> for a video tutorial. </a:t>
            </a:r>
          </a:p>
          <a:p>
            <a:pPr defTabSz="96661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00A2-AC89-4E67-B78A-F9879F1AA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From your participant home page, scroll down to the list of possible applications you may submit. Locate the program you want to apply for and then select “</a:t>
            </a:r>
            <a:r>
              <a:rPr lang="en-US" b="1" dirty="0"/>
              <a:t>click here to start a new application</a:t>
            </a:r>
            <a:r>
              <a:rPr lang="en-US" dirty="0"/>
              <a:t>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00A2-AC89-4E67-B78A-F9879F1AA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Once you have begun your application, you will see a </a:t>
            </a:r>
            <a:r>
              <a:rPr lang="en-US" b="1" dirty="0"/>
              <a:t>sidebar</a:t>
            </a:r>
            <a:r>
              <a:rPr lang="en-US" dirty="0"/>
              <a:t> on the left which will be your key navigation tool.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Click “</a:t>
            </a:r>
            <a:r>
              <a:rPr lang="en-US" b="1" dirty="0"/>
              <a:t>View Users</a:t>
            </a:r>
            <a:r>
              <a:rPr lang="en-US" dirty="0"/>
              <a:t>” to see the e-mail accounts associated with your application. Here, you can add additional users to give them access to view and edit the application.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Click “</a:t>
            </a:r>
            <a:r>
              <a:rPr lang="en-US" b="1" dirty="0"/>
              <a:t>Print Application</a:t>
            </a:r>
            <a:r>
              <a:rPr lang="en-US" dirty="0"/>
              <a:t>” to print or save a PDF of your full application.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Use the left side bar to navigate between different pages of the application. A </a:t>
            </a:r>
            <a:r>
              <a:rPr lang="en-US" b="1" dirty="0"/>
              <a:t>green check mark </a:t>
            </a:r>
            <a:r>
              <a:rPr lang="en-US" dirty="0"/>
              <a:t>will appear in the boxes next to application pages when they have been completed to provide you a visual cue of what you have and have not finished.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00A2-AC89-4E67-B78A-F9879F1AA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dirty="0"/>
              <a:t>Please only </a:t>
            </a:r>
            <a:r>
              <a:rPr lang="en-US" b="1" dirty="0"/>
              <a:t>SUBMIT </a:t>
            </a:r>
            <a:r>
              <a:rPr lang="en-US" b="0" dirty="0"/>
              <a:t>your application when it is complete and ready for review. Once submitted, you cannot make further changes, and only an administrator can re-open your application. </a:t>
            </a:r>
            <a:endParaRPr lang="en-US" sz="1300" dirty="0"/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When ready, hit </a:t>
            </a:r>
            <a:r>
              <a:rPr lang="en-US" sz="1300" b="1" dirty="0"/>
              <a:t>“Complete and Submit.”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00A2-AC89-4E67-B78A-F9879F1AA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To locate your in-progress or submitted application, log in to your Participant Portal. You will see the STATUS of your application, as well as a link to view or edit your application. </a:t>
            </a:r>
          </a:p>
          <a:p>
            <a:pPr defTabSz="966612">
              <a:defRPr/>
            </a:pPr>
            <a:r>
              <a:rPr lang="en-US" dirty="0"/>
              <a:t>_________________________________________________________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00A2-AC89-4E67-B78A-F9879F1AA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570-2DC4-412B-A2A2-08448CC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0E092-97FB-42DB-A1AD-107874DED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47142-C971-47D6-9BC5-12B64E8F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A324-A98F-4438-B55B-B0656269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92D2-B6CA-4D39-9B8E-B3214FBB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CE4C-4900-45B9-8FE3-9D25BDE2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CB5E5-4A3D-43DC-B591-920DBECD9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BBCFB-BA05-4F5C-9AB2-D0525235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1FF13-FF09-4F72-A873-5888FCE1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8ED0D-1BE3-4A2F-8AC4-2F8C59A4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FF468-3BDB-41D9-A288-EAAF83D1A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311EA-45C8-4A56-AC94-5F6A030DD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61D64-5DBC-427A-934F-D658343E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60F4-C5F2-46A8-A66F-359D48A0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2B6A-14B3-42F9-93AA-8EDF5F2B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5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12192" y="0"/>
            <a:ext cx="12204192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3670" y="2043258"/>
            <a:ext cx="484968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4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2684" y="4958531"/>
            <a:ext cx="2377545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333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7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462F1E-2668-4D90-8B8A-C9D4AC87AB11}"/>
              </a:ext>
            </a:extLst>
          </p:cNvPr>
          <p:cNvSpPr/>
          <p:nvPr userDrawn="1"/>
        </p:nvSpPr>
        <p:spPr>
          <a:xfrm>
            <a:off x="1" y="0"/>
            <a:ext cx="12204700" cy="6877051"/>
          </a:xfrm>
          <a:prstGeom prst="rect">
            <a:avLst/>
          </a:prstGeom>
          <a:solidFill>
            <a:srgbClr val="A6BB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7914-DBE7-41C5-8949-62705E86AF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87101" y="3894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35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1794-8E52-4132-B18E-25DDED40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01A3-F20F-4F56-8832-B469B3CD7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78E6-9ED2-4138-9E60-0D52A823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B8D94-A28F-4547-9137-AA4245E2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F2354-41E8-47E6-8B3F-8C5A30C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D58F-0ED9-4009-A035-FB1C7345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5A5AB-6997-4434-AC36-A99E88D6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57C37-D2E4-4F7C-AEF2-3B7CC23B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5AEC1-F9D3-4B12-808B-88976E0C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F276-E97A-4FDF-9F0A-890D950B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3D5B-6DAA-4655-A479-2E7C3C99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DE145-56FF-4CFA-883D-641040FFA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307E0-A011-4A85-A360-4EE798263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6FE09-95AE-4170-B7B1-6FE17998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5F243-411D-4507-A2AA-9C85D37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67A8-7F94-4384-BACA-BFDB9801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62B1-A592-41AC-A386-5D3E018D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E1DB3-A9CB-460F-A5E4-4FA912C82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91E73-FE2F-4DA1-84BE-42031347F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36518-8539-46AD-B76E-2D11F6AF9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CDD5C-A1D6-4F92-A721-9B8C3F1D9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DC294-D119-41AF-8665-8D707E07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5C27B-AD1A-492E-A6FA-DA6919AA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B925F-3920-481B-9C41-AD074E25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76DF-45F4-40EC-B006-78F5ECAD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1332B-4450-4C3F-B8C1-1F253801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C541B-983E-4CA5-81A6-72644EDC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0D656-0FA5-47CF-AAB3-CF02F35F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46D4B-B890-4DC2-A1D7-7D51087D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6160B-A552-4915-B208-7AFBB0A5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5A15B-6BBB-4FEF-B933-DFC73C60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F9C1-14F2-4099-9726-6A17D9F8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3854-FAC9-4B37-BB84-8384DA7A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709ED-61E1-480A-A9FB-318D3CB8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D1FBD-E98D-40B1-B504-32ED1761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011C4-EC9F-4571-92EB-1290FE38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C632B-6582-45CF-8954-DDC9391B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6437-2728-41BE-9040-5361E357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58260-03E7-4F8E-BEEC-798B9059A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3810B-CA72-4551-8690-678D9B750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28CDF-62E1-42E6-9B45-F4DB3BBA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14F7-0932-42AE-A67B-DA670F14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0AB46-1CD3-4FCD-BB07-1EDCDD31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36E82-8ACC-4A9D-A02F-B809764D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5D3-3022-4A71-9E7E-120E2936D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3642E-B513-4F47-9BAF-81F9EA1E0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8AE7-D662-4634-9FAD-6C54CB512DF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1F89D-36AF-4E3B-AC1D-A1C1D80DC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1D298-A3B5-4DCA-83D1-59F0F3F2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7ACA-C927-4A91-8C34-0511BA625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rtal.neighborlysoftware.com/baltimoremd/Participa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developerincentiveprogram@baltimorecity.go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large city&#10;&#10;Description automatically generated">
            <a:extLst>
              <a:ext uri="{FF2B5EF4-FFF2-40B4-BE49-F238E27FC236}">
                <a16:creationId xmlns:a16="http://schemas.microsoft.com/office/drawing/2014/main" id="{29891CEE-930A-43D4-84EB-D8B1DAEE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-819151"/>
            <a:ext cx="12208933" cy="81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D75895-8220-41DC-9A55-1DD602E4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7233"/>
            <a:ext cx="6310157" cy="4267200"/>
          </a:xfrm>
          <a:prstGeom prst="rect">
            <a:avLst/>
          </a:prstGeom>
          <a:solidFill>
            <a:srgbClr val="A6BB4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046EB23E-BBBE-451D-AB5B-BB190F192E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53695" y="2315698"/>
            <a:ext cx="4851400" cy="2415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indent="0" algn="ctr">
              <a:buNone/>
            </a:pPr>
            <a:r>
              <a:rPr lang="en-US" sz="2000" dirty="0"/>
              <a:t>Developer Incentive </a:t>
            </a:r>
            <a:r>
              <a:rPr lang="en-US" sz="2000"/>
              <a:t>Program </a:t>
            </a:r>
          </a:p>
          <a:p>
            <a:pPr indent="0" algn="ctr">
              <a:buNone/>
            </a:pPr>
            <a:r>
              <a:rPr lang="en-US" sz="2000"/>
              <a:t>(Appraisal Gap Funding)</a:t>
            </a:r>
            <a:endParaRPr lang="en-US" sz="2000" dirty="0"/>
          </a:p>
          <a:p>
            <a:pPr indent="0" algn="ctr">
              <a:buNone/>
            </a:pPr>
            <a:r>
              <a:rPr lang="en-US" sz="2000" dirty="0"/>
              <a:t>Pre-Proposal Conference</a:t>
            </a:r>
          </a:p>
          <a:p>
            <a:pPr indent="0" algn="ctr">
              <a:buNone/>
            </a:pPr>
            <a:r>
              <a:rPr lang="en-US" sz="2000" dirty="0"/>
              <a:t>September 18, 2023 </a:t>
            </a:r>
          </a:p>
        </p:txBody>
      </p:sp>
      <p:sp>
        <p:nvSpPr>
          <p:cNvPr id="5125" name="Text Placeholder 3">
            <a:extLst>
              <a:ext uri="{FF2B5EF4-FFF2-40B4-BE49-F238E27FC236}">
                <a16:creationId xmlns:a16="http://schemas.microsoft.com/office/drawing/2014/main" id="{E28E407F-E198-41F1-914F-8635DF973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38642" y="5228167"/>
            <a:ext cx="2377016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600" dirty="0">
                <a:latin typeface="URW DIN" pitchFamily="2" charset="0"/>
                <a:ea typeface="ＭＳ Ｐゴシック" panose="020B0600070205080204" pitchFamily="34" charset="-128"/>
              </a:rPr>
              <a:t>09/18/2023</a:t>
            </a:r>
          </a:p>
        </p:txBody>
      </p:sp>
      <p:pic>
        <p:nvPicPr>
          <p:cNvPr id="5126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F484E4F-47F4-44AF-85F3-40002CD8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4" y="1672168"/>
            <a:ext cx="2048933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BFD52-385D-4485-9CB0-C17B8EE7E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99"/>
          <a:stretch/>
        </p:blipFill>
        <p:spPr>
          <a:xfrm>
            <a:off x="5153822" y="1180190"/>
            <a:ext cx="6553545" cy="407761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74FEACA-18AC-B560-7C6F-FE470047DFD3}"/>
              </a:ext>
            </a:extLst>
          </p:cNvPr>
          <p:cNvSpPr/>
          <p:nvPr/>
        </p:nvSpPr>
        <p:spPr>
          <a:xfrm>
            <a:off x="593048" y="1408190"/>
            <a:ext cx="4878361" cy="3621609"/>
          </a:xfrm>
          <a:prstGeom prst="homePlate">
            <a:avLst>
              <a:gd name="adj" fmla="val 38824"/>
            </a:avLst>
          </a:prstGeom>
          <a:solidFill>
            <a:srgbClr val="29A89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C26C9-9D4E-4F85-89E1-6520FF12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Completing the Online Neighborly Application for City Grants</a:t>
            </a:r>
          </a:p>
        </p:txBody>
      </p:sp>
    </p:spTree>
    <p:extLst>
      <p:ext uri="{BB962C8B-B14F-4D97-AF65-F5344CB8AC3E}">
        <p14:creationId xmlns:p14="http://schemas.microsoft.com/office/powerpoint/2010/main" val="110997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6E71CF-0DA4-4BB6-8531-88198551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181729"/>
            <a:ext cx="6780700" cy="4492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149B6-6275-480E-9BF6-E2005E63B1C6}"/>
              </a:ext>
            </a:extLst>
          </p:cNvPr>
          <p:cNvSpPr txBox="1"/>
          <p:nvPr/>
        </p:nvSpPr>
        <p:spPr>
          <a:xfrm>
            <a:off x="381898" y="6193352"/>
            <a:ext cx="1142820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Navigate to </a:t>
            </a:r>
            <a:r>
              <a:rPr lang="en-US" sz="2800" dirty="0">
                <a:hlinkClick r:id="rId4"/>
              </a:rPr>
              <a:t>https://portal.neighborlysoftware.com/baltimoremd/Participant#</a:t>
            </a:r>
            <a:r>
              <a:rPr lang="en-US" sz="2800" dirty="0"/>
              <a:t> 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E85084C7-4D1D-4D77-9749-0C3E231843B4}"/>
              </a:ext>
            </a:extLst>
          </p:cNvPr>
          <p:cNvSpPr/>
          <p:nvPr/>
        </p:nvSpPr>
        <p:spPr>
          <a:xfrm>
            <a:off x="10158609" y="422252"/>
            <a:ext cx="1290181" cy="92390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 to register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5EC1709-24FC-C816-FFA2-FC58B22F8FD1}"/>
              </a:ext>
            </a:extLst>
          </p:cNvPr>
          <p:cNvSpPr/>
          <p:nvPr/>
        </p:nvSpPr>
        <p:spPr>
          <a:xfrm>
            <a:off x="748172" y="1346157"/>
            <a:ext cx="3469286" cy="3621609"/>
          </a:xfrm>
          <a:prstGeom prst="homePlate">
            <a:avLst>
              <a:gd name="adj" fmla="val 38824"/>
            </a:avLst>
          </a:prstGeom>
          <a:solidFill>
            <a:srgbClr val="29A89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D84D2-D2D3-44CF-9006-50054A1EE72D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Register Your Account and Sign In </a:t>
            </a:r>
          </a:p>
        </p:txBody>
      </p:sp>
    </p:spTree>
    <p:extLst>
      <p:ext uri="{BB962C8B-B14F-4D97-AF65-F5344CB8AC3E}">
        <p14:creationId xmlns:p14="http://schemas.microsoft.com/office/powerpoint/2010/main" val="195928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FBB3949-28B3-2731-A0AB-BC7E60848E07}"/>
              </a:ext>
            </a:extLst>
          </p:cNvPr>
          <p:cNvSpPr/>
          <p:nvPr/>
        </p:nvSpPr>
        <p:spPr>
          <a:xfrm>
            <a:off x="593048" y="1408190"/>
            <a:ext cx="3199463" cy="3621609"/>
          </a:xfrm>
          <a:prstGeom prst="homePlate">
            <a:avLst>
              <a:gd name="adj" fmla="val 38824"/>
            </a:avLst>
          </a:prstGeom>
          <a:solidFill>
            <a:srgbClr val="29A89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7ACCF-E142-4E70-B489-14ADF1747A3F}"/>
              </a:ext>
            </a:extLst>
          </p:cNvPr>
          <p:cNvSpPr txBox="1"/>
          <p:nvPr/>
        </p:nvSpPr>
        <p:spPr>
          <a:xfrm>
            <a:off x="633984" y="1945365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 a New Application 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39E40EA-CF15-49C2-8DB7-C3991374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" t="284" r="1574" b="10690"/>
          <a:stretch/>
        </p:blipFill>
        <p:spPr>
          <a:xfrm>
            <a:off x="4777316" y="932130"/>
            <a:ext cx="6780700" cy="44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39E40EA-CF15-49C2-8DB7-C3991374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1714"/>
          <a:stretch/>
        </p:blipFill>
        <p:spPr>
          <a:xfrm>
            <a:off x="4759890" y="933294"/>
            <a:ext cx="6898334" cy="4991411"/>
          </a:xfrm>
          <a:prstGeom prst="rect">
            <a:avLst/>
          </a:prstGeom>
        </p:spPr>
      </p:pic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D422EE78-39F6-47BA-AC00-2010EA793664}"/>
              </a:ext>
            </a:extLst>
          </p:cNvPr>
          <p:cNvSpPr/>
          <p:nvPr/>
        </p:nvSpPr>
        <p:spPr>
          <a:xfrm>
            <a:off x="4158641" y="5824471"/>
            <a:ext cx="2805830" cy="93445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this sidebar to navigate to different sections of the application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CAD5B782-3D51-41DC-975A-8E57CCA1C3C3}"/>
              </a:ext>
            </a:extLst>
          </p:cNvPr>
          <p:cNvSpPr/>
          <p:nvPr/>
        </p:nvSpPr>
        <p:spPr>
          <a:xfrm>
            <a:off x="6212911" y="2813686"/>
            <a:ext cx="1139867" cy="12306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this button to print your app.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657F875-D6AC-4B92-8D57-7598957C1955}"/>
              </a:ext>
            </a:extLst>
          </p:cNvPr>
          <p:cNvSpPr/>
          <p:nvPr/>
        </p:nvSpPr>
        <p:spPr>
          <a:xfrm>
            <a:off x="4364967" y="2166922"/>
            <a:ext cx="1622474" cy="10162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 this button to view or add users to your app. 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9DFC0ED1-4510-4065-879A-041AC9FCE7AD}"/>
              </a:ext>
            </a:extLst>
          </p:cNvPr>
          <p:cNvSpPr/>
          <p:nvPr/>
        </p:nvSpPr>
        <p:spPr>
          <a:xfrm>
            <a:off x="5010410" y="73911"/>
            <a:ext cx="1954061" cy="107723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“Home” at any time to go back to your Participant Home Page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379C197-2C87-76DC-5121-1B9AB70F3163}"/>
              </a:ext>
            </a:extLst>
          </p:cNvPr>
          <p:cNvSpPr/>
          <p:nvPr/>
        </p:nvSpPr>
        <p:spPr>
          <a:xfrm>
            <a:off x="968373" y="1618194"/>
            <a:ext cx="3074944" cy="3621609"/>
          </a:xfrm>
          <a:prstGeom prst="homePlate">
            <a:avLst>
              <a:gd name="adj" fmla="val 38824"/>
            </a:avLst>
          </a:prstGeom>
          <a:solidFill>
            <a:srgbClr val="29A89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7ACCF-E142-4E70-B489-14ADF1747A3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Navigating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83758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39E40EA-CF15-49C2-8DB7-C3991374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623"/>
          <a:stretch/>
        </p:blipFill>
        <p:spPr>
          <a:xfrm>
            <a:off x="4513494" y="1229987"/>
            <a:ext cx="7446133" cy="4595860"/>
          </a:xfrm>
          <a:prstGeom prst="rect">
            <a:avLst/>
          </a:prstGeom>
        </p:spPr>
      </p:pic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49E079E8-2D4F-4C48-AEEF-B0D3587ABFDB}"/>
              </a:ext>
            </a:extLst>
          </p:cNvPr>
          <p:cNvSpPr/>
          <p:nvPr/>
        </p:nvSpPr>
        <p:spPr>
          <a:xfrm>
            <a:off x="7377831" y="982728"/>
            <a:ext cx="2805830" cy="95197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Once submitted, only an administrator can “re-open” the application. 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ACE13C0E-9761-49CF-A039-67283BC0588D}"/>
              </a:ext>
            </a:extLst>
          </p:cNvPr>
          <p:cNvSpPr/>
          <p:nvPr/>
        </p:nvSpPr>
        <p:spPr>
          <a:xfrm>
            <a:off x="8235950" y="5689637"/>
            <a:ext cx="1386562" cy="91519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SUBMIT when your application is complete. 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974AC8B0-E3F2-1237-A4FD-6D6581FC5753}"/>
              </a:ext>
            </a:extLst>
          </p:cNvPr>
          <p:cNvSpPr/>
          <p:nvPr/>
        </p:nvSpPr>
        <p:spPr>
          <a:xfrm>
            <a:off x="6684550" y="5689636"/>
            <a:ext cx="1386562" cy="91519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SAVE when you want to come back later.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2C6D268-7FD3-42C2-036C-3DF827529F05}"/>
              </a:ext>
            </a:extLst>
          </p:cNvPr>
          <p:cNvSpPr/>
          <p:nvPr/>
        </p:nvSpPr>
        <p:spPr>
          <a:xfrm>
            <a:off x="685738" y="1458717"/>
            <a:ext cx="3216625" cy="3621609"/>
          </a:xfrm>
          <a:prstGeom prst="homePlate">
            <a:avLst>
              <a:gd name="adj" fmla="val 38824"/>
            </a:avLst>
          </a:prstGeom>
          <a:solidFill>
            <a:srgbClr val="29A89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7ACCF-E142-4E70-B489-14ADF1747A3F}"/>
              </a:ext>
            </a:extLst>
          </p:cNvPr>
          <p:cNvSpPr txBox="1"/>
          <p:nvPr/>
        </p:nvSpPr>
        <p:spPr>
          <a:xfrm>
            <a:off x="74608" y="1934707"/>
            <a:ext cx="3216624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Submit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874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39E40EA-CF15-49C2-8DB7-C3991374B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5728"/>
          <a:stretch/>
        </p:blipFill>
        <p:spPr>
          <a:xfrm>
            <a:off x="4301122" y="2116900"/>
            <a:ext cx="7890878" cy="2371172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E2993B1E-7A5E-47F6-BF38-52810F44BFEA}"/>
              </a:ext>
            </a:extLst>
          </p:cNvPr>
          <p:cNvSpPr/>
          <p:nvPr/>
        </p:nvSpPr>
        <p:spPr>
          <a:xfrm>
            <a:off x="11089710" y="1574019"/>
            <a:ext cx="1102290" cy="1528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 here to VIEW or EDIT your application.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20F428F1-DD49-4753-9023-C5C662422940}"/>
              </a:ext>
            </a:extLst>
          </p:cNvPr>
          <p:cNvSpPr/>
          <p:nvPr/>
        </p:nvSpPr>
        <p:spPr>
          <a:xfrm>
            <a:off x="7463684" y="1803620"/>
            <a:ext cx="1565754" cy="106897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Check the status of your application.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DD4FBCD-EA79-D0B0-7133-ED67790D9ED5}"/>
              </a:ext>
            </a:extLst>
          </p:cNvPr>
          <p:cNvSpPr/>
          <p:nvPr/>
        </p:nvSpPr>
        <p:spPr>
          <a:xfrm>
            <a:off x="377876" y="1574019"/>
            <a:ext cx="3339686" cy="3621609"/>
          </a:xfrm>
          <a:prstGeom prst="homePlate">
            <a:avLst>
              <a:gd name="adj" fmla="val 38824"/>
            </a:avLst>
          </a:prstGeom>
          <a:solidFill>
            <a:srgbClr val="29A89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7ACCF-E142-4E70-B489-14ADF1747A3F}"/>
              </a:ext>
            </a:extLst>
          </p:cNvPr>
          <p:cNvSpPr txBox="1"/>
          <p:nvPr/>
        </p:nvSpPr>
        <p:spPr>
          <a:xfrm>
            <a:off x="377876" y="1940815"/>
            <a:ext cx="3216624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Locating your application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660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8DEB-6733-414A-8BDE-A7544E6B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54D0-3520-4766-8648-F2DB7DB8B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documentation of all funding sources</a:t>
            </a:r>
          </a:p>
          <a:p>
            <a:r>
              <a:rPr lang="en-US" dirty="0"/>
              <a:t>Project Budget and Project Scope of Work</a:t>
            </a:r>
          </a:p>
          <a:p>
            <a:r>
              <a:rPr lang="en-US" dirty="0"/>
              <a:t>Project Schedule</a:t>
            </a:r>
          </a:p>
          <a:p>
            <a:r>
              <a:rPr lang="en-US" dirty="0"/>
              <a:t>Attach Appraisal</a:t>
            </a:r>
          </a:p>
          <a:p>
            <a:r>
              <a:rPr lang="en-US" dirty="0"/>
              <a:t>Attach Marketing Plan, if applicable</a:t>
            </a:r>
          </a:p>
          <a:p>
            <a:r>
              <a:rPr lang="en-US" dirty="0"/>
              <a:t>Attach Vacant Property Notice</a:t>
            </a:r>
          </a:p>
          <a:p>
            <a:r>
              <a:rPr lang="en-US" dirty="0"/>
              <a:t>Provide evidence of site control or evidence of the ability to acquire the proposed site within three months of a funding award (example of site control include but not limited to, Exclusive Negotiating Privilege (ENP), Option, Contract of Sale)</a:t>
            </a:r>
          </a:p>
        </p:txBody>
      </p:sp>
    </p:spTree>
    <p:extLst>
      <p:ext uri="{BB962C8B-B14F-4D97-AF65-F5344CB8AC3E}">
        <p14:creationId xmlns:p14="http://schemas.microsoft.com/office/powerpoint/2010/main" val="80521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0482-B17A-475E-A406-D6D4A420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THRESHOLD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DB13-A355-4196-A041-42818E89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50" y="1462053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Before awarding, all applications must meet the following threshold criteria:</a:t>
            </a:r>
          </a:p>
          <a:p>
            <a:pPr marL="0" indent="0">
              <a:buNone/>
            </a:pPr>
            <a:r>
              <a:rPr lang="en-US" dirty="0"/>
              <a:t>■ Proof of vacant building notice</a:t>
            </a:r>
          </a:p>
          <a:p>
            <a:pPr marL="0" indent="0">
              <a:buNone/>
            </a:pPr>
            <a:r>
              <a:rPr lang="en-US" dirty="0"/>
              <a:t>■ Provide evidence of site control or evidence of the ability to acquire the proposed</a:t>
            </a:r>
          </a:p>
          <a:p>
            <a:pPr marL="0" indent="0">
              <a:buNone/>
            </a:pPr>
            <a:r>
              <a:rPr lang="en-US" dirty="0"/>
              <a:t>site within three months of a funding award (example of site control include but</a:t>
            </a:r>
          </a:p>
          <a:p>
            <a:pPr marL="0" indent="0">
              <a:buNone/>
            </a:pPr>
            <a:r>
              <a:rPr lang="en-US" dirty="0"/>
              <a:t>not limited to, Exclusive Negotiating Privilege (ENP), Option, Contract of Sale)</a:t>
            </a:r>
          </a:p>
          <a:p>
            <a:pPr marL="0" indent="0">
              <a:buNone/>
            </a:pPr>
            <a:r>
              <a:rPr lang="en-US" dirty="0"/>
              <a:t>■ Homeownership for households that earn no more than </a:t>
            </a:r>
            <a:r>
              <a:rPr lang="en-US" b="1" dirty="0"/>
              <a:t>80% of HUD AMI</a:t>
            </a:r>
          </a:p>
          <a:p>
            <a:pPr marL="0" indent="0">
              <a:buNone/>
            </a:pPr>
            <a:r>
              <a:rPr lang="en-US" dirty="0"/>
              <a:t>■ Estimated total project budget and project description (Note: Developer fee</a:t>
            </a:r>
          </a:p>
          <a:p>
            <a:pPr marL="0" indent="0">
              <a:buNone/>
            </a:pPr>
            <a:r>
              <a:rPr lang="en-US" dirty="0"/>
              <a:t>cannot exceed 12% of total development cost)</a:t>
            </a:r>
          </a:p>
          <a:p>
            <a:pPr marL="0" indent="0">
              <a:buNone/>
            </a:pPr>
            <a:r>
              <a:rPr lang="en-US" dirty="0"/>
              <a:t>■ Provide cash flow proforma</a:t>
            </a:r>
          </a:p>
          <a:p>
            <a:pPr marL="0" indent="0">
              <a:buNone/>
            </a:pPr>
            <a:r>
              <a:rPr lang="en-US" dirty="0"/>
              <a:t>■ Ability to provide an as completed appraisal of the property</a:t>
            </a:r>
          </a:p>
          <a:p>
            <a:pPr marL="0" indent="0">
              <a:buNone/>
            </a:pPr>
            <a:r>
              <a:rPr lang="en-US" dirty="0"/>
              <a:t>■ Proof of an appraisal gap based on provided project budget, sales price, and value</a:t>
            </a:r>
          </a:p>
          <a:p>
            <a:pPr marL="0" indent="0">
              <a:buNone/>
            </a:pPr>
            <a:r>
              <a:rPr lang="en-US" dirty="0"/>
              <a:t>documentation</a:t>
            </a:r>
          </a:p>
          <a:p>
            <a:pPr marL="0" indent="0">
              <a:buNone/>
            </a:pPr>
            <a:r>
              <a:rPr lang="en-US" dirty="0"/>
              <a:t>■ No vacant building notice in excess of projects related to the application</a:t>
            </a:r>
          </a:p>
          <a:p>
            <a:pPr marL="0" indent="0">
              <a:buNone/>
            </a:pPr>
            <a:r>
              <a:rPr lang="en-US" dirty="0"/>
              <a:t>■ No outstanding liens or judgments on any properties (individual or organizations)</a:t>
            </a:r>
          </a:p>
          <a:p>
            <a:pPr marL="0" indent="0">
              <a:buNone/>
            </a:pPr>
            <a:r>
              <a:rPr lang="en-US" dirty="0"/>
              <a:t>■ For organizations: Good Standing with State of Maryland</a:t>
            </a:r>
          </a:p>
        </p:txBody>
      </p:sp>
    </p:spTree>
    <p:extLst>
      <p:ext uri="{BB962C8B-B14F-4D97-AF65-F5344CB8AC3E}">
        <p14:creationId xmlns:p14="http://schemas.microsoft.com/office/powerpoint/2010/main" val="361201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BC39-CAA0-4F1E-AFAB-0436CF9F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REVIEWING AND AWARDING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C058-FA6B-4A1F-99EC-DE4A5FFB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sellers will be required to show a use and occupancy permit before awarding.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DHCD will review all final home sale prices. If sale price is higher than appraisal value, DHCD will work with the seller to determine the next course of 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3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A84-BA22-4979-92C8-17A894C8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AWARDING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0A94-182D-41A5-A860-BC8E313F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Complete and sign award letter accepting the Developer Incentive Program funds</a:t>
            </a:r>
          </a:p>
          <a:p>
            <a:r>
              <a:rPr lang="en-US" dirty="0"/>
              <a:t>Sign executed grant agreement</a:t>
            </a:r>
          </a:p>
          <a:p>
            <a:r>
              <a:rPr lang="en-US" dirty="0"/>
              <a:t>Provide DHCD with income certification documentation of prospective homebuyers</a:t>
            </a:r>
          </a:p>
          <a:p>
            <a:r>
              <a:rPr lang="en-US" dirty="0"/>
              <a:t>Provide DHCD with homeowner closing documentation</a:t>
            </a:r>
          </a:p>
          <a:p>
            <a:r>
              <a:rPr lang="en-US" dirty="0"/>
              <a:t>Proof of sale to home-buyer is an arm’s </a:t>
            </a:r>
            <a:r>
              <a:rPr lang="en-US"/>
              <a:t>length transaction</a:t>
            </a:r>
          </a:p>
          <a:p>
            <a:r>
              <a:rPr lang="en-US"/>
              <a:t>Home-buyer </a:t>
            </a:r>
            <a:r>
              <a:rPr lang="en-US" dirty="0"/>
              <a:t>must provide an affidavit that certifies they will live in home as</a:t>
            </a:r>
          </a:p>
          <a:p>
            <a:pPr marL="0" indent="0">
              <a:buNone/>
            </a:pPr>
            <a:r>
              <a:rPr lang="en-US" dirty="0"/>
              <a:t>   primary residence for a minimum of five years</a:t>
            </a:r>
          </a:p>
          <a:p>
            <a:r>
              <a:rPr lang="en-US" dirty="0"/>
              <a:t>Current document showing appraised value of property</a:t>
            </a:r>
          </a:p>
          <a:p>
            <a:r>
              <a:rPr lang="en-US" dirty="0"/>
              <a:t>Use and Occupancy Permit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11940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0941-73D1-481F-ACA1-0233B355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7F9D-364A-4EE3-8051-BD00B0172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NOFA Application Portal Opens:		</a:t>
            </a:r>
            <a:r>
              <a:rPr lang="en-US" b="1" dirty="0"/>
              <a:t>Week of September 18</a:t>
            </a:r>
          </a:p>
          <a:p>
            <a:pPr marL="0" indent="0">
              <a:buNone/>
            </a:pPr>
            <a:r>
              <a:rPr lang="en-US" dirty="0"/>
              <a:t>Pre-Proposal Conference:		</a:t>
            </a:r>
            <a:r>
              <a:rPr lang="en-US" b="1" dirty="0"/>
              <a:t>09/18/2023</a:t>
            </a:r>
          </a:p>
          <a:p>
            <a:pPr marL="0" indent="0">
              <a:buNone/>
            </a:pPr>
            <a:r>
              <a:rPr lang="en-US" dirty="0"/>
              <a:t>Application Deadline: 			</a:t>
            </a:r>
            <a:r>
              <a:rPr lang="en-US" b="1" dirty="0"/>
              <a:t>Rolling application until funds 							depleted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8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B7BA-EB12-4565-9CA2-A65670CC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UNDERWRITING AND AVAILIABILITY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3BE0-982D-45F6-8C7E-9D65F555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Funds will be awarded in the form of a grant. </a:t>
            </a:r>
          </a:p>
          <a:p>
            <a:r>
              <a:rPr lang="en-US" dirty="0"/>
              <a:t>All awardees must sign the BOE approved grant agreement. </a:t>
            </a:r>
          </a:p>
          <a:p>
            <a:r>
              <a:rPr lang="en-US" dirty="0"/>
              <a:t>Once grant agreement is signed and grant funding conditions are met, the grantee will receive payment.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0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B2E7-BF06-47EA-B2B8-14232577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MONITORING, COMPLIANCE,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A259-1FF1-4615-B650-449A1FC4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Homebuyers will be required to sign an affidavit at purchase attesting to their intent to occupy the home themselves for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years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purchase. The owner-occupancy requirement is enforceable through penalty of perjury.</a:t>
            </a: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8001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Seller will be required to show proof home was sold to households earning no more than 80% of AMI.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DHCD will review all final home sale prices. If sale price is higher than appraisal value, DHCD will work with the seller to determine the next course of action. </a:t>
            </a:r>
          </a:p>
        </p:txBody>
      </p:sp>
    </p:spTree>
    <p:extLst>
      <p:ext uri="{BB962C8B-B14F-4D97-AF65-F5344CB8AC3E}">
        <p14:creationId xmlns:p14="http://schemas.microsoft.com/office/powerpoint/2010/main" val="378035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2FDC-B115-4E9F-854F-6DDA98D4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E63C-0787-4AA5-8311-EA7917253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awardees will be required to provide evidence of insurance prior to DHCD’s issuing a letter of commitment. Insurance requirements will be provided on a project basis and often include the following:</a:t>
            </a:r>
            <a:br>
              <a:rPr lang="en-US" dirty="0"/>
            </a:br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 and Officers Liability Insurance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General Liability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 and Omissions (Consultants)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Blanket Crime Coverage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Automobile Coverage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01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and Performance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1ED8-1FE3-41EF-9778-1578E97C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4807-7437-4447-A914-9DB6E147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74" y="1868558"/>
            <a:ext cx="10992679" cy="4989442"/>
          </a:xfrm>
        </p:spPr>
        <p:txBody>
          <a:bodyPr>
            <a:normAutofit fontScale="8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Incurring</a:t>
            </a:r>
            <a:r>
              <a:rPr lang="en-US" sz="2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Expenses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85280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Neither the City of Baltimore nor DHCD will be responsible for any cost incurred by any applicant in preparing and</a:t>
            </a:r>
            <a:r>
              <a:rPr lang="en-US" sz="2800" spc="-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submitting</a:t>
            </a:r>
            <a:r>
              <a:rPr lang="en-US" sz="2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response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this</a:t>
            </a:r>
            <a:r>
              <a:rPr lang="en-US" sz="2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NOFA.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Compliance</a:t>
            </a:r>
            <a:r>
              <a:rPr lang="en-US" sz="28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en-US" sz="2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Law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80264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submitting an application, applicants agree that they will comply with all Federal, State and City laws, rules, and</a:t>
            </a:r>
            <a:r>
              <a:rPr lang="en-US" sz="28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regulations</a:t>
            </a:r>
            <a:r>
              <a:rPr lang="en-US" sz="2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ordinances</a:t>
            </a:r>
            <a:r>
              <a:rPr lang="en-US" sz="2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applicable to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obligations</a:t>
            </a:r>
            <a:r>
              <a:rPr lang="en-US" sz="2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en-US" sz="2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</a:t>
            </a:r>
            <a:r>
              <a:rPr lang="en-US" sz="28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r>
              <a:rPr lang="en-US" sz="2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</a:t>
            </a:r>
            <a:r>
              <a:rPr lang="en-US" sz="28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Notice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647065">
              <a:spcBef>
                <a:spcPts val="2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DHCD commits to handling all information regarding financial assets in strictest confidence. Applicants should give</a:t>
            </a:r>
            <a:r>
              <a:rPr lang="en-US" sz="2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 attention to identifying any portions of their application that they deem to be confidential, proprietary or</a:t>
            </a:r>
            <a:r>
              <a:rPr lang="en-US" sz="2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trade secrets and provide justification why such material should not be disclosed by DHCD under the Maryland Public</a:t>
            </a:r>
            <a:r>
              <a:rPr lang="en-US" sz="28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Act SS 1-601 et seq. of the State Government Article, Annotated Code of Maryland upon request by the</a:t>
            </a:r>
            <a:r>
              <a:rPr lang="en-US" sz="2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2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B62-9A45-47BB-832C-A2E7E8B7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8AB9D-7C53-4A77-BBB8-4C416DE4D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Developer Incentive Program Email: </a:t>
            </a:r>
          </a:p>
          <a:p>
            <a:pPr marL="0" indent="0">
              <a:buNone/>
            </a:pPr>
            <a:r>
              <a:rPr lang="en-US" dirty="0" err="1">
                <a:hlinkClick r:id="rId2"/>
              </a:rPr>
              <a:t>developerincentiveprogram@</a:t>
            </a:r>
            <a:r>
              <a:rPr lang="en-US" err="1">
                <a:hlinkClick r:id="rId2"/>
              </a:rPr>
              <a:t>baltimorecity</a:t>
            </a:r>
            <a:r>
              <a:rPr lang="en-US">
                <a:hlinkClick r:id="rId2"/>
              </a:rPr>
              <a:t>.gov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644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312" y="3563242"/>
            <a:ext cx="3324627" cy="902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867" cap="all" dirty="0">
                <a:solidFill>
                  <a:srgbClr val="F6F8FA"/>
                </a:solidFill>
                <a:latin typeface="Lato Black" panose="020F0A02020204030203" pitchFamily="34" charset="0"/>
              </a:rPr>
              <a:t>THANKS!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24471" y="5533750"/>
            <a:ext cx="1531008" cy="393263"/>
            <a:chOff x="3024445" y="5022851"/>
            <a:chExt cx="3318493" cy="7979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445" y="5022851"/>
              <a:ext cx="797911" cy="7979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484" y="5022851"/>
              <a:ext cx="739365" cy="7393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950" y="5022851"/>
              <a:ext cx="1053988" cy="73936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5513" y="5385635"/>
            <a:ext cx="4162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@BmoreDhcd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71" y="661335"/>
            <a:ext cx="3639519" cy="19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05B9-AE86-4421-8783-72A56E44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525AE-587F-4765-99A0-EE9B8B97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DHCD established the Developer Incentive Program to provide appraisal gap funding to organizations, non-profits, and single-family primary homeowners who are in the process completing extensive renovation of </a:t>
            </a:r>
            <a:r>
              <a:rPr lang="en-US" b="1" dirty="0"/>
              <a:t>formerly vacant homes </a:t>
            </a:r>
            <a:r>
              <a:rPr lang="en-US" dirty="0"/>
              <a:t>located in one the city’s designated </a:t>
            </a:r>
            <a:r>
              <a:rPr lang="en-US" b="1" dirty="0"/>
              <a:t>Impact Investment Areas </a:t>
            </a:r>
            <a:r>
              <a:rPr lang="en-US" dirty="0"/>
              <a:t>for homeownership projects. Projects must have an appraisal gap due to total renovation cost exceeding the after-renovation market value. </a:t>
            </a:r>
          </a:p>
          <a:p>
            <a:r>
              <a:rPr lang="en-US" dirty="0"/>
              <a:t>The Developer Incentive Program will provide appraisal gap funding in the form of a grant. </a:t>
            </a:r>
            <a:r>
              <a:rPr lang="en-US" b="1" dirty="0"/>
              <a:t>For Example: Renovation cost $200,000 and post rehab market appraised value is $150,000, leaving an appraisal gap of $50,000.</a:t>
            </a:r>
            <a:r>
              <a:rPr lang="en-US" dirty="0"/>
              <a:t> The appraisal gap through the Developer Incentive Program will fill the appraisal gap</a:t>
            </a:r>
          </a:p>
        </p:txBody>
      </p:sp>
    </p:spTree>
    <p:extLst>
      <p:ext uri="{BB962C8B-B14F-4D97-AF65-F5344CB8AC3E}">
        <p14:creationId xmlns:p14="http://schemas.microsoft.com/office/powerpoint/2010/main" val="418984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16DE-5741-46A8-AB05-F94C075B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INTRODUCTION…CONT.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E0C4-1CE5-4DB0-8381-295A463F2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DHCD will be making up to </a:t>
            </a:r>
            <a:r>
              <a:rPr lang="en-US" b="1" dirty="0"/>
              <a:t>$1.5 million in American Rescue Plan Act (ARPA)</a:t>
            </a:r>
            <a:r>
              <a:rPr lang="en-US" dirty="0"/>
              <a:t> funding available for appraisal gap funds through the Developer Incentive Program. Each project is eligible to receive up to </a:t>
            </a:r>
            <a:r>
              <a:rPr lang="en-US" b="1" dirty="0"/>
              <a:t>$50,000 </a:t>
            </a:r>
            <a:r>
              <a:rPr lang="en-US" dirty="0"/>
              <a:t>in appraisal gap grant funding per property as justified by a certified property appraisal or recent broker price opinion and an accepted development pro forma and project budget.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509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956E-B6AA-4868-B022-251E3F6F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ELIGIBLE APPLICANTS &amp;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6D47-1D32-4321-8348-E6FEA989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48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Eligible Applicants</a:t>
            </a:r>
          </a:p>
          <a:p>
            <a:r>
              <a:rPr lang="en-US" dirty="0"/>
              <a:t>Applicants eligible to apply for Developer Incentive Program appraisal gap funds includes for-profit developers, Non-Profits, and individual primary home-buyers seeking funds to eliminate expected appraisal gaps after the renovation of formally vacant properties in the city of Baltimore. Applicants may submit up to </a:t>
            </a:r>
            <a:r>
              <a:rPr lang="en-US" b="1" dirty="0"/>
              <a:t>five (5) proposal </a:t>
            </a:r>
            <a:r>
              <a:rPr lang="en-US" dirty="0"/>
              <a:t>per application in which the total subsidy does not exceed </a:t>
            </a:r>
            <a:r>
              <a:rPr lang="en-US" b="1" dirty="0"/>
              <a:t>$250,000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Eligible Projects</a:t>
            </a:r>
          </a:p>
          <a:p>
            <a:r>
              <a:rPr lang="en-US" dirty="0"/>
              <a:t>Single family projects for homeownership in Impact Investment Areas and prospective homeowners earning no more than </a:t>
            </a:r>
            <a:r>
              <a:rPr lang="en-US" b="1" dirty="0"/>
              <a:t>80%</a:t>
            </a:r>
            <a:r>
              <a:rPr lang="en-US" dirty="0"/>
              <a:t> of the Baltimore City HUD AMI. </a:t>
            </a:r>
          </a:p>
        </p:txBody>
      </p:sp>
    </p:spTree>
    <p:extLst>
      <p:ext uri="{BB962C8B-B14F-4D97-AF65-F5344CB8AC3E}">
        <p14:creationId xmlns:p14="http://schemas.microsoft.com/office/powerpoint/2010/main" val="107066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89E5-8E8F-4022-A876-0D3C78BB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INELIGIBLE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99A4-1B42-4238-B1F2-267DA4CC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42186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Non-homeownership projects</a:t>
            </a:r>
          </a:p>
          <a:p>
            <a:r>
              <a:rPr lang="en-US" dirty="0"/>
              <a:t>Rental projects</a:t>
            </a:r>
          </a:p>
          <a:p>
            <a:r>
              <a:rPr lang="en-US" dirty="0"/>
              <a:t>Commercial projects</a:t>
            </a:r>
          </a:p>
          <a:p>
            <a:r>
              <a:rPr lang="en-US" dirty="0"/>
              <a:t>Properties outside of Impact Investment Areas</a:t>
            </a:r>
          </a:p>
          <a:p>
            <a:r>
              <a:rPr lang="en-US" dirty="0"/>
              <a:t>Properties without a vacant building notice</a:t>
            </a:r>
          </a:p>
          <a:p>
            <a:r>
              <a:rPr lang="en-US" dirty="0"/>
              <a:t>Homes for households earning over </a:t>
            </a:r>
            <a:r>
              <a:rPr lang="en-US" b="1" dirty="0"/>
              <a:t>80%</a:t>
            </a:r>
            <a:r>
              <a:rPr lang="en-US" dirty="0"/>
              <a:t> of AMI</a:t>
            </a:r>
          </a:p>
        </p:txBody>
      </p:sp>
    </p:spTree>
    <p:extLst>
      <p:ext uri="{BB962C8B-B14F-4D97-AF65-F5344CB8AC3E}">
        <p14:creationId xmlns:p14="http://schemas.microsoft.com/office/powerpoint/2010/main" val="3154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8ABA-9894-4167-BAC9-7A8E981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AFFORDABILITY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5BE6-1741-41EC-862E-A68D5E7C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7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homes for purchase funded through the Developer Incentive Program must be for homebuyers that do not exceed </a:t>
            </a:r>
            <a:r>
              <a:rPr lang="en-US" b="1" dirty="0"/>
              <a:t>80% of the Area Median Income (AMI).</a:t>
            </a:r>
          </a:p>
        </p:txBody>
      </p:sp>
    </p:spTree>
    <p:extLst>
      <p:ext uri="{BB962C8B-B14F-4D97-AF65-F5344CB8AC3E}">
        <p14:creationId xmlns:p14="http://schemas.microsoft.com/office/powerpoint/2010/main" val="208729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6652-30F3-42C2-BFCB-BF1FBE50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22F3-DE4C-4DEC-8BFA-2397C69C9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application consists of </a:t>
            </a:r>
            <a:r>
              <a:rPr lang="en-US" sz="4400" b="1" dirty="0"/>
              <a:t>four (4)</a:t>
            </a:r>
            <a:r>
              <a:rPr lang="en-US" sz="4400" dirty="0"/>
              <a:t> parts: </a:t>
            </a:r>
          </a:p>
          <a:p>
            <a:r>
              <a:rPr lang="en-US" sz="4400" dirty="0"/>
              <a:t>application review</a:t>
            </a:r>
          </a:p>
          <a:p>
            <a:r>
              <a:rPr lang="en-US" sz="4400" dirty="0"/>
              <a:t>threshold requirements</a:t>
            </a:r>
          </a:p>
          <a:p>
            <a:r>
              <a:rPr lang="en-US" sz="4400" dirty="0"/>
              <a:t>financial review </a:t>
            </a:r>
          </a:p>
          <a:p>
            <a:r>
              <a:rPr lang="en-US" sz="4400" dirty="0"/>
              <a:t>signed certifications and authorizations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9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E408-D185-40C1-A1BD-8F54AC90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58B43-DDA9-4D4F-BE6E-046CF6943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electronic submissions through the </a:t>
            </a:r>
            <a:r>
              <a:rPr lang="en-US" b="1" dirty="0"/>
              <a:t>Neighborly</a:t>
            </a:r>
            <a:r>
              <a:rPr lang="en-US" dirty="0"/>
              <a:t> application portal will be accepted. </a:t>
            </a:r>
          </a:p>
          <a:p>
            <a:r>
              <a:rPr lang="en-US" dirty="0"/>
              <a:t>Applicants can apply when projects are ready with financing and evidence of site control. Applications will be available on a rolling basis until total funding allocation is met. </a:t>
            </a:r>
            <a:r>
              <a:rPr lang="en-US" b="1" dirty="0"/>
              <a:t>By submitting this application, you agree for DHCD to perform background check. </a:t>
            </a:r>
          </a:p>
        </p:txBody>
      </p:sp>
    </p:spTree>
    <p:extLst>
      <p:ext uri="{BB962C8B-B14F-4D97-AF65-F5344CB8AC3E}">
        <p14:creationId xmlns:p14="http://schemas.microsoft.com/office/powerpoint/2010/main" val="293146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ece38f-50cd-4edc-910a-3b3b1bee45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DD6BA2C23DA408126A014D8A78B3F" ma:contentTypeVersion="13" ma:contentTypeDescription="Create a new document." ma:contentTypeScope="" ma:versionID="103e5ac6ab2fb0328c4454dee5eda9a0">
  <xsd:schema xmlns:xsd="http://www.w3.org/2001/XMLSchema" xmlns:xs="http://www.w3.org/2001/XMLSchema" xmlns:p="http://schemas.microsoft.com/office/2006/metadata/properties" xmlns:ns3="27ece38f-50cd-4edc-910a-3b3b1bee45ff" xmlns:ns4="bcd7e115-a658-457e-b666-029e01dbcb60" targetNamespace="http://schemas.microsoft.com/office/2006/metadata/properties" ma:root="true" ma:fieldsID="378a8209f76a8c56ae66ed3b76a545f4" ns3:_="" ns4:_="">
    <xsd:import namespace="27ece38f-50cd-4edc-910a-3b3b1bee45ff"/>
    <xsd:import namespace="bcd7e115-a658-457e-b666-029e01dbcb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ce38f-50cd-4edc-910a-3b3b1bee4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7e115-a658-457e-b666-029e01dbcb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7D4AD-90EE-4A41-9B68-5554C59409E2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7ece38f-50cd-4edc-910a-3b3b1bee45ff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cd7e115-a658-457e-b666-029e01dbcb60"/>
  </ds:schemaRefs>
</ds:datastoreItem>
</file>

<file path=customXml/itemProps2.xml><?xml version="1.0" encoding="utf-8"?>
<ds:datastoreItem xmlns:ds="http://schemas.openxmlformats.org/officeDocument/2006/customXml" ds:itemID="{4A895958-BEBE-4F75-B14A-384FC29DA9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03411-5F73-4ACE-AB42-ED742B289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ce38f-50cd-4edc-910a-3b3b1bee45ff"/>
    <ds:schemaRef ds:uri="bcd7e115-a658-457e-b666-029e01dbc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1669</Words>
  <Application>Microsoft Office PowerPoint</Application>
  <PresentationFormat>Widescreen</PresentationFormat>
  <Paragraphs>147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Lato Black</vt:lpstr>
      <vt:lpstr>Symbol</vt:lpstr>
      <vt:lpstr>URW DIN</vt:lpstr>
      <vt:lpstr>Office Theme</vt:lpstr>
      <vt:lpstr>PowerPoint Presentation</vt:lpstr>
      <vt:lpstr>SCHEDULE</vt:lpstr>
      <vt:lpstr>INTRODUCTION</vt:lpstr>
      <vt:lpstr>INTRODUCTION…CONT.</vt:lpstr>
      <vt:lpstr>ELIGIBLE APPLICANTS &amp; PROJECTS</vt:lpstr>
      <vt:lpstr>INELIGIBLE PROJECTS</vt:lpstr>
      <vt:lpstr>AFFORDABILITY RESTRICTIONS</vt:lpstr>
      <vt:lpstr>APPLICATION PROCESS</vt:lpstr>
      <vt:lpstr>HOW TO APPLY</vt:lpstr>
      <vt:lpstr>Completing the Online Neighborly Application for City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REQUIRED DOCUMENTS</vt:lpstr>
      <vt:lpstr>THRESHOLD REVIEW</vt:lpstr>
      <vt:lpstr>REVIEWING AND AWARDING FUNDS</vt:lpstr>
      <vt:lpstr>AWARDING </vt:lpstr>
      <vt:lpstr>UNDERWRITING AND AVAILIABILITY OF FUNDS</vt:lpstr>
      <vt:lpstr>MONITORING, COMPLIANCE, AND REPORTING</vt:lpstr>
      <vt:lpstr>INSURANCE</vt:lpstr>
      <vt:lpstr>MISCELLANEOUS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AFFORDABLE HOUSING TRUST FUND NOTICE OF FUNDING AVAILABILITY FOR COMMUNITY LAND TRUSTS RENTALS Preproposal Conference</dc:title>
  <dc:creator>Estrada El, Stephani (DHCD)</dc:creator>
  <cp:lastModifiedBy>Stanford, Paul (DHCD)</cp:lastModifiedBy>
  <cp:revision>62</cp:revision>
  <dcterms:created xsi:type="dcterms:W3CDTF">2022-07-26T15:37:00Z</dcterms:created>
  <dcterms:modified xsi:type="dcterms:W3CDTF">2023-09-19T19:00:14Z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0x0101007DADD6BA2C23DA408126A014D8A78B3F</vt:lpwstr>
  </property>
</Properties>
</file>