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2.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0"/>
  </p:notesMasterIdLst>
  <p:sldIdLst>
    <p:sldId id="256" r:id="rId6"/>
    <p:sldId id="316" r:id="rId7"/>
    <p:sldId id="408" r:id="rId8"/>
    <p:sldId id="262" r:id="rId9"/>
    <p:sldId id="401" r:id="rId10"/>
    <p:sldId id="433" r:id="rId11"/>
    <p:sldId id="407" r:id="rId12"/>
    <p:sldId id="409" r:id="rId13"/>
    <p:sldId id="439" r:id="rId14"/>
    <p:sldId id="436" r:id="rId15"/>
    <p:sldId id="440" r:id="rId16"/>
    <p:sldId id="418" r:id="rId17"/>
    <p:sldId id="417" r:id="rId18"/>
    <p:sldId id="419" r:id="rId19"/>
    <p:sldId id="416" r:id="rId20"/>
    <p:sldId id="406" r:id="rId21"/>
    <p:sldId id="412" r:id="rId22"/>
    <p:sldId id="405" r:id="rId23"/>
    <p:sldId id="430" r:id="rId24"/>
    <p:sldId id="438" r:id="rId25"/>
    <p:sldId id="428" r:id="rId26"/>
    <p:sldId id="427" r:id="rId27"/>
    <p:sldId id="328" r:id="rId28"/>
    <p:sldId id="329" r:id="rId2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DDX" initials="" lastIdx="1" clrIdx="0"/>
  <p:cmAuthor id="2" name="Baccala, Kelly (DHCD)" initials="BK(" lastIdx="14" clrIdx="1">
    <p:extLst>
      <p:ext uri="{19B8F6BF-5375-455C-9EA6-DF929625EA0E}">
        <p15:presenceInfo xmlns:p15="http://schemas.microsoft.com/office/powerpoint/2012/main" userId="S-1-5-21-487349131-2095749132-2248483902-101306" providerId="AD"/>
      </p:ext>
    </p:extLst>
  </p:cmAuthor>
  <p:cmAuthor id="3" name="Baccala, Kelly (DHCD)" initials="B(" lastIdx="3" clrIdx="2">
    <p:extLst>
      <p:ext uri="{19B8F6BF-5375-455C-9EA6-DF929625EA0E}">
        <p15:presenceInfo xmlns:p15="http://schemas.microsoft.com/office/powerpoint/2012/main" userId="S::kelly.baccala@baltimorecity.gov::e7e94766-fb84-4504-a05d-1348cb1c1b35" providerId="AD"/>
      </p:ext>
    </p:extLst>
  </p:cmAuthor>
  <p:cmAuthor id="4" name="Waldron, Henry (DHCD)" initials="W(" lastIdx="3" clrIdx="3">
    <p:extLst>
      <p:ext uri="{19B8F6BF-5375-455C-9EA6-DF929625EA0E}">
        <p15:presenceInfo xmlns:p15="http://schemas.microsoft.com/office/powerpoint/2012/main" userId="S::henry.waldron@baltimorecity.gov::9ad53f64-0036-4edb-8516-63fdfc36b120" providerId="AD"/>
      </p:ext>
    </p:extLst>
  </p:cmAuthor>
  <p:cmAuthor id="5" name="Nye, Kari (DOP)" initials="N(" lastIdx="4" clrIdx="4">
    <p:extLst>
      <p:ext uri="{19B8F6BF-5375-455C-9EA6-DF929625EA0E}">
        <p15:presenceInfo xmlns:p15="http://schemas.microsoft.com/office/powerpoint/2012/main" userId="S::kari.nye@baltimorecity.gov::e8f5229c-ede0-4520-89ca-e35ab6e1db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4FA"/>
    <a:srgbClr val="1CA89D"/>
    <a:srgbClr val="FDB724"/>
    <a:srgbClr val="C0513D"/>
    <a:srgbClr val="FBFBFB"/>
    <a:srgbClr val="A5BB49"/>
    <a:srgbClr val="DFA2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18C488-35BB-48B8-B88B-E196E84DDAA3}" v="2" dt="2023-07-20T17:50:33.0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21" autoAdjust="0"/>
  </p:normalViewPr>
  <p:slideViewPr>
    <p:cSldViewPr snapToGrid="0">
      <p:cViewPr varScale="1">
        <p:scale>
          <a:sx n="54" d="100"/>
          <a:sy n="54" d="100"/>
        </p:scale>
        <p:origin x="112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7-17T10:49:06.450" idx="13">
    <p:pos x="10" y="10"/>
    <p:text>Removing this slide and will provide info on the slide about block level planning.</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3-07-13T16:46:46.253" idx="9">
    <p:pos x="7680" y="0"/>
    <p:text>Add informa</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2CD6D1-B858-6E26-A807-3D56FED11C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F99AADCC-D742-079B-32E6-2FB90DDADEF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929DC5D-9731-4D77-8DA0-674368B1959F}" type="datetimeFigureOut">
              <a:rPr lang="en-US"/>
              <a:pPr>
                <a:defRPr/>
              </a:pPr>
              <a:t>7/20/2023</a:t>
            </a:fld>
            <a:endParaRPr lang="en-US"/>
          </a:p>
        </p:txBody>
      </p:sp>
      <p:sp>
        <p:nvSpPr>
          <p:cNvPr id="4" name="Slide Image Placeholder 3">
            <a:extLst>
              <a:ext uri="{FF2B5EF4-FFF2-40B4-BE49-F238E27FC236}">
                <a16:creationId xmlns:a16="http://schemas.microsoft.com/office/drawing/2014/main" id="{25607B93-1924-C32A-6116-AC6D1D284DF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6BB7D00-E935-C93E-F890-F7505D858E0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CBE7F94-4EDC-72AC-04FF-87287526A22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E0DBADB6-2927-84C3-D242-1064D44CF59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18461D0-49E3-4C92-AEA5-277BAC5FC8A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Alice Slide</a:t>
            </a:r>
          </a:p>
        </p:txBody>
      </p:sp>
      <p:sp>
        <p:nvSpPr>
          <p:cNvPr id="4" name="Slide Number Placeholder 3"/>
          <p:cNvSpPr>
            <a:spLocks noGrp="1"/>
          </p:cNvSpPr>
          <p:nvPr>
            <p:ph type="sldNum" sz="quarter" idx="5"/>
          </p:nvPr>
        </p:nvSpPr>
        <p:spPr/>
        <p:txBody>
          <a:bodyPr/>
          <a:lstStyle/>
          <a:p>
            <a:pPr>
              <a:defRPr/>
            </a:pPr>
            <a:fld id="{918461D0-49E3-4C92-AEA5-277BAC5FC8A7}" type="slidenum">
              <a:rPr lang="en-US" smtClean="0"/>
              <a:pPr>
                <a:defRPr/>
              </a:pPr>
              <a:t>5</a:t>
            </a:fld>
            <a:endParaRPr lang="en-US"/>
          </a:p>
        </p:txBody>
      </p:sp>
    </p:spTree>
    <p:extLst>
      <p:ext uri="{BB962C8B-B14F-4D97-AF65-F5344CB8AC3E}">
        <p14:creationId xmlns:p14="http://schemas.microsoft.com/office/powerpoint/2010/main" val="114311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1" u="sng" kern="1200">
                <a:solidFill>
                  <a:schemeClr val="tx1"/>
                </a:solidFill>
                <a:effectLst/>
                <a:latin typeface="+mn-lt"/>
                <a:ea typeface="+mn-ea"/>
                <a:cs typeface="+mn-cs"/>
              </a:rPr>
              <a:t>Housing Rehabilitation and Repairs:</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 The Office of Homeownership initiates the repair process that addresses emergencies, code violations, and health and safety issues for owner-occupied properties. Available only for eligible owner-occupied properties. </a:t>
            </a:r>
          </a:p>
          <a:p>
            <a:pPr marL="171450" lvl="0" indent="-171450">
              <a:buFont typeface="Arial" panose="020B0604020202020204" pitchFamily="34" charset="0"/>
              <a:buChar char="•"/>
            </a:pPr>
            <a:r>
              <a:rPr lang="en-US" sz="1200" b="1" u="sng" kern="1200">
                <a:solidFill>
                  <a:schemeClr val="tx1"/>
                </a:solidFill>
                <a:effectLst/>
                <a:latin typeface="+mn-lt"/>
                <a:ea typeface="+mn-ea"/>
                <a:cs typeface="+mn-cs"/>
              </a:rPr>
              <a:t>Weatherization:</a:t>
            </a:r>
            <a:r>
              <a:rPr lang="en-US" sz="1200" kern="1200">
                <a:solidFill>
                  <a:schemeClr val="tx1"/>
                </a:solidFill>
                <a:effectLst/>
                <a:latin typeface="+mn-lt"/>
                <a:ea typeface="+mn-ea"/>
                <a:cs typeface="+mn-cs"/>
              </a:rPr>
              <a:t>  The Office of Homeownership initiates the process for energy efficiency improvements that lower utility bills and make homes safer and more comfortable. Available for eligible owner-and tenant-occupied properties. </a:t>
            </a:r>
          </a:p>
          <a:p>
            <a:pPr marL="171450" lvl="0" indent="-171450">
              <a:buFont typeface="Arial" panose="020B0604020202020204" pitchFamily="34" charset="0"/>
              <a:buChar char="•"/>
            </a:pPr>
            <a:r>
              <a:rPr lang="en-US" sz="1200" b="1" u="sng" kern="1200">
                <a:solidFill>
                  <a:schemeClr val="tx1"/>
                </a:solidFill>
                <a:effectLst/>
                <a:latin typeface="+mn-lt"/>
                <a:ea typeface="+mn-ea"/>
                <a:cs typeface="+mn-cs"/>
              </a:rPr>
              <a:t>Lead Hazard Reduction:</a:t>
            </a:r>
            <a:r>
              <a:rPr lang="en-US" sz="1200" kern="1200">
                <a:solidFill>
                  <a:schemeClr val="tx1"/>
                </a:solidFill>
                <a:effectLst/>
                <a:latin typeface="+mn-lt"/>
                <a:ea typeface="+mn-ea"/>
                <a:cs typeface="+mn-cs"/>
              </a:rPr>
              <a:t> The Office of Homeownership manages lead remediation projects for eligible owner- and tenant-occupied properties. Household must include a pregnant woman or a child under 6. Available for eligible owner-and tenant-occupied properties. </a:t>
            </a:r>
          </a:p>
          <a:p>
            <a:pPr marL="171450" lvl="0" indent="-171450">
              <a:buFont typeface="Arial" panose="020B0604020202020204" pitchFamily="34" charset="0"/>
              <a:buChar char="•"/>
            </a:pPr>
            <a:r>
              <a:rPr lang="en-US" sz="1200" b="1" u="sng" kern="1200">
                <a:solidFill>
                  <a:schemeClr val="tx1"/>
                </a:solidFill>
                <a:effectLst/>
                <a:latin typeface="+mn-lt"/>
                <a:ea typeface="+mn-ea"/>
                <a:cs typeface="+mn-cs"/>
              </a:rPr>
              <a:t>Tax Sale Prevention:</a:t>
            </a:r>
            <a:r>
              <a:rPr lang="en-US" sz="1200" kern="1200">
                <a:solidFill>
                  <a:schemeClr val="tx1"/>
                </a:solidFill>
                <a:effectLst/>
                <a:latin typeface="+mn-lt"/>
                <a:ea typeface="+mn-ea"/>
                <a:cs typeface="+mn-cs"/>
              </a:rPr>
              <a:t> DHCD’s Tax Sale Services Coordination and Prevention division assists homeowners in avoiding tax sale and in understanding and navigating the tax sale process</a:t>
            </a:r>
          </a:p>
          <a:p>
            <a:pPr marL="171450" lvl="0" indent="-171450">
              <a:buFont typeface="Arial" panose="020B0604020202020204" pitchFamily="34" charset="0"/>
              <a:buChar char="•"/>
            </a:pPr>
            <a:r>
              <a:rPr lang="en-US" sz="1200" b="1" u="sng" kern="1200">
                <a:solidFill>
                  <a:schemeClr val="tx1"/>
                </a:solidFill>
                <a:effectLst/>
                <a:latin typeface="+mn-lt"/>
                <a:ea typeface="+mn-ea"/>
                <a:cs typeface="+mn-cs"/>
              </a:rPr>
              <a:t>Grants:</a:t>
            </a:r>
            <a:r>
              <a:rPr lang="en-US" sz="1200" b="1" u="none" kern="1200">
                <a:solidFill>
                  <a:schemeClr val="tx1"/>
                </a:solidFill>
                <a:effectLst/>
                <a:latin typeface="+mn-lt"/>
                <a:ea typeface="+mn-ea"/>
                <a:cs typeface="+mn-cs"/>
              </a:rPr>
              <a:t> </a:t>
            </a:r>
            <a:r>
              <a:rPr lang="en-US" sz="1200" kern="1200">
                <a:solidFill>
                  <a:schemeClr val="tx1"/>
                </a:solidFill>
                <a:effectLst/>
                <a:latin typeface="+mn-lt"/>
                <a:ea typeface="+mn-ea"/>
                <a:cs typeface="+mn-cs"/>
              </a:rPr>
              <a:t>Live Near Your Work, Live Baltimore Grant, CDBG, Vacants to Value booster and Façade Improvements. </a:t>
            </a:r>
          </a:p>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pPr>
              <a:defRPr/>
            </a:pPr>
            <a:fld id="{918461D0-49E3-4C92-AEA5-277BAC5FC8A7}" type="slidenum">
              <a:rPr lang="en-US"/>
              <a:pPr>
                <a:defRPr/>
              </a:pPr>
              <a:t>14</a:t>
            </a:fld>
            <a:endParaRPr lang="en-US"/>
          </a:p>
        </p:txBody>
      </p:sp>
    </p:spTree>
    <p:extLst>
      <p:ext uri="{BB962C8B-B14F-4D97-AF65-F5344CB8AC3E}">
        <p14:creationId xmlns:p14="http://schemas.microsoft.com/office/powerpoint/2010/main" val="2053254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1" u="sng" kern="1200" dirty="0">
                <a:solidFill>
                  <a:schemeClr val="tx1"/>
                </a:solidFill>
                <a:effectLst/>
                <a:latin typeface="+mn-lt"/>
                <a:ea typeface="+mn-ea"/>
                <a:cs typeface="+mn-cs"/>
              </a:rPr>
              <a:t>Homeowner Supports: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discussed above, support for legacy homeowners in Impact Investment Areas, with a focus on Community Development Clusters as possible, is a critical strategy to ensure existing residents benefit as neighborhood’s improve.</a:t>
            </a:r>
          </a:p>
          <a:p>
            <a:pPr marL="171450" lvl="0" indent="-171450">
              <a:buFont typeface="Arial" panose="020B0604020202020204" pitchFamily="34" charset="0"/>
              <a:buChar char="•"/>
            </a:pPr>
            <a:r>
              <a:rPr lang="en-US" sz="1200" b="1" u="sng" kern="1200" dirty="0">
                <a:solidFill>
                  <a:schemeClr val="tx1"/>
                </a:solidFill>
                <a:effectLst/>
                <a:latin typeface="+mn-lt"/>
                <a:ea typeface="+mn-ea"/>
                <a:cs typeface="+mn-cs"/>
              </a:rPr>
              <a:t>Stabilization: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Many buildings are in the middle of stable and resilient blocks and so, demolition would require further substantial construction. Additionally, Baltimore is home to many unique and beautiful buildings. Stabilization would preserve their inherent value for future use.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u="sng" kern="1200" dirty="0">
                <a:solidFill>
                  <a:schemeClr val="tx1"/>
                </a:solidFill>
                <a:effectLst/>
                <a:latin typeface="+mn-lt"/>
                <a:ea typeface="+mn-ea"/>
                <a:cs typeface="+mn-cs"/>
              </a:rPr>
              <a:t>Receivership:</a:t>
            </a:r>
            <a:r>
              <a:rPr lang="en-US" sz="1200" kern="1200" dirty="0">
                <a:solidFill>
                  <a:schemeClr val="tx1"/>
                </a:solidFill>
                <a:effectLst/>
                <a:latin typeface="+mn-lt"/>
                <a:ea typeface="+mn-ea"/>
                <a:cs typeface="+mn-cs"/>
              </a:rPr>
              <a:t> Receivership has accounted for hundreds of vacant building rehabs in the city and Baltimore is nationally-recognized as a leader in the practice.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u="sng" kern="1200" dirty="0">
                <a:solidFill>
                  <a:schemeClr val="tx1"/>
                </a:solidFill>
                <a:effectLst/>
                <a:latin typeface="+mn-lt"/>
                <a:ea typeface="+mn-ea"/>
                <a:cs typeface="+mn-cs"/>
              </a:rPr>
              <a:t>Acquisition through Tax Sale Foreclosure and Condemnation: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provides the City significant leverage in supporting specific outcomes for the redevelopment of the property through a subsequent competitive bid process. This could include production of affordable units and/or homeownership units. The City can also engage in Donations, Negotiated Sales, and Property Swaps as methods of property acquisition.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918461D0-49E3-4C92-AEA5-277BAC5FC8A7}" type="slidenum">
              <a:rPr lang="en-US"/>
              <a:pPr>
                <a:defRPr/>
              </a:pPr>
              <a:t>15</a:t>
            </a:fld>
            <a:endParaRPr lang="en-US"/>
          </a:p>
        </p:txBody>
      </p:sp>
    </p:spTree>
    <p:extLst>
      <p:ext uri="{BB962C8B-B14F-4D97-AF65-F5344CB8AC3E}">
        <p14:creationId xmlns:p14="http://schemas.microsoft.com/office/powerpoint/2010/main" val="2916624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18461D0-49E3-4C92-AEA5-277BAC5FC8A7}" type="slidenum">
              <a:rPr lang="en-US" smtClean="0"/>
              <a:pPr>
                <a:defRPr/>
              </a:pPr>
              <a:t>17</a:t>
            </a:fld>
            <a:endParaRPr lang="en-US"/>
          </a:p>
        </p:txBody>
      </p:sp>
    </p:spTree>
    <p:extLst>
      <p:ext uri="{BB962C8B-B14F-4D97-AF65-F5344CB8AC3E}">
        <p14:creationId xmlns:p14="http://schemas.microsoft.com/office/powerpoint/2010/main" val="1799281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In a few minutes we'll start our breakout discussions.</a:t>
            </a:r>
          </a:p>
          <a:p>
            <a:pPr marL="171450" indent="-171450">
              <a:buFont typeface="Arial" panose="020B0604020202020204" pitchFamily="34" charset="0"/>
              <a:buChar char="•"/>
            </a:pPr>
            <a:r>
              <a:rPr lang="en-US" dirty="0">
                <a:cs typeface="Calibri"/>
              </a:rPr>
              <a:t>We know from the charrettes that your connections to your neighbors and your loved ones are part of what keeps folks here in Park Heights. What else? Is it transit? Is it affordable homeownership? Is it the new future library?</a:t>
            </a:r>
            <a:endParaRPr lang="en-US" dirty="0"/>
          </a:p>
          <a:p>
            <a:pPr marL="171450" indent="-171450">
              <a:buFont typeface="Arial" panose="020B0604020202020204" pitchFamily="34" charset="0"/>
              <a:buChar char="•"/>
            </a:pPr>
            <a:r>
              <a:rPr lang="en-US" dirty="0">
                <a:cs typeface="Calibri"/>
              </a:rPr>
              <a:t>We also want to hear what you need to see more of or less of in order to continue to want to live here. We've heard a lot of folks say they want more retail? Well what kind and where? Are there areas of types of businesses that are oversaturated?</a:t>
            </a:r>
          </a:p>
          <a:p>
            <a:pPr marL="171450" indent="-171450">
              <a:buFont typeface="Arial" panose="020B0604020202020204" pitchFamily="34" charset="0"/>
              <a:buChar char="•"/>
            </a:pPr>
            <a:r>
              <a:rPr lang="en-US" dirty="0">
                <a:cs typeface="Calibri"/>
              </a:rPr>
              <a:t>When you're in Park Heights, where do you spend most of your time when you're not at home, and why?</a:t>
            </a:r>
          </a:p>
          <a:p>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a:defRPr/>
            </a:pPr>
            <a:fld id="{918461D0-49E3-4C92-AEA5-277BAC5FC8A7}" type="slidenum">
              <a:rPr lang="en-US"/>
              <a:pPr>
                <a:defRPr/>
              </a:pPr>
              <a:t>19</a:t>
            </a:fld>
            <a:endParaRPr lang="en-US"/>
          </a:p>
        </p:txBody>
      </p:sp>
    </p:spTree>
    <p:extLst>
      <p:ext uri="{BB962C8B-B14F-4D97-AF65-F5344CB8AC3E}">
        <p14:creationId xmlns:p14="http://schemas.microsoft.com/office/powerpoint/2010/main" val="1789100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cs typeface="Calibri"/>
              </a:rPr>
              <a:t>We also want to hear more specifically about the types of housing you want to see more or less of and why.</a:t>
            </a:r>
          </a:p>
          <a:p>
            <a:pPr marL="285750" indent="-285750">
              <a:buFont typeface="Arial"/>
              <a:buChar char="•"/>
            </a:pPr>
            <a:r>
              <a:rPr lang="en-US" dirty="0">
                <a:cs typeface="Calibri"/>
              </a:rPr>
              <a:t>Here are some examples that are also in your handouts: On the right we see a mixed-use building with retail on the bottom and housing on top.</a:t>
            </a:r>
          </a:p>
          <a:p>
            <a:pPr marL="285750" indent="-285750">
              <a:buFont typeface="Arial"/>
              <a:buChar char="•"/>
            </a:pPr>
            <a:r>
              <a:rPr lang="en-US" dirty="0">
                <a:cs typeface="Calibri"/>
              </a:rPr>
              <a:t>The lower left shows classic historic-style rowhomes that may need some rehab, while the photo on the right shows some new construction townhome developments. </a:t>
            </a:r>
            <a:endParaRPr lang="en-US"/>
          </a:p>
        </p:txBody>
      </p:sp>
      <p:sp>
        <p:nvSpPr>
          <p:cNvPr id="4" name="Slide Number Placeholder 3"/>
          <p:cNvSpPr>
            <a:spLocks noGrp="1"/>
          </p:cNvSpPr>
          <p:nvPr>
            <p:ph type="sldNum" sz="quarter" idx="5"/>
          </p:nvPr>
        </p:nvSpPr>
        <p:spPr/>
        <p:txBody>
          <a:bodyPr/>
          <a:lstStyle/>
          <a:p>
            <a:pPr>
              <a:defRPr/>
            </a:pPr>
            <a:fld id="{918461D0-49E3-4C92-AEA5-277BAC5FC8A7}" type="slidenum">
              <a:rPr lang="en-US"/>
              <a:pPr>
                <a:defRPr/>
              </a:pPr>
              <a:t>20</a:t>
            </a:fld>
            <a:endParaRPr lang="en-US"/>
          </a:p>
        </p:txBody>
      </p:sp>
    </p:spTree>
    <p:extLst>
      <p:ext uri="{BB962C8B-B14F-4D97-AF65-F5344CB8AC3E}">
        <p14:creationId xmlns:p14="http://schemas.microsoft.com/office/powerpoint/2010/main" val="1631482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pPr>
            <a:r>
              <a:rPr lang="en-US" dirty="0">
                <a:cs typeface="Calibri"/>
              </a:rPr>
              <a:t>On this slide, we see an example of a multifamily building that could be an apartment or condos</a:t>
            </a:r>
          </a:p>
          <a:p>
            <a:r>
              <a:rPr lang="en-US" dirty="0">
                <a:cs typeface="Calibri"/>
              </a:rPr>
              <a:t>Below that, we see a couple of stacked, two-family homes, which are also known as duplexes.</a:t>
            </a:r>
          </a:p>
          <a:p>
            <a:r>
              <a:rPr lang="en-US" dirty="0">
                <a:cs typeface="Calibri"/>
              </a:rPr>
              <a:t>There are modular or container homes on the upper right. These come in a lot of different styles but are known for being more affordable to build and therefore more accessible to buy or rent.</a:t>
            </a:r>
          </a:p>
          <a:p>
            <a:r>
              <a:rPr lang="en-US" dirty="0">
                <a:cs typeface="Calibri"/>
              </a:rPr>
              <a:t>And of course, we also have a standard single family home! </a:t>
            </a:r>
          </a:p>
        </p:txBody>
      </p:sp>
      <p:sp>
        <p:nvSpPr>
          <p:cNvPr id="4" name="Slide Number Placeholder 3"/>
          <p:cNvSpPr>
            <a:spLocks noGrp="1"/>
          </p:cNvSpPr>
          <p:nvPr>
            <p:ph type="sldNum" sz="quarter" idx="5"/>
          </p:nvPr>
        </p:nvSpPr>
        <p:spPr/>
        <p:txBody>
          <a:bodyPr/>
          <a:lstStyle/>
          <a:p>
            <a:pPr>
              <a:defRPr/>
            </a:pPr>
            <a:fld id="{918461D0-49E3-4C92-AEA5-277BAC5FC8A7}" type="slidenum">
              <a:rPr lang="en-US"/>
              <a:pPr>
                <a:defRPr/>
              </a:pPr>
              <a:t>21</a:t>
            </a:fld>
            <a:endParaRPr lang="en-US"/>
          </a:p>
        </p:txBody>
      </p:sp>
    </p:spTree>
    <p:extLst>
      <p:ext uri="{BB962C8B-B14F-4D97-AF65-F5344CB8AC3E}">
        <p14:creationId xmlns:p14="http://schemas.microsoft.com/office/powerpoint/2010/main" val="2585439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Our goal is to understand your priorities for development in the future of Park Heights.</a:t>
            </a:r>
            <a:endParaRPr lang="en-US" dirty="0"/>
          </a:p>
          <a:p>
            <a:pPr marL="171450" indent="-171450">
              <a:buFont typeface="Arial" panose="020B0604020202020204" pitchFamily="34" charset="0"/>
              <a:buChar char="•"/>
            </a:pPr>
            <a:r>
              <a:rPr lang="en-US" dirty="0"/>
              <a:t>Do you want to see more or less of these housing types, and what are your priorities? Does housing in Park Heights currently meet the needs of current and fu</a:t>
            </a:r>
            <a:endParaRPr lang="en-US" dirty="0">
              <a:cs typeface="Calibri"/>
            </a:endParaRP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dirty="0">
                <a:cs typeface="Calibri"/>
              </a:rPr>
              <a:t>Finally, as we break for the discussion, we just want to remind folks to be please be mindful of their participation. If you have a lot to say and are talking often, please consider stepping back to make room for others. And if you haven't said much, we encourage you to step up and contribute at least once so that we can try to hear from everybody. </a:t>
            </a: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dirty="0">
                <a:cs typeface="Calibri"/>
              </a:rPr>
              <a:t>At 7:45, we'll ask a leader from each group to share back one or two recommendations with the entire room.</a:t>
            </a:r>
          </a:p>
          <a:p>
            <a:endParaRPr lang="en-US">
              <a:cs typeface="Calibri"/>
            </a:endParaRPr>
          </a:p>
        </p:txBody>
      </p:sp>
      <p:sp>
        <p:nvSpPr>
          <p:cNvPr id="4" name="Slide Number Placeholder 3"/>
          <p:cNvSpPr>
            <a:spLocks noGrp="1"/>
          </p:cNvSpPr>
          <p:nvPr>
            <p:ph type="sldNum" sz="quarter" idx="5"/>
          </p:nvPr>
        </p:nvSpPr>
        <p:spPr/>
        <p:txBody>
          <a:bodyPr/>
          <a:lstStyle/>
          <a:p>
            <a:pPr>
              <a:defRPr/>
            </a:pPr>
            <a:fld id="{918461D0-49E3-4C92-AEA5-277BAC5FC8A7}" type="slidenum">
              <a:rPr lang="en-US"/>
              <a:pPr>
                <a:defRPr/>
              </a:pPr>
              <a:t>22</a:t>
            </a:fld>
            <a:endParaRPr lang="en-US"/>
          </a:p>
        </p:txBody>
      </p:sp>
    </p:spTree>
    <p:extLst>
      <p:ext uri="{BB962C8B-B14F-4D97-AF65-F5344CB8AC3E}">
        <p14:creationId xmlns:p14="http://schemas.microsoft.com/office/powerpoint/2010/main" val="1303472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pPr>
              <a:defRPr/>
            </a:pPr>
            <a:fld id="{918461D0-49E3-4C92-AEA5-277BAC5FC8A7}" type="slidenum">
              <a:rPr lang="en-US"/>
              <a:pPr>
                <a:defRPr/>
              </a:pPr>
              <a:t>6</a:t>
            </a:fld>
            <a:endParaRPr lang="en-US"/>
          </a:p>
        </p:txBody>
      </p:sp>
    </p:spTree>
    <p:extLst>
      <p:ext uri="{BB962C8B-B14F-4D97-AF65-F5344CB8AC3E}">
        <p14:creationId xmlns:p14="http://schemas.microsoft.com/office/powerpoint/2010/main" val="1296131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18461D0-49E3-4C92-AEA5-277BAC5FC8A7}" type="slidenum">
              <a:rPr lang="en-US" smtClean="0"/>
              <a:pPr>
                <a:defRPr/>
              </a:pPr>
              <a:t>7</a:t>
            </a:fld>
            <a:endParaRPr lang="en-US"/>
          </a:p>
        </p:txBody>
      </p:sp>
    </p:spTree>
    <p:extLst>
      <p:ext uri="{BB962C8B-B14F-4D97-AF65-F5344CB8AC3E}">
        <p14:creationId xmlns:p14="http://schemas.microsoft.com/office/powerpoint/2010/main" val="354784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cs typeface="Calibri"/>
              </a:rPr>
              <a:t>The IIAs  were first identified in the 2019 DHCD Community Development Framework </a:t>
            </a:r>
            <a:endParaRPr lang="en-US" dirty="0">
              <a:cs typeface="+mn-cs"/>
            </a:endParaRPr>
          </a:p>
          <a:p>
            <a:pPr marL="171450" lvl="0" indent="-171450">
              <a:buFont typeface="Arial" panose="020B0604020202020204" pitchFamily="34" charset="0"/>
              <a:buChar char="•"/>
            </a:pPr>
            <a:r>
              <a:rPr lang="en-US" dirty="0">
                <a:cs typeface="Calibri"/>
              </a:rPr>
              <a:t>They are areas of the City that are poised for transformational revitalization at the neighborhood level based on their existing assets, current redevelopment activity, and proximity to already shifting markets. </a:t>
            </a:r>
            <a:endParaRPr lang="en-US" dirty="0">
              <a:cs typeface="+mn-cs"/>
            </a:endParaRPr>
          </a:p>
          <a:p>
            <a:pPr marL="171450" lvl="0" indent="-171450">
              <a:buFont typeface="Arial" panose="020B0604020202020204" pitchFamily="34" charset="0"/>
              <a:buChar char="•"/>
            </a:pPr>
            <a:r>
              <a:rPr lang="en-US" dirty="0">
                <a:cs typeface="Calibri"/>
              </a:rPr>
              <a:t>The Park Heights IIA is a </a:t>
            </a:r>
            <a:r>
              <a:rPr lang="en-US" sz="1200" kern="1200" dirty="0">
                <a:solidFill>
                  <a:schemeClr val="tx1"/>
                </a:solidFill>
                <a:effectLst/>
                <a:latin typeface="+mn-lt"/>
                <a:ea typeface="+mn-ea"/>
                <a:cs typeface="+mn-cs"/>
              </a:rPr>
              <a:t>wealth of diverse neighborhoods and corridors. It’s character is rich with a variety of early 19th and 20th century porch front rowhomes and single-family houses, multi-family senior and affordable housing etc.</a:t>
            </a:r>
            <a:r>
              <a:rPr lang="en-US" dirty="0">
                <a:cs typeface="Calibri"/>
              </a:rPr>
              <a:t> There are so many assets to build from Park Heights including:</a:t>
            </a:r>
          </a:p>
          <a:p>
            <a:pPr marL="628650" lvl="1" indent="-171450">
              <a:buFont typeface="Arial" panose="020B0604020202020204" pitchFamily="34" charset="0"/>
              <a:buChar char="•"/>
            </a:pPr>
            <a:r>
              <a:rPr lang="en-US" dirty="0">
                <a:cs typeface="Calibri"/>
              </a:rPr>
              <a:t>Pimlico Racecourse </a:t>
            </a:r>
          </a:p>
          <a:p>
            <a:pPr marL="628650" lvl="1" indent="-171450">
              <a:buFont typeface="Arial" panose="020B0604020202020204" pitchFamily="34" charset="0"/>
              <a:buChar char="•"/>
            </a:pPr>
            <a:r>
              <a:rPr lang="en-US" dirty="0">
                <a:cs typeface="Calibri"/>
              </a:rPr>
              <a:t>Sinai Hospital </a:t>
            </a:r>
          </a:p>
          <a:p>
            <a:pPr marL="628650" lvl="1" indent="-171450">
              <a:buFont typeface="Arial" panose="020B0604020202020204" pitchFamily="34" charset="0"/>
              <a:buChar char="•"/>
            </a:pPr>
            <a:r>
              <a:rPr lang="en-US" dirty="0">
                <a:cs typeface="Calibri"/>
              </a:rPr>
              <a:t>New 21</a:t>
            </a:r>
            <a:r>
              <a:rPr lang="en-US" baseline="30000" dirty="0">
                <a:cs typeface="Calibri"/>
              </a:rPr>
              <a:t>st</a:t>
            </a:r>
            <a:r>
              <a:rPr lang="en-US" dirty="0">
                <a:cs typeface="Calibri"/>
              </a:rPr>
              <a:t> </a:t>
            </a:r>
            <a:r>
              <a:rPr lang="en-US" dirty="0" err="1">
                <a:cs typeface="Calibri"/>
              </a:rPr>
              <a:t>Centure</a:t>
            </a:r>
            <a:r>
              <a:rPr lang="en-US" dirty="0">
                <a:cs typeface="Calibri"/>
              </a:rPr>
              <a:t> Schools </a:t>
            </a:r>
          </a:p>
          <a:p>
            <a:pPr marL="628650" lvl="1" indent="-171450">
              <a:buFont typeface="Arial" panose="020B0604020202020204" pitchFamily="34" charset="0"/>
              <a:buChar char="•"/>
            </a:pPr>
            <a:r>
              <a:rPr lang="en-US" dirty="0">
                <a:cs typeface="Calibri"/>
              </a:rPr>
              <a:t>State of the art rec centers </a:t>
            </a:r>
          </a:p>
          <a:p>
            <a:pPr marL="628650" lvl="1" indent="-171450">
              <a:buFont typeface="Arial" panose="020B0604020202020204" pitchFamily="34" charset="0"/>
              <a:buChar char="•"/>
            </a:pPr>
            <a:r>
              <a:rPr lang="en-US" dirty="0">
                <a:cs typeface="Calibri"/>
              </a:rPr>
              <a:t>A (soon to be) brand new library! </a:t>
            </a:r>
          </a:p>
          <a:p>
            <a:pPr marL="171450" lvl="0" indent="-171450">
              <a:buFont typeface="Arial" panose="020B0604020202020204" pitchFamily="34" charset="0"/>
              <a:buChar char="•"/>
            </a:pPr>
            <a:r>
              <a:rPr lang="en-US" dirty="0">
                <a:cs typeface="Calibri"/>
              </a:rPr>
              <a:t>The theory of the IIAs is that we can build from these strengths to revitalize these communities with concentrated investment, coordinated deployment of city services and resources, and by working directly with neighborhood residents and stakeholders to develop databased implementation strategies.</a:t>
            </a:r>
            <a:endParaRPr lang="en-US" dirty="0">
              <a:cs typeface="+mn-cs"/>
            </a:endParaRPr>
          </a:p>
          <a:p>
            <a:pPr marL="171450" lvl="0" indent="-171450">
              <a:buFont typeface="Arial" panose="020B0604020202020204" pitchFamily="34" charset="0"/>
              <a:buChar char="•"/>
            </a:pPr>
            <a:r>
              <a:rPr lang="en-US" dirty="0">
                <a:cs typeface="Calibri"/>
              </a:rPr>
              <a:t>We have been working with community partners and Park Heights Renaissance, to compile these strategies, identify priorities, and seeking funding for implementation. This has resulted in the Implementation Strategy document that was shared online and that we will be discussing today. </a:t>
            </a:r>
          </a:p>
          <a:p>
            <a:pPr marL="171450" lvl="0" indent="-171450">
              <a:buFont typeface="Arial" panose="020B0604020202020204" pitchFamily="34" charset="0"/>
              <a:buChar char="•"/>
            </a:pPr>
            <a:r>
              <a:rPr lang="en-US" dirty="0">
                <a:cs typeface="Calibri"/>
              </a:rPr>
              <a:t>Our goal today is to broaden the conversation by sharing this work with a larger audience and get feedback to help finalize the document.  </a:t>
            </a:r>
            <a:endParaRPr lang="en-US" dirty="0"/>
          </a:p>
          <a:p>
            <a:pPr marL="285750"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pPr>
              <a:defRPr/>
            </a:pPr>
            <a:fld id="{918461D0-49E3-4C92-AEA5-277BAC5FC8A7}" type="slidenum">
              <a:rPr lang="en-US"/>
              <a:pPr>
                <a:defRPr/>
              </a:pPr>
              <a:t>8</a:t>
            </a:fld>
            <a:endParaRPr lang="en-US"/>
          </a:p>
        </p:txBody>
      </p:sp>
    </p:spTree>
    <p:extLst>
      <p:ext uri="{BB962C8B-B14F-4D97-AF65-F5344CB8AC3E}">
        <p14:creationId xmlns:p14="http://schemas.microsoft.com/office/powerpoint/2010/main" val="1553669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cs typeface="Calibri"/>
              </a:rPr>
              <a:t>The IIAs  were first identified in the 2019 DHCD Community Development Framework </a:t>
            </a:r>
            <a:endParaRPr lang="en-US" dirty="0">
              <a:cs typeface="+mn-cs"/>
            </a:endParaRPr>
          </a:p>
          <a:p>
            <a:pPr marL="171450" lvl="0" indent="-171450">
              <a:buFont typeface="Arial" panose="020B0604020202020204" pitchFamily="34" charset="0"/>
              <a:buChar char="•"/>
            </a:pPr>
            <a:r>
              <a:rPr lang="en-US" dirty="0">
                <a:cs typeface="Calibri"/>
              </a:rPr>
              <a:t>They are areas of the City that are poised for transformational revitalization at the neighborhood level based on their existing assets, current redevelopment activity, and proximity to already shifting markets. </a:t>
            </a:r>
            <a:endParaRPr lang="en-US" dirty="0">
              <a:cs typeface="+mn-cs"/>
            </a:endParaRPr>
          </a:p>
          <a:p>
            <a:pPr marL="171450" lvl="0" indent="-171450">
              <a:buFont typeface="Arial" panose="020B0604020202020204" pitchFamily="34" charset="0"/>
              <a:buChar char="•"/>
            </a:pPr>
            <a:r>
              <a:rPr lang="en-US" dirty="0">
                <a:cs typeface="Calibri"/>
              </a:rPr>
              <a:t>The Park Heights IIA is a </a:t>
            </a:r>
            <a:r>
              <a:rPr lang="en-US" sz="1200" kern="1200" dirty="0">
                <a:solidFill>
                  <a:schemeClr val="tx1"/>
                </a:solidFill>
                <a:effectLst/>
                <a:latin typeface="+mn-lt"/>
                <a:ea typeface="+mn-ea"/>
                <a:cs typeface="+mn-cs"/>
              </a:rPr>
              <a:t>wealth of diverse neighborhoods and corridors. It’s character is rich with a variety of early 19th and 20th century porch front rowhomes and single-family houses, multi-family senior and affordable housing etc.</a:t>
            </a:r>
            <a:r>
              <a:rPr lang="en-US" dirty="0">
                <a:cs typeface="Calibri"/>
              </a:rPr>
              <a:t> There are so many assets to build from Park Heights including:</a:t>
            </a:r>
          </a:p>
          <a:p>
            <a:pPr marL="628650" lvl="1" indent="-171450">
              <a:buFont typeface="Arial" panose="020B0604020202020204" pitchFamily="34" charset="0"/>
              <a:buChar char="•"/>
            </a:pPr>
            <a:r>
              <a:rPr lang="en-US" dirty="0">
                <a:cs typeface="Calibri"/>
              </a:rPr>
              <a:t>Pimlico Racecourse </a:t>
            </a:r>
          </a:p>
          <a:p>
            <a:pPr marL="628650" lvl="1" indent="-171450">
              <a:buFont typeface="Arial" panose="020B0604020202020204" pitchFamily="34" charset="0"/>
              <a:buChar char="•"/>
            </a:pPr>
            <a:r>
              <a:rPr lang="en-US" dirty="0">
                <a:cs typeface="Calibri"/>
              </a:rPr>
              <a:t>Sinai Hospital </a:t>
            </a:r>
          </a:p>
          <a:p>
            <a:pPr marL="628650" lvl="1" indent="-171450">
              <a:buFont typeface="Arial" panose="020B0604020202020204" pitchFamily="34" charset="0"/>
              <a:buChar char="•"/>
            </a:pPr>
            <a:r>
              <a:rPr lang="en-US" dirty="0">
                <a:cs typeface="Calibri"/>
              </a:rPr>
              <a:t>New 21</a:t>
            </a:r>
            <a:r>
              <a:rPr lang="en-US" baseline="30000" dirty="0">
                <a:cs typeface="Calibri"/>
              </a:rPr>
              <a:t>st</a:t>
            </a:r>
            <a:r>
              <a:rPr lang="en-US" dirty="0">
                <a:cs typeface="Calibri"/>
              </a:rPr>
              <a:t> </a:t>
            </a:r>
            <a:r>
              <a:rPr lang="en-US" dirty="0" err="1">
                <a:cs typeface="Calibri"/>
              </a:rPr>
              <a:t>Centure</a:t>
            </a:r>
            <a:r>
              <a:rPr lang="en-US" dirty="0">
                <a:cs typeface="Calibri"/>
              </a:rPr>
              <a:t> Schools </a:t>
            </a:r>
          </a:p>
          <a:p>
            <a:pPr marL="628650" lvl="1" indent="-171450">
              <a:buFont typeface="Arial" panose="020B0604020202020204" pitchFamily="34" charset="0"/>
              <a:buChar char="•"/>
            </a:pPr>
            <a:r>
              <a:rPr lang="en-US" dirty="0">
                <a:cs typeface="Calibri"/>
              </a:rPr>
              <a:t>State of the art rec centers </a:t>
            </a:r>
          </a:p>
          <a:p>
            <a:pPr marL="628650" lvl="1" indent="-171450">
              <a:buFont typeface="Arial" panose="020B0604020202020204" pitchFamily="34" charset="0"/>
              <a:buChar char="•"/>
            </a:pPr>
            <a:r>
              <a:rPr lang="en-US" dirty="0">
                <a:cs typeface="Calibri"/>
              </a:rPr>
              <a:t>A (soon to be) brand new library! </a:t>
            </a:r>
          </a:p>
          <a:p>
            <a:pPr marL="171450" lvl="0" indent="-171450">
              <a:buFont typeface="Arial" panose="020B0604020202020204" pitchFamily="34" charset="0"/>
              <a:buChar char="•"/>
            </a:pPr>
            <a:r>
              <a:rPr lang="en-US" dirty="0">
                <a:cs typeface="Calibri"/>
              </a:rPr>
              <a:t>The theory of the IIAs is that we can build from these strengths to revitalize these communities with concentrated investment, coordinated deployment of city services and resources, and by working directly with neighborhood residents and stakeholders to develop databased implementation strategies.</a:t>
            </a:r>
            <a:endParaRPr lang="en-US" dirty="0">
              <a:cs typeface="+mn-cs"/>
            </a:endParaRPr>
          </a:p>
          <a:p>
            <a:pPr marL="171450" lvl="0" indent="-171450">
              <a:buFont typeface="Arial" panose="020B0604020202020204" pitchFamily="34" charset="0"/>
              <a:buChar char="•"/>
            </a:pPr>
            <a:r>
              <a:rPr lang="en-US" dirty="0">
                <a:cs typeface="Calibri"/>
              </a:rPr>
              <a:t>We have been working with community partners and Park Heights Renaissance, to compile these strategies, identify priorities, and seeking funding for implementation. This has resulted in the Implementation Strategy document that was shared online and that we will be discussing today. </a:t>
            </a:r>
          </a:p>
          <a:p>
            <a:pPr marL="171450" lvl="0" indent="-171450">
              <a:buFont typeface="Arial" panose="020B0604020202020204" pitchFamily="34" charset="0"/>
              <a:buChar char="•"/>
            </a:pPr>
            <a:r>
              <a:rPr lang="en-US" dirty="0">
                <a:cs typeface="Calibri"/>
              </a:rPr>
              <a:t>Our goal today is to broaden the conversation by sharing this work with a larger audience and get feedback to help finalize the document.  </a:t>
            </a:r>
            <a:endParaRPr lang="en-US" dirty="0"/>
          </a:p>
        </p:txBody>
      </p:sp>
      <p:sp>
        <p:nvSpPr>
          <p:cNvPr id="4" name="Slide Number Placeholder 3"/>
          <p:cNvSpPr>
            <a:spLocks noGrp="1"/>
          </p:cNvSpPr>
          <p:nvPr>
            <p:ph type="sldNum" sz="quarter" idx="5"/>
          </p:nvPr>
        </p:nvSpPr>
        <p:spPr/>
        <p:txBody>
          <a:bodyPr/>
          <a:lstStyle/>
          <a:p>
            <a:pPr>
              <a:defRPr/>
            </a:pPr>
            <a:fld id="{918461D0-49E3-4C92-AEA5-277BAC5FC8A7}" type="slidenum">
              <a:rPr lang="en-US" smtClean="0"/>
              <a:pPr>
                <a:defRPr/>
              </a:pPr>
              <a:t>9</a:t>
            </a:fld>
            <a:endParaRPr lang="en-US"/>
          </a:p>
        </p:txBody>
      </p:sp>
    </p:spTree>
    <p:extLst>
      <p:ext uri="{BB962C8B-B14F-4D97-AF65-F5344CB8AC3E}">
        <p14:creationId xmlns:p14="http://schemas.microsoft.com/office/powerpoint/2010/main" val="2337601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cs typeface="Calibri"/>
              </a:rPr>
              <a:t>The IIAs  were first identified in the 2019 DHCD Community Development Framework </a:t>
            </a:r>
            <a:endParaRPr lang="en-US" dirty="0">
              <a:cs typeface="+mn-cs"/>
            </a:endParaRPr>
          </a:p>
          <a:p>
            <a:pPr marL="171450" lvl="0" indent="-171450">
              <a:buFont typeface="Arial" panose="020B0604020202020204" pitchFamily="34" charset="0"/>
              <a:buChar char="•"/>
            </a:pPr>
            <a:r>
              <a:rPr lang="en-US" dirty="0">
                <a:cs typeface="Calibri"/>
              </a:rPr>
              <a:t>They are areas of the City that are poised for transformational revitalization at the neighborhood level based on their existing assets, current redevelopment activity, and proximity to already shifting markets. </a:t>
            </a:r>
            <a:endParaRPr lang="en-US" dirty="0">
              <a:cs typeface="+mn-cs"/>
            </a:endParaRPr>
          </a:p>
          <a:p>
            <a:pPr marL="171450" lvl="0" indent="-171450">
              <a:buFont typeface="Arial" panose="020B0604020202020204" pitchFamily="34" charset="0"/>
              <a:buChar char="•"/>
            </a:pPr>
            <a:r>
              <a:rPr lang="en-US" dirty="0">
                <a:cs typeface="Calibri"/>
              </a:rPr>
              <a:t>The Park Heights IIA is a </a:t>
            </a:r>
            <a:r>
              <a:rPr lang="en-US" sz="1200" kern="1200" dirty="0">
                <a:solidFill>
                  <a:schemeClr val="tx1"/>
                </a:solidFill>
                <a:effectLst/>
                <a:latin typeface="+mn-lt"/>
                <a:ea typeface="+mn-ea"/>
                <a:cs typeface="+mn-cs"/>
              </a:rPr>
              <a:t>wealth of diverse neighborhoods and corridors. It’s character is rich with a variety of early 19th and 20th century porch front rowhomes and single-family houses, multi-family senior and affordable housing etc.</a:t>
            </a:r>
            <a:r>
              <a:rPr lang="en-US" dirty="0">
                <a:cs typeface="Calibri"/>
              </a:rPr>
              <a:t> There are so many assets to build from Park Heights including:</a:t>
            </a:r>
          </a:p>
          <a:p>
            <a:pPr marL="628650" lvl="1" indent="-171450">
              <a:buFont typeface="Arial" panose="020B0604020202020204" pitchFamily="34" charset="0"/>
              <a:buChar char="•"/>
            </a:pPr>
            <a:r>
              <a:rPr lang="en-US" dirty="0">
                <a:cs typeface="Calibri"/>
              </a:rPr>
              <a:t>Pimlico Racecourse </a:t>
            </a:r>
          </a:p>
          <a:p>
            <a:pPr marL="628650" lvl="1" indent="-171450">
              <a:buFont typeface="Arial" panose="020B0604020202020204" pitchFamily="34" charset="0"/>
              <a:buChar char="•"/>
            </a:pPr>
            <a:r>
              <a:rPr lang="en-US" dirty="0">
                <a:cs typeface="Calibri"/>
              </a:rPr>
              <a:t>Sinai Hospital </a:t>
            </a:r>
          </a:p>
          <a:p>
            <a:pPr marL="628650" lvl="1" indent="-171450">
              <a:buFont typeface="Arial" panose="020B0604020202020204" pitchFamily="34" charset="0"/>
              <a:buChar char="•"/>
            </a:pPr>
            <a:r>
              <a:rPr lang="en-US" dirty="0">
                <a:cs typeface="Calibri"/>
              </a:rPr>
              <a:t>New 21</a:t>
            </a:r>
            <a:r>
              <a:rPr lang="en-US" baseline="30000" dirty="0">
                <a:cs typeface="Calibri"/>
              </a:rPr>
              <a:t>st</a:t>
            </a:r>
            <a:r>
              <a:rPr lang="en-US" dirty="0">
                <a:cs typeface="Calibri"/>
              </a:rPr>
              <a:t> </a:t>
            </a:r>
            <a:r>
              <a:rPr lang="en-US" dirty="0" err="1">
                <a:cs typeface="Calibri"/>
              </a:rPr>
              <a:t>Centure</a:t>
            </a:r>
            <a:r>
              <a:rPr lang="en-US" dirty="0">
                <a:cs typeface="Calibri"/>
              </a:rPr>
              <a:t> Schools </a:t>
            </a:r>
          </a:p>
          <a:p>
            <a:pPr marL="628650" lvl="1" indent="-171450">
              <a:buFont typeface="Arial" panose="020B0604020202020204" pitchFamily="34" charset="0"/>
              <a:buChar char="•"/>
            </a:pPr>
            <a:r>
              <a:rPr lang="en-US" dirty="0">
                <a:cs typeface="Calibri"/>
              </a:rPr>
              <a:t>State of the art rec centers </a:t>
            </a:r>
          </a:p>
          <a:p>
            <a:pPr marL="628650" lvl="1" indent="-171450">
              <a:buFont typeface="Arial" panose="020B0604020202020204" pitchFamily="34" charset="0"/>
              <a:buChar char="•"/>
            </a:pPr>
            <a:r>
              <a:rPr lang="en-US" dirty="0">
                <a:cs typeface="Calibri"/>
              </a:rPr>
              <a:t>A (soon to be) brand new library! </a:t>
            </a:r>
          </a:p>
          <a:p>
            <a:pPr marL="171450" lvl="0" indent="-171450">
              <a:buFont typeface="Arial" panose="020B0604020202020204" pitchFamily="34" charset="0"/>
              <a:buChar char="•"/>
            </a:pPr>
            <a:r>
              <a:rPr lang="en-US" dirty="0">
                <a:cs typeface="Calibri"/>
              </a:rPr>
              <a:t>The theory of the IIAs is that we can build from these strengths to revitalize these communities with concentrated investment, coordinated deployment of city services and resources, and by working directly with neighborhood residents and stakeholders to develop databased implementation strategies.</a:t>
            </a:r>
            <a:endParaRPr lang="en-US" dirty="0">
              <a:cs typeface="+mn-cs"/>
            </a:endParaRPr>
          </a:p>
          <a:p>
            <a:pPr marL="171450" lvl="0" indent="-171450">
              <a:buFont typeface="Arial" panose="020B0604020202020204" pitchFamily="34" charset="0"/>
              <a:buChar char="•"/>
            </a:pPr>
            <a:r>
              <a:rPr lang="en-US" dirty="0">
                <a:cs typeface="Calibri"/>
              </a:rPr>
              <a:t>We have been working with community partners and Park Heights Renaissance, to compile these strategies, identify priorities, and seeking funding for implementation. This has resulted in the Implementation Strategy document that was shared online and that we will be discussing today. </a:t>
            </a:r>
          </a:p>
          <a:p>
            <a:pPr marL="171450" lvl="0" indent="-171450">
              <a:buFont typeface="Arial" panose="020B0604020202020204" pitchFamily="34" charset="0"/>
              <a:buChar char="•"/>
            </a:pPr>
            <a:r>
              <a:rPr lang="en-US" dirty="0">
                <a:cs typeface="Calibri"/>
              </a:rPr>
              <a:t>Our goal today is to broaden the conversation by sharing this work with a larger audience and get feedback to help finalize the document.  </a:t>
            </a:r>
            <a:endParaRPr lang="en-US" dirty="0"/>
          </a:p>
          <a:p>
            <a:pPr marL="285750"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pPr>
              <a:defRPr/>
            </a:pPr>
            <a:fld id="{918461D0-49E3-4C92-AEA5-277BAC5FC8A7}" type="slidenum">
              <a:rPr lang="en-US"/>
              <a:pPr>
                <a:defRPr/>
              </a:pPr>
              <a:t>10</a:t>
            </a:fld>
            <a:endParaRPr lang="en-US"/>
          </a:p>
        </p:txBody>
      </p:sp>
    </p:spTree>
    <p:extLst>
      <p:ext uri="{BB962C8B-B14F-4D97-AF65-F5344CB8AC3E}">
        <p14:creationId xmlns:p14="http://schemas.microsoft.com/office/powerpoint/2010/main" val="4094211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a:defRPr/>
            </a:pPr>
            <a:fld id="{918461D0-49E3-4C92-AEA5-277BAC5FC8A7}" type="slidenum">
              <a:rPr lang="en-US" smtClean="0"/>
              <a:pPr>
                <a:defRPr/>
              </a:pPr>
              <a:t>11</a:t>
            </a:fld>
            <a:endParaRPr lang="en-US"/>
          </a:p>
        </p:txBody>
      </p:sp>
    </p:spTree>
    <p:extLst>
      <p:ext uri="{BB962C8B-B14F-4D97-AF65-F5344CB8AC3E}">
        <p14:creationId xmlns:p14="http://schemas.microsoft.com/office/powerpoint/2010/main" val="4249403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0" kern="1200">
                <a:solidFill>
                  <a:schemeClr val="tx1"/>
                </a:solidFill>
                <a:effectLst/>
                <a:latin typeface="+mn-lt"/>
                <a:ea typeface="+mn-ea"/>
                <a:cs typeface="+mn-cs"/>
              </a:rPr>
              <a:t>Homeownership: Portions of every neighborhood in Park Heights, have received funding for Homeowner Repair Grants targeted to legacy homeowners who need repairs to their homes. </a:t>
            </a:r>
          </a:p>
          <a:p>
            <a:pPr marL="171450" lvl="0" indent="-171450">
              <a:buFont typeface="Arial" panose="020B0604020202020204" pitchFamily="34" charset="0"/>
              <a:buChar char="•"/>
            </a:pPr>
            <a:r>
              <a:rPr lang="en-US" sz="1200" b="0" kern="1200">
                <a:solidFill>
                  <a:schemeClr val="tx1"/>
                </a:solidFill>
                <a:effectLst/>
                <a:latin typeface="+mn-lt"/>
                <a:ea typeface="+mn-ea"/>
                <a:cs typeface="+mn-cs"/>
              </a:rPr>
              <a:t>Priority Site Assembly: MRA, Loyola Northway, Zone 1 areas</a:t>
            </a:r>
          </a:p>
          <a:p>
            <a:pPr marL="171450" indent="-171450">
              <a:buFont typeface="Arial" panose="020B0604020202020204" pitchFamily="34" charset="0"/>
              <a:buChar char="•"/>
            </a:pPr>
            <a:r>
              <a:rPr lang="en-US" sz="1200" b="0" kern="1200">
                <a:solidFill>
                  <a:schemeClr val="tx1"/>
                </a:solidFill>
                <a:effectLst/>
                <a:latin typeface="+mn-lt"/>
                <a:ea typeface="+mn-ea"/>
                <a:cs typeface="+mn-cs"/>
              </a:rPr>
              <a:t>Demolition and Stabilization: MRA, Stabilization along Park Circle </a:t>
            </a:r>
          </a:p>
          <a:p>
            <a:pPr marL="0" indent="0">
              <a:buFont typeface="Arial" panose="020B0604020202020204" pitchFamily="34" charset="0"/>
              <a:buNone/>
            </a:pPr>
            <a:r>
              <a:rPr lang="en-US" sz="1200" b="0" kern="1200">
                <a:solidFill>
                  <a:schemeClr val="tx1"/>
                </a:solidFill>
                <a:effectLst/>
                <a:latin typeface="+mn-lt"/>
                <a:ea typeface="+mn-ea"/>
                <a:cs typeface="+mn-cs"/>
              </a:rPr>
              <a:t>Community Development/IIA Zones</a:t>
            </a:r>
          </a:p>
          <a:p>
            <a:pPr marL="171450" indent="-171450">
              <a:buFont typeface="Arial" panose="020B0604020202020204" pitchFamily="34" charset="0"/>
              <a:buChar char="•"/>
            </a:pPr>
            <a:r>
              <a:rPr lang="en-US"/>
              <a:t>Define Zones – Connect project tracker, and talk about how we came to these zones</a:t>
            </a:r>
          </a:p>
          <a:p>
            <a:pPr marL="171450" indent="-171450">
              <a:buFont typeface="Arial" panose="020B0604020202020204" pitchFamily="34" charset="0"/>
              <a:buChar char="•"/>
            </a:pPr>
            <a:r>
              <a:rPr lang="en-US"/>
              <a:t>Guides spending, ARPA, etc.  - Introduce, tools and Renovation, rehab and acquisition, stabilization, vacancy working group stuff. Specific tools that use, and ARPA. </a:t>
            </a:r>
            <a:endParaRPr lang="en-US">
              <a:cs typeface="Calibri"/>
            </a:endParaRPr>
          </a:p>
          <a:p>
            <a:pPr marL="171450" lvl="0" indent="-171450">
              <a:buFont typeface="Arial" panose="020B0604020202020204" pitchFamily="34" charset="0"/>
              <a:buChar char="•"/>
            </a:pPr>
            <a:endParaRPr lang="en-US" sz="1200" b="0" kern="1200">
              <a:solidFill>
                <a:schemeClr val="tx1"/>
              </a:solidFill>
              <a:effectLst/>
              <a:latin typeface="+mn-lt"/>
              <a:ea typeface="+mn-ea"/>
              <a:cs typeface="+mn-cs"/>
            </a:endParaRPr>
          </a:p>
          <a:p>
            <a:pPr marL="285750" indent="-285750">
              <a:buFont typeface="Arial"/>
              <a:buChar char="•"/>
            </a:pPr>
            <a:endParaRPr lang="en-US" b="0">
              <a:cs typeface="Calibri"/>
            </a:endParaRPr>
          </a:p>
        </p:txBody>
      </p:sp>
      <p:sp>
        <p:nvSpPr>
          <p:cNvPr id="4" name="Slide Number Placeholder 3"/>
          <p:cNvSpPr>
            <a:spLocks noGrp="1"/>
          </p:cNvSpPr>
          <p:nvPr>
            <p:ph type="sldNum" sz="quarter" idx="5"/>
          </p:nvPr>
        </p:nvSpPr>
        <p:spPr/>
        <p:txBody>
          <a:bodyPr/>
          <a:lstStyle/>
          <a:p>
            <a:pPr>
              <a:defRPr/>
            </a:pPr>
            <a:fld id="{918461D0-49E3-4C92-AEA5-277BAC5FC8A7}" type="slidenum">
              <a:rPr lang="en-US"/>
              <a:pPr>
                <a:defRPr/>
              </a:pPr>
              <a:t>12</a:t>
            </a:fld>
            <a:endParaRPr lang="en-US"/>
          </a:p>
        </p:txBody>
      </p:sp>
    </p:spTree>
    <p:extLst>
      <p:ext uri="{BB962C8B-B14F-4D97-AF65-F5344CB8AC3E}">
        <p14:creationId xmlns:p14="http://schemas.microsoft.com/office/powerpoint/2010/main" val="630839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Define Zones – Connect project tracker, and talk about how we came to these zones</a:t>
            </a:r>
          </a:p>
          <a:p>
            <a:pPr marL="171450" indent="-171450">
              <a:buFont typeface="Arial" panose="020B0604020202020204" pitchFamily="34" charset="0"/>
              <a:buChar char="•"/>
            </a:pPr>
            <a:r>
              <a:rPr lang="en-US"/>
              <a:t>Guides spending, ARPA, etc.  - Introduce, tools and Renovation, rehab and acquisition, stabilization, vacancy working group stuff. Specific tools that use, and ARPA. </a:t>
            </a:r>
            <a:endParaRPr lang="en-US">
              <a:cs typeface="Calibri"/>
            </a:endParaRPr>
          </a:p>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pPr>
              <a:defRPr/>
            </a:pPr>
            <a:fld id="{918461D0-49E3-4C92-AEA5-277BAC5FC8A7}" type="slidenum">
              <a:rPr lang="en-US"/>
              <a:pPr>
                <a:defRPr/>
              </a:pPr>
              <a:t>13</a:t>
            </a:fld>
            <a:endParaRPr lang="en-US"/>
          </a:p>
        </p:txBody>
      </p:sp>
    </p:spTree>
    <p:extLst>
      <p:ext uri="{BB962C8B-B14F-4D97-AF65-F5344CB8AC3E}">
        <p14:creationId xmlns:p14="http://schemas.microsoft.com/office/powerpoint/2010/main" val="1866779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392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542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190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678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637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914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259237" y="1266865"/>
            <a:ext cx="2268016" cy="4124267"/>
          </a:xfrm>
          <a:custGeom>
            <a:avLst/>
            <a:gdLst>
              <a:gd name="connsiteX0" fmla="*/ 1095718 w 2268016"/>
              <a:gd name="connsiteY0" fmla="*/ 730721 h 4124267"/>
              <a:gd name="connsiteX1" fmla="*/ 789388 w 2268016"/>
              <a:gd name="connsiteY1" fmla="*/ 2816789 h 4124267"/>
              <a:gd name="connsiteX2" fmla="*/ 1413832 w 2268016"/>
              <a:gd name="connsiteY2" fmla="*/ 2816789 h 4124267"/>
              <a:gd name="connsiteX3" fmla="*/ 1107502 w 2268016"/>
              <a:gd name="connsiteY3" fmla="*/ 730721 h 4124267"/>
              <a:gd name="connsiteX4" fmla="*/ 659786 w 2268016"/>
              <a:gd name="connsiteY4" fmla="*/ 0 h 4124267"/>
              <a:gd name="connsiteX5" fmla="*/ 1608231 w 2268016"/>
              <a:gd name="connsiteY5" fmla="*/ 0 h 4124267"/>
              <a:gd name="connsiteX6" fmla="*/ 2268016 w 2268016"/>
              <a:gd name="connsiteY6" fmla="*/ 4124267 h 4124267"/>
              <a:gd name="connsiteX7" fmla="*/ 1614127 w 2268016"/>
              <a:gd name="connsiteY7" fmla="*/ 4124267 h 4124267"/>
              <a:gd name="connsiteX8" fmla="*/ 1502196 w 2268016"/>
              <a:gd name="connsiteY8" fmla="*/ 3375876 h 4124267"/>
              <a:gd name="connsiteX9" fmla="*/ 706911 w 2268016"/>
              <a:gd name="connsiteY9" fmla="*/ 3375876 h 4124267"/>
              <a:gd name="connsiteX10" fmla="*/ 594989 w 2268016"/>
              <a:gd name="connsiteY10" fmla="*/ 4124267 h 4124267"/>
              <a:gd name="connsiteX11" fmla="*/ 0 w 2268016"/>
              <a:gd name="connsiteY11" fmla="*/ 4124267 h 412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8016" h="4124267">
                <a:moveTo>
                  <a:pt x="1095718" y="730721"/>
                </a:moveTo>
                <a:lnTo>
                  <a:pt x="789388" y="2816789"/>
                </a:lnTo>
                <a:lnTo>
                  <a:pt x="1413832" y="2816789"/>
                </a:lnTo>
                <a:lnTo>
                  <a:pt x="1107502" y="730721"/>
                </a:lnTo>
                <a:close/>
                <a:moveTo>
                  <a:pt x="659786" y="0"/>
                </a:moveTo>
                <a:lnTo>
                  <a:pt x="1608231" y="0"/>
                </a:lnTo>
                <a:lnTo>
                  <a:pt x="2268016" y="4124267"/>
                </a:lnTo>
                <a:lnTo>
                  <a:pt x="1614127" y="4124267"/>
                </a:lnTo>
                <a:lnTo>
                  <a:pt x="1502196" y="3375876"/>
                </a:lnTo>
                <a:lnTo>
                  <a:pt x="706911" y="3375876"/>
                </a:lnTo>
                <a:lnTo>
                  <a:pt x="594989" y="4124267"/>
                </a:lnTo>
                <a:lnTo>
                  <a:pt x="0" y="4124267"/>
                </a:ln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759952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846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687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78864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192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143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0" y="0"/>
            <a:ext cx="12192000" cy="6858000"/>
          </a:xfrm>
          <a:prstGeom prst="rect">
            <a:avLst/>
          </a:prstGeom>
        </p:spPr>
        <p:txBody>
          <a:bodyPr/>
          <a:lstStyle/>
          <a:p>
            <a:pPr lvl="0"/>
            <a:endParaRPr lang="en-US" noProof="0"/>
          </a:p>
        </p:txBody>
      </p:sp>
      <p:sp>
        <p:nvSpPr>
          <p:cNvPr id="4" name="Picture Placeholder 5"/>
          <p:cNvSpPr>
            <a:spLocks noGrp="1"/>
          </p:cNvSpPr>
          <p:nvPr>
            <p:ph type="pic" sz="quarter" idx="11"/>
          </p:nvPr>
        </p:nvSpPr>
        <p:spPr>
          <a:xfrm>
            <a:off x="1562100" y="1657350"/>
            <a:ext cx="3638550" cy="3638550"/>
          </a:xfrm>
          <a:custGeom>
            <a:avLst/>
            <a:gdLst>
              <a:gd name="connsiteX0" fmla="*/ 0 w 3638550"/>
              <a:gd name="connsiteY0" fmla="*/ 0 h 3638550"/>
              <a:gd name="connsiteX1" fmla="*/ 3638550 w 3638550"/>
              <a:gd name="connsiteY1" fmla="*/ 0 h 3638550"/>
              <a:gd name="connsiteX2" fmla="*/ 3638550 w 3638550"/>
              <a:gd name="connsiteY2" fmla="*/ 3638550 h 3638550"/>
              <a:gd name="connsiteX3" fmla="*/ 0 w 3638550"/>
              <a:gd name="connsiteY3" fmla="*/ 3638550 h 3638550"/>
            </a:gdLst>
            <a:ahLst/>
            <a:cxnLst>
              <a:cxn ang="0">
                <a:pos x="connsiteX0" y="connsiteY0"/>
              </a:cxn>
              <a:cxn ang="0">
                <a:pos x="connsiteX1" y="connsiteY1"/>
              </a:cxn>
              <a:cxn ang="0">
                <a:pos x="connsiteX2" y="connsiteY2"/>
              </a:cxn>
              <a:cxn ang="0">
                <a:pos x="connsiteX3" y="connsiteY3"/>
              </a:cxn>
            </a:cxnLst>
            <a:rect l="l" t="t" r="r" b="b"/>
            <a:pathLst>
              <a:path w="3638550" h="3638550">
                <a:moveTo>
                  <a:pt x="0" y="0"/>
                </a:moveTo>
                <a:lnTo>
                  <a:pt x="3638550" y="0"/>
                </a:lnTo>
                <a:lnTo>
                  <a:pt x="3638550" y="3638550"/>
                </a:lnTo>
                <a:lnTo>
                  <a:pt x="0" y="3638550"/>
                </a:ln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895492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914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195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607503" y="1094108"/>
            <a:ext cx="3745090" cy="3050360"/>
          </a:xfrm>
          <a:custGeom>
            <a:avLst/>
            <a:gdLst>
              <a:gd name="connsiteX0" fmla="*/ 0 w 3745090"/>
              <a:gd name="connsiteY0" fmla="*/ 0 h 3050360"/>
              <a:gd name="connsiteX1" fmla="*/ 3745090 w 3745090"/>
              <a:gd name="connsiteY1" fmla="*/ 0 h 3050360"/>
              <a:gd name="connsiteX2" fmla="*/ 3745090 w 3745090"/>
              <a:gd name="connsiteY2" fmla="*/ 3050360 h 3050360"/>
              <a:gd name="connsiteX3" fmla="*/ 0 w 3745090"/>
              <a:gd name="connsiteY3" fmla="*/ 3050360 h 3050360"/>
            </a:gdLst>
            <a:ahLst/>
            <a:cxnLst>
              <a:cxn ang="0">
                <a:pos x="connsiteX0" y="connsiteY0"/>
              </a:cxn>
              <a:cxn ang="0">
                <a:pos x="connsiteX1" y="connsiteY1"/>
              </a:cxn>
              <a:cxn ang="0">
                <a:pos x="connsiteX2" y="connsiteY2"/>
              </a:cxn>
              <a:cxn ang="0">
                <a:pos x="connsiteX3" y="connsiteY3"/>
              </a:cxn>
            </a:cxnLst>
            <a:rect l="l" t="t" r="r" b="b"/>
            <a:pathLst>
              <a:path w="3745090" h="3050360">
                <a:moveTo>
                  <a:pt x="0" y="0"/>
                </a:moveTo>
                <a:lnTo>
                  <a:pt x="3745090" y="0"/>
                </a:lnTo>
                <a:lnTo>
                  <a:pt x="3745090" y="3050360"/>
                </a:lnTo>
                <a:lnTo>
                  <a:pt x="0" y="3050360"/>
                </a:ln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817482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397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216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414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464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590925" y="-1"/>
            <a:ext cx="5010150" cy="2505076"/>
          </a:xfrm>
          <a:custGeom>
            <a:avLst/>
            <a:gdLst>
              <a:gd name="connsiteX0" fmla="*/ 0 w 5010150"/>
              <a:gd name="connsiteY0" fmla="*/ 0 h 2505076"/>
              <a:gd name="connsiteX1" fmla="*/ 5010150 w 5010150"/>
              <a:gd name="connsiteY1" fmla="*/ 0 h 2505076"/>
              <a:gd name="connsiteX2" fmla="*/ 5010150 w 5010150"/>
              <a:gd name="connsiteY2" fmla="*/ 1 h 2505076"/>
              <a:gd name="connsiteX3" fmla="*/ 2505075 w 5010150"/>
              <a:gd name="connsiteY3" fmla="*/ 2505076 h 2505076"/>
              <a:gd name="connsiteX4" fmla="*/ 0 w 5010150"/>
              <a:gd name="connsiteY4" fmla="*/ 1 h 2505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0150" h="2505076">
                <a:moveTo>
                  <a:pt x="0" y="0"/>
                </a:moveTo>
                <a:lnTo>
                  <a:pt x="5010150" y="0"/>
                </a:lnTo>
                <a:lnTo>
                  <a:pt x="5010150" y="1"/>
                </a:lnTo>
                <a:cubicBezTo>
                  <a:pt x="5010150" y="1383516"/>
                  <a:pt x="3888590" y="2505076"/>
                  <a:pt x="2505075" y="2505076"/>
                </a:cubicBezTo>
                <a:cubicBezTo>
                  <a:pt x="1121560" y="2505076"/>
                  <a:pt x="0" y="1383516"/>
                  <a:pt x="0" y="1"/>
                </a:cubicBez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3045528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504070" y="0"/>
            <a:ext cx="4191880" cy="6858000"/>
          </a:xfrm>
          <a:custGeom>
            <a:avLst/>
            <a:gdLst>
              <a:gd name="connsiteX0" fmla="*/ 510470 w 4191880"/>
              <a:gd name="connsiteY0" fmla="*/ 4972050 h 6858000"/>
              <a:gd name="connsiteX1" fmla="*/ 1696330 w 4191880"/>
              <a:gd name="connsiteY1" fmla="*/ 4972050 h 6858000"/>
              <a:gd name="connsiteX2" fmla="*/ 1185860 w 4191880"/>
              <a:gd name="connsiteY2" fmla="*/ 6858000 h 6858000"/>
              <a:gd name="connsiteX3" fmla="*/ 0 w 4191880"/>
              <a:gd name="connsiteY3" fmla="*/ 6858000 h 6858000"/>
              <a:gd name="connsiteX4" fmla="*/ 3006020 w 4191880"/>
              <a:gd name="connsiteY4" fmla="*/ 647700 h 6858000"/>
              <a:gd name="connsiteX5" fmla="*/ 4191880 w 4191880"/>
              <a:gd name="connsiteY5" fmla="*/ 647700 h 6858000"/>
              <a:gd name="connsiteX6" fmla="*/ 2882190 w 4191880"/>
              <a:gd name="connsiteY6" fmla="*/ 5486400 h 6858000"/>
              <a:gd name="connsiteX7" fmla="*/ 1696330 w 4191880"/>
              <a:gd name="connsiteY7" fmla="*/ 5486400 h 6858000"/>
              <a:gd name="connsiteX8" fmla="*/ 1863020 w 4191880"/>
              <a:gd name="connsiteY8" fmla="*/ 0 h 6858000"/>
              <a:gd name="connsiteX9" fmla="*/ 3048880 w 4191880"/>
              <a:gd name="connsiteY9" fmla="*/ 0 h 6858000"/>
              <a:gd name="connsiteX10" fmla="*/ 1739190 w 4191880"/>
              <a:gd name="connsiteY10" fmla="*/ 4838700 h 6858000"/>
              <a:gd name="connsiteX11" fmla="*/ 553330 w 4191880"/>
              <a:gd name="connsiteY11" fmla="*/ 48387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1880" h="6858000">
                <a:moveTo>
                  <a:pt x="510470" y="4972050"/>
                </a:moveTo>
                <a:lnTo>
                  <a:pt x="1696330" y="4972050"/>
                </a:lnTo>
                <a:lnTo>
                  <a:pt x="1185860" y="6858000"/>
                </a:lnTo>
                <a:lnTo>
                  <a:pt x="0" y="6858000"/>
                </a:lnTo>
                <a:close/>
                <a:moveTo>
                  <a:pt x="3006020" y="647700"/>
                </a:moveTo>
                <a:lnTo>
                  <a:pt x="4191880" y="647700"/>
                </a:lnTo>
                <a:lnTo>
                  <a:pt x="2882190" y="5486400"/>
                </a:lnTo>
                <a:lnTo>
                  <a:pt x="1696330" y="5486400"/>
                </a:lnTo>
                <a:close/>
                <a:moveTo>
                  <a:pt x="1863020" y="0"/>
                </a:moveTo>
                <a:lnTo>
                  <a:pt x="3048880" y="0"/>
                </a:lnTo>
                <a:lnTo>
                  <a:pt x="1739190" y="4838700"/>
                </a:lnTo>
                <a:lnTo>
                  <a:pt x="553330" y="4838700"/>
                </a:ln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3448645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5033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04800" y="457200"/>
            <a:ext cx="1600200" cy="5867400"/>
          </a:xfrm>
          <a:prstGeom prst="rect">
            <a:avLst/>
          </a:prstGeom>
        </p:spPr>
        <p:txBody>
          <a:bodyPr/>
          <a:lstStyle/>
          <a:p>
            <a:pPr lvl="0"/>
            <a:endParaRPr lang="en-US" noProof="0"/>
          </a:p>
        </p:txBody>
      </p:sp>
      <p:sp>
        <p:nvSpPr>
          <p:cNvPr id="6" name="Picture Placeholder 5"/>
          <p:cNvSpPr>
            <a:spLocks noGrp="1"/>
          </p:cNvSpPr>
          <p:nvPr>
            <p:ph type="pic" sz="quarter" idx="11"/>
          </p:nvPr>
        </p:nvSpPr>
        <p:spPr>
          <a:xfrm>
            <a:off x="8153400" y="457200"/>
            <a:ext cx="3733800" cy="5867400"/>
          </a:xfrm>
          <a:prstGeom prst="rect">
            <a:avLst/>
          </a:prstGeom>
        </p:spPr>
        <p:txBody>
          <a:bodyPr/>
          <a:lstStyle/>
          <a:p>
            <a:pPr lvl="0"/>
            <a:endParaRPr lang="en-US" noProof="0"/>
          </a:p>
        </p:txBody>
      </p:sp>
      <p:sp>
        <p:nvSpPr>
          <p:cNvPr id="9" name="Picture Placeholder 3"/>
          <p:cNvSpPr>
            <a:spLocks noGrp="1"/>
          </p:cNvSpPr>
          <p:nvPr>
            <p:ph type="pic" sz="quarter" idx="12"/>
          </p:nvPr>
        </p:nvSpPr>
        <p:spPr>
          <a:xfrm>
            <a:off x="1905000" y="457200"/>
            <a:ext cx="1638300" cy="5867400"/>
          </a:xfrm>
          <a:prstGeom prst="rect">
            <a:avLst/>
          </a:prstGeom>
        </p:spPr>
        <p:txBody>
          <a:bodyPr/>
          <a:lstStyle/>
          <a:p>
            <a:pPr lvl="0"/>
            <a:endParaRPr lang="en-US" noProof="0"/>
          </a:p>
        </p:txBody>
      </p:sp>
    </p:spTree>
    <p:extLst>
      <p:ext uri="{BB962C8B-B14F-4D97-AF65-F5344CB8AC3E}">
        <p14:creationId xmlns:p14="http://schemas.microsoft.com/office/powerpoint/2010/main" val="32746331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7711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650052" y="523792"/>
            <a:ext cx="3876541" cy="5810416"/>
          </a:xfrm>
          <a:custGeom>
            <a:avLst/>
            <a:gdLst>
              <a:gd name="connsiteX0" fmla="*/ 656087 w 3876541"/>
              <a:gd name="connsiteY0" fmla="*/ 1222688 h 5810416"/>
              <a:gd name="connsiteX1" fmla="*/ 1031030 w 3876541"/>
              <a:gd name="connsiteY1" fmla="*/ 4587727 h 5810416"/>
              <a:gd name="connsiteX2" fmla="*/ 1756880 w 3876541"/>
              <a:gd name="connsiteY2" fmla="*/ 4587727 h 5810416"/>
              <a:gd name="connsiteX3" fmla="*/ 1944351 w 3876541"/>
              <a:gd name="connsiteY3" fmla="*/ 2794650 h 5810416"/>
              <a:gd name="connsiteX4" fmla="*/ 1953965 w 3876541"/>
              <a:gd name="connsiteY4" fmla="*/ 2794650 h 5810416"/>
              <a:gd name="connsiteX5" fmla="*/ 2141437 w 3876541"/>
              <a:gd name="connsiteY5" fmla="*/ 4587727 h 5810416"/>
              <a:gd name="connsiteX6" fmla="*/ 2843253 w 3876541"/>
              <a:gd name="connsiteY6" fmla="*/ 4587727 h 5810416"/>
              <a:gd name="connsiteX7" fmla="*/ 3218181 w 3876541"/>
              <a:gd name="connsiteY7" fmla="*/ 1222688 h 5810416"/>
              <a:gd name="connsiteX8" fmla="*/ 2756727 w 3876541"/>
              <a:gd name="connsiteY8" fmla="*/ 1222688 h 5810416"/>
              <a:gd name="connsiteX9" fmla="*/ 2487538 w 3876541"/>
              <a:gd name="connsiteY9" fmla="*/ 3895494 h 5810416"/>
              <a:gd name="connsiteX10" fmla="*/ 2477924 w 3876541"/>
              <a:gd name="connsiteY10" fmla="*/ 3895494 h 5810416"/>
              <a:gd name="connsiteX11" fmla="*/ 2218349 w 3876541"/>
              <a:gd name="connsiteY11" fmla="*/ 1222688 h 5810416"/>
              <a:gd name="connsiteX12" fmla="*/ 1708811 w 3876541"/>
              <a:gd name="connsiteY12" fmla="*/ 1222688 h 5810416"/>
              <a:gd name="connsiteX13" fmla="*/ 1458849 w 3876541"/>
              <a:gd name="connsiteY13" fmla="*/ 3876264 h 5810416"/>
              <a:gd name="connsiteX14" fmla="*/ 1449235 w 3876541"/>
              <a:gd name="connsiteY14" fmla="*/ 3876264 h 5810416"/>
              <a:gd name="connsiteX15" fmla="*/ 1170432 w 3876541"/>
              <a:gd name="connsiteY15" fmla="*/ 1222688 h 5810416"/>
              <a:gd name="connsiteX16" fmla="*/ 0 w 3876541"/>
              <a:gd name="connsiteY16" fmla="*/ 0 h 5810416"/>
              <a:gd name="connsiteX17" fmla="*/ 3876541 w 3876541"/>
              <a:gd name="connsiteY17" fmla="*/ 0 h 5810416"/>
              <a:gd name="connsiteX18" fmla="*/ 3876541 w 3876541"/>
              <a:gd name="connsiteY18" fmla="*/ 5810416 h 5810416"/>
              <a:gd name="connsiteX19" fmla="*/ 0 w 3876541"/>
              <a:gd name="connsiteY19" fmla="*/ 5810416 h 581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6541" h="5810416">
                <a:moveTo>
                  <a:pt x="656087" y="1222688"/>
                </a:moveTo>
                <a:lnTo>
                  <a:pt x="1031030" y="4587727"/>
                </a:lnTo>
                <a:lnTo>
                  <a:pt x="1756880" y="4587727"/>
                </a:lnTo>
                <a:lnTo>
                  <a:pt x="1944351" y="2794650"/>
                </a:lnTo>
                <a:lnTo>
                  <a:pt x="1953965" y="2794650"/>
                </a:lnTo>
                <a:lnTo>
                  <a:pt x="2141437" y="4587727"/>
                </a:lnTo>
                <a:lnTo>
                  <a:pt x="2843253" y="4587727"/>
                </a:lnTo>
                <a:lnTo>
                  <a:pt x="3218181" y="1222688"/>
                </a:lnTo>
                <a:lnTo>
                  <a:pt x="2756727" y="1222688"/>
                </a:lnTo>
                <a:lnTo>
                  <a:pt x="2487538" y="3895494"/>
                </a:lnTo>
                <a:lnTo>
                  <a:pt x="2477924" y="3895494"/>
                </a:lnTo>
                <a:lnTo>
                  <a:pt x="2218349" y="1222688"/>
                </a:lnTo>
                <a:lnTo>
                  <a:pt x="1708811" y="1222688"/>
                </a:lnTo>
                <a:lnTo>
                  <a:pt x="1458849" y="3876264"/>
                </a:lnTo>
                <a:lnTo>
                  <a:pt x="1449235" y="3876264"/>
                </a:lnTo>
                <a:lnTo>
                  <a:pt x="1170432" y="1222688"/>
                </a:lnTo>
                <a:close/>
                <a:moveTo>
                  <a:pt x="0" y="0"/>
                </a:moveTo>
                <a:lnTo>
                  <a:pt x="3876541" y="0"/>
                </a:lnTo>
                <a:lnTo>
                  <a:pt x="3876541" y="5810416"/>
                </a:lnTo>
                <a:lnTo>
                  <a:pt x="0" y="5810416"/>
                </a:ln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4829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0668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393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1942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947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191657" y="754630"/>
            <a:ext cx="3903663" cy="5348742"/>
          </a:xfrm>
          <a:prstGeom prst="rect">
            <a:avLst/>
          </a:prstGeom>
        </p:spPr>
        <p:txBody>
          <a:bodyPr/>
          <a:lstStyle/>
          <a:p>
            <a:pPr lvl="0"/>
            <a:endParaRPr lang="en-US" noProof="0"/>
          </a:p>
        </p:txBody>
      </p:sp>
      <p:sp>
        <p:nvSpPr>
          <p:cNvPr id="5" name="Picture Placeholder 3"/>
          <p:cNvSpPr>
            <a:spLocks noGrp="1"/>
          </p:cNvSpPr>
          <p:nvPr>
            <p:ph type="pic" sz="quarter" idx="11"/>
          </p:nvPr>
        </p:nvSpPr>
        <p:spPr>
          <a:xfrm>
            <a:off x="6096000" y="754629"/>
            <a:ext cx="3903663" cy="5348741"/>
          </a:xfrm>
          <a:prstGeom prst="rect">
            <a:avLst/>
          </a:prstGeom>
        </p:spPr>
        <p:txBody>
          <a:bodyPr/>
          <a:lstStyle/>
          <a:p>
            <a:pPr lvl="0"/>
            <a:endParaRPr lang="en-US" noProof="0"/>
          </a:p>
        </p:txBody>
      </p:sp>
    </p:spTree>
    <p:extLst>
      <p:ext uri="{BB962C8B-B14F-4D97-AF65-F5344CB8AC3E}">
        <p14:creationId xmlns:p14="http://schemas.microsoft.com/office/powerpoint/2010/main" val="12078181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pPr lvl="0"/>
            <a:endParaRPr lang="en-US" noProof="0"/>
          </a:p>
        </p:txBody>
      </p:sp>
    </p:spTree>
    <p:extLst>
      <p:ext uri="{BB962C8B-B14F-4D97-AF65-F5344CB8AC3E}">
        <p14:creationId xmlns:p14="http://schemas.microsoft.com/office/powerpoint/2010/main" val="1953609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66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003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0BFDF1-A0EA-C573-4086-8E4A25DBEC29}"/>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515100" y="1473200"/>
            <a:ext cx="68580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2AFD5CD-DBDC-595B-0A97-452D27F1F0F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284663" y="2078038"/>
            <a:ext cx="1998662" cy="407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B9628DF-EC69-99E4-FCCC-BF51006D09F5}"/>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792288" y="1827213"/>
            <a:ext cx="2174875" cy="432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6D8D875-2826-D183-88E6-3757DA58D12E}"/>
              </a:ext>
            </a:extLst>
          </p:cNvPr>
          <p:cNvSpPr/>
          <p:nvPr userDrawn="1"/>
        </p:nvSpPr>
        <p:spPr>
          <a:xfrm>
            <a:off x="2519363" y="2039938"/>
            <a:ext cx="692150" cy="131762"/>
          </a:xfrm>
          <a:prstGeom prst="rect">
            <a:avLst/>
          </a:prstGeom>
          <a:solidFill>
            <a:srgbClr val="F4F4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Picture Placeholder 2"/>
          <p:cNvSpPr>
            <a:spLocks noGrp="1"/>
          </p:cNvSpPr>
          <p:nvPr>
            <p:ph type="pic" sz="quarter" idx="12"/>
          </p:nvPr>
        </p:nvSpPr>
        <p:spPr>
          <a:xfrm>
            <a:off x="4413262" y="2579409"/>
            <a:ext cx="1771047" cy="3113308"/>
          </a:xfrm>
          <a:prstGeom prst="rect">
            <a:avLst/>
          </a:prstGeom>
          <a:noFill/>
        </p:spPr>
        <p:txBody>
          <a:bodyPr anchor="ct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7" name="Picture Placeholder 2"/>
          <p:cNvSpPr>
            <a:spLocks noGrp="1"/>
          </p:cNvSpPr>
          <p:nvPr>
            <p:ph type="pic" sz="quarter" idx="13"/>
          </p:nvPr>
        </p:nvSpPr>
        <p:spPr>
          <a:xfrm>
            <a:off x="1879377" y="2208704"/>
            <a:ext cx="2001318" cy="3574077"/>
          </a:xfrm>
          <a:prstGeom prst="rect">
            <a:avLst/>
          </a:prstGeom>
          <a:noFill/>
        </p:spPr>
        <p:txBody>
          <a:bodyPr anchor="ct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8" name="Picture Placeholder 2"/>
          <p:cNvSpPr>
            <a:spLocks noGrp="1"/>
          </p:cNvSpPr>
          <p:nvPr>
            <p:ph type="pic" sz="quarter" idx="15"/>
          </p:nvPr>
        </p:nvSpPr>
        <p:spPr>
          <a:xfrm>
            <a:off x="7276939" y="1961571"/>
            <a:ext cx="5278351" cy="3965530"/>
          </a:xfrm>
          <a:prstGeom prst="rect">
            <a:avLst/>
          </a:prstGeom>
          <a:noFill/>
        </p:spPr>
        <p:txBody>
          <a:bodyPr anchor="ct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Tree>
    <p:extLst>
      <p:ext uri="{BB962C8B-B14F-4D97-AF65-F5344CB8AC3E}">
        <p14:creationId xmlns:p14="http://schemas.microsoft.com/office/powerpoint/2010/main" val="2589353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754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711609" y="0"/>
            <a:ext cx="6501582" cy="6858000"/>
          </a:xfrm>
          <a:custGeom>
            <a:avLst/>
            <a:gdLst>
              <a:gd name="connsiteX0" fmla="*/ 3739332 w 6501582"/>
              <a:gd name="connsiteY0" fmla="*/ 2198914 h 6858000"/>
              <a:gd name="connsiteX1" fmla="*/ 6501582 w 6501582"/>
              <a:gd name="connsiteY1" fmla="*/ 2198914 h 6858000"/>
              <a:gd name="connsiteX2" fmla="*/ 4970183 w 6501582"/>
              <a:gd name="connsiteY2" fmla="*/ 6858000 h 6858000"/>
              <a:gd name="connsiteX3" fmla="*/ 2263955 w 6501582"/>
              <a:gd name="connsiteY3" fmla="*/ 6858000 h 6858000"/>
              <a:gd name="connsiteX4" fmla="*/ 1475377 w 6501582"/>
              <a:gd name="connsiteY4" fmla="*/ 0 h 6858000"/>
              <a:gd name="connsiteX5" fmla="*/ 4237627 w 6501582"/>
              <a:gd name="connsiteY5" fmla="*/ 0 h 6858000"/>
              <a:gd name="connsiteX6" fmla="*/ 2706228 w 6501582"/>
              <a:gd name="connsiteY6" fmla="*/ 4659086 h 6858000"/>
              <a:gd name="connsiteX7" fmla="*/ 0 w 6501582"/>
              <a:gd name="connsiteY7" fmla="*/ 46590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1582" h="6858000">
                <a:moveTo>
                  <a:pt x="3739332" y="2198914"/>
                </a:moveTo>
                <a:lnTo>
                  <a:pt x="6501582" y="2198914"/>
                </a:lnTo>
                <a:lnTo>
                  <a:pt x="4970183" y="6858000"/>
                </a:lnTo>
                <a:lnTo>
                  <a:pt x="2263955" y="6858000"/>
                </a:lnTo>
                <a:close/>
                <a:moveTo>
                  <a:pt x="1475377" y="0"/>
                </a:moveTo>
                <a:lnTo>
                  <a:pt x="4237627" y="0"/>
                </a:lnTo>
                <a:lnTo>
                  <a:pt x="2706228" y="4659086"/>
                </a:lnTo>
                <a:lnTo>
                  <a:pt x="0" y="4659086"/>
                </a:ln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3408670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8559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926"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 id="2147483927"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comments" Target="../comments/commen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hyperlink" Target="https://baltimoredhcd.maps.arcgis.com/apps/MapSeries/index.html?appid=c64b18450c4e494180be3942fcdc5c87" TargetMode="External"/><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hyperlink" Target="mailto:Kimberly.Rubens@baltimorecity.gov" TargetMode="External"/><Relationship Id="rId4" Type="http://schemas.openxmlformats.org/officeDocument/2006/relationships/hyperlink" Target="https://bit.ly/3cfg0xo"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png"/><Relationship Id="rId1" Type="http://schemas.openxmlformats.org/officeDocument/2006/relationships/slideLayout" Target="../slideLayouts/slideLayout33.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8.xml"/><Relationship Id="rId4" Type="http://schemas.openxmlformats.org/officeDocument/2006/relationships/comments" Target="../comments/commen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hyperlink" Target="https://dhcd.baltimorecity.gov/rem-eligibility-form" TargetMode="External"/><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hyperlink" Target="https://dhcd.baltimorecity.gov/sites/default/files/Judicial%20In%20Rem%20Fact%20Sheet%20(final).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fif"/><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3074" name="Picture Placeholder 2">
            <a:extLst>
              <a:ext uri="{FF2B5EF4-FFF2-40B4-BE49-F238E27FC236}">
                <a16:creationId xmlns:a16="http://schemas.microsoft.com/office/drawing/2014/main" id="{FD0411CF-CAF9-D440-8A66-E4AB78822C1D}"/>
              </a:ext>
            </a:extLst>
          </p:cNvPr>
          <p:cNvPicPr>
            <a:picLocks noGrp="1" noChangeAspect="1" noChangeArrowheads="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5">
            <a:extLst>
              <a:ext uri="{FF2B5EF4-FFF2-40B4-BE49-F238E27FC236}">
                <a16:creationId xmlns:a16="http://schemas.microsoft.com/office/drawing/2014/main" id="{D0391852-7EFC-B596-83A8-E905F0CFC957}"/>
              </a:ext>
            </a:extLst>
          </p:cNvPr>
          <p:cNvSpPr txBox="1">
            <a:spLocks noChangeArrowheads="1"/>
          </p:cNvSpPr>
          <p:nvPr/>
        </p:nvSpPr>
        <p:spPr bwMode="auto">
          <a:xfrm>
            <a:off x="4649665" y="4953855"/>
            <a:ext cx="289266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500">
                <a:solidFill>
                  <a:schemeClr val="bg1"/>
                </a:solidFill>
                <a:latin typeface="URW DIN"/>
                <a:ea typeface="MS PGothic" panose="020B0600070205080204" pitchFamily="34" charset="-128"/>
              </a:rPr>
              <a:t>Mayor’s Office, DHCD, DOP</a:t>
            </a:r>
          </a:p>
          <a:p>
            <a:pPr algn="ctr"/>
            <a:r>
              <a:rPr lang="en-US" altLang="en-US" sz="1500">
                <a:solidFill>
                  <a:schemeClr val="bg1"/>
                </a:solidFill>
                <a:latin typeface="URW DIN"/>
                <a:ea typeface="MS PGothic"/>
              </a:rPr>
              <a:t>Thursday, June 20, 2023</a:t>
            </a:r>
          </a:p>
        </p:txBody>
      </p:sp>
      <p:sp>
        <p:nvSpPr>
          <p:cNvPr id="3076" name="Title 7">
            <a:extLst>
              <a:ext uri="{FF2B5EF4-FFF2-40B4-BE49-F238E27FC236}">
                <a16:creationId xmlns:a16="http://schemas.microsoft.com/office/drawing/2014/main" id="{8A4483DC-3D3F-568B-82BD-8AB86B667117}"/>
              </a:ext>
            </a:extLst>
          </p:cNvPr>
          <p:cNvSpPr txBox="1">
            <a:spLocks noChangeArrowheads="1"/>
          </p:cNvSpPr>
          <p:nvPr/>
        </p:nvSpPr>
        <p:spPr bwMode="auto">
          <a:xfrm>
            <a:off x="3021013" y="3008313"/>
            <a:ext cx="6162675"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pPr>
            <a:r>
              <a:rPr lang="en-US" altLang="en-US" sz="7000" b="1">
                <a:solidFill>
                  <a:srgbClr val="1CA89D"/>
                </a:solidFill>
                <a:latin typeface="Cantiga SemiBold"/>
                <a:ea typeface="MS PGothic" panose="020B0600070205080204" pitchFamily="34" charset="-128"/>
              </a:rPr>
              <a:t>Community </a:t>
            </a:r>
          </a:p>
          <a:p>
            <a:pPr algn="ctr" eaLnBrk="1" hangingPunct="1">
              <a:lnSpc>
                <a:spcPct val="90000"/>
              </a:lnSpc>
            </a:pPr>
            <a:r>
              <a:rPr lang="en-US" altLang="en-US" sz="7000" b="1">
                <a:solidFill>
                  <a:srgbClr val="1CA89D"/>
                </a:solidFill>
                <a:latin typeface="Cantiga SemiBold"/>
                <a:ea typeface="MS PGothic" panose="020B0600070205080204" pitchFamily="34" charset="-128"/>
              </a:rPr>
              <a:t>Conversations</a:t>
            </a:r>
          </a:p>
        </p:txBody>
      </p:sp>
      <p:sp>
        <p:nvSpPr>
          <p:cNvPr id="23" name="TextBox 22">
            <a:extLst>
              <a:ext uri="{FF2B5EF4-FFF2-40B4-BE49-F238E27FC236}">
                <a16:creationId xmlns:a16="http://schemas.microsoft.com/office/drawing/2014/main" id="{751BD505-1D95-01D3-4B83-AC50F6421A8B}"/>
              </a:ext>
            </a:extLst>
          </p:cNvPr>
          <p:cNvSpPr txBox="1"/>
          <p:nvPr/>
        </p:nvSpPr>
        <p:spPr>
          <a:xfrm>
            <a:off x="4879975" y="6432550"/>
            <a:ext cx="2444750" cy="277813"/>
          </a:xfrm>
          <a:prstGeom prst="rect">
            <a:avLst/>
          </a:prstGeom>
          <a:noFill/>
        </p:spPr>
        <p:txBody>
          <a:bodyPr>
            <a:spAutoFit/>
          </a:bodyPr>
          <a:lstStyle/>
          <a:p>
            <a:pPr algn="ctr" eaLnBrk="1" fontAlgn="auto" hangingPunct="1">
              <a:spcBef>
                <a:spcPts val="0"/>
              </a:spcBef>
              <a:spcAft>
                <a:spcPts val="0"/>
              </a:spcAft>
              <a:defRPr/>
            </a:pPr>
            <a:r>
              <a:rPr lang="en-US" sz="1200" b="1" spc="300">
                <a:solidFill>
                  <a:schemeClr val="bg1"/>
                </a:solidFill>
                <a:latin typeface="+mj-lt"/>
                <a:ea typeface="Source Sans Pro" panose="020B0503030403020204" pitchFamily="34" charset="0"/>
                <a:cs typeface="Open Sans" panose="020B0606030504020204" pitchFamily="34" charset="0"/>
              </a:rPr>
              <a:t>Baltimore, City</a:t>
            </a:r>
          </a:p>
        </p:txBody>
      </p:sp>
      <p:cxnSp>
        <p:nvCxnSpPr>
          <p:cNvPr id="12" name="Straight Connector 11">
            <a:extLst>
              <a:ext uri="{FF2B5EF4-FFF2-40B4-BE49-F238E27FC236}">
                <a16:creationId xmlns:a16="http://schemas.microsoft.com/office/drawing/2014/main" id="{4786EE0C-5CB7-8D69-D5CE-88441C85B962}"/>
              </a:ext>
            </a:extLst>
          </p:cNvPr>
          <p:cNvCxnSpPr>
            <a:cxnSpLocks/>
          </p:cNvCxnSpPr>
          <p:nvPr/>
        </p:nvCxnSpPr>
        <p:spPr>
          <a:xfrm>
            <a:off x="0" y="6572250"/>
            <a:ext cx="4713288" cy="0"/>
          </a:xfrm>
          <a:prstGeom prst="line">
            <a:avLst/>
          </a:prstGeom>
          <a:ln w="38100">
            <a:solidFill>
              <a:srgbClr val="C0513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273063E-749E-2171-1A5D-E46A6A63413E}"/>
              </a:ext>
            </a:extLst>
          </p:cNvPr>
          <p:cNvCxnSpPr>
            <a:cxnSpLocks/>
          </p:cNvCxnSpPr>
          <p:nvPr/>
        </p:nvCxnSpPr>
        <p:spPr>
          <a:xfrm>
            <a:off x="7478713" y="6572250"/>
            <a:ext cx="4713287" cy="0"/>
          </a:xfrm>
          <a:prstGeom prst="line">
            <a:avLst/>
          </a:prstGeom>
          <a:ln w="38100">
            <a:solidFill>
              <a:srgbClr val="C0513D"/>
            </a:solidFill>
          </a:ln>
        </p:spPr>
        <p:style>
          <a:lnRef idx="1">
            <a:schemeClr val="accent1"/>
          </a:lnRef>
          <a:fillRef idx="0">
            <a:schemeClr val="accent1"/>
          </a:fillRef>
          <a:effectRef idx="0">
            <a:schemeClr val="accent1"/>
          </a:effectRef>
          <a:fontRef idx="minor">
            <a:schemeClr val="tx1"/>
          </a:fontRef>
        </p:style>
      </p:cxnSp>
      <p:pic>
        <p:nvPicPr>
          <p:cNvPr id="3080" name="Picture 12">
            <a:extLst>
              <a:ext uri="{FF2B5EF4-FFF2-40B4-BE49-F238E27FC236}">
                <a16:creationId xmlns:a16="http://schemas.microsoft.com/office/drawing/2014/main" id="{93A7715D-6A1C-FE63-2411-5C524DDFA3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45050" y="144463"/>
            <a:ext cx="244316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CF261760-0A5E-7202-51F5-A4B21426EEE7}"/>
              </a:ext>
            </a:extLst>
          </p:cNvPr>
          <p:cNvSpPr txBox="1"/>
          <p:nvPr/>
        </p:nvSpPr>
        <p:spPr>
          <a:xfrm>
            <a:off x="567891" y="0"/>
            <a:ext cx="4156397" cy="685467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eaLnBrk="1" hangingPunct="1">
              <a:lnSpc>
                <a:spcPct val="90000"/>
              </a:lnSpc>
              <a:spcAft>
                <a:spcPts val="600"/>
              </a:spcAft>
            </a:pPr>
            <a:r>
              <a:rPr lang="en-US" sz="5400" b="1" kern="1200">
                <a:solidFill>
                  <a:srgbClr val="1CA89D"/>
                </a:solidFill>
                <a:latin typeface="Cambo"/>
                <a:ea typeface="+mj-ea"/>
                <a:cs typeface="+mj-cs"/>
              </a:rPr>
              <a:t>Building </a:t>
            </a:r>
            <a:br>
              <a:rPr lang="en-US" sz="5400" b="1" kern="1200">
                <a:solidFill>
                  <a:srgbClr val="1CA89D"/>
                </a:solidFill>
                <a:latin typeface="Cambo"/>
                <a:ea typeface="+mj-ea"/>
                <a:cs typeface="+mj-cs"/>
              </a:rPr>
            </a:br>
            <a:r>
              <a:rPr lang="en-US" sz="5400" b="1" kern="1200">
                <a:solidFill>
                  <a:srgbClr val="1CA89D"/>
                </a:solidFill>
                <a:latin typeface="Cambo"/>
                <a:ea typeface="+mj-ea"/>
                <a:cs typeface="+mj-cs"/>
              </a:rPr>
              <a:t>From Strength</a:t>
            </a:r>
            <a:endParaRPr lang="en-US" sz="5400" b="1" kern="1200">
              <a:solidFill>
                <a:srgbClr val="1CA89D"/>
              </a:solidFill>
              <a:latin typeface="Cambo"/>
              <a:ea typeface="+mj-ea"/>
              <a:cs typeface="Calibri Light"/>
            </a:endParaRPr>
          </a:p>
        </p:txBody>
      </p:sp>
      <p:pic>
        <p:nvPicPr>
          <p:cNvPr id="2" name="Picture 1">
            <a:extLst>
              <a:ext uri="{FF2B5EF4-FFF2-40B4-BE49-F238E27FC236}">
                <a16:creationId xmlns:a16="http://schemas.microsoft.com/office/drawing/2014/main" id="{EC8AE4AF-A152-429C-B7BA-7B35F0DC6426}"/>
              </a:ext>
            </a:extLst>
          </p:cNvPr>
          <p:cNvPicPr>
            <a:picLocks noChangeAspect="1"/>
          </p:cNvPicPr>
          <p:nvPr/>
        </p:nvPicPr>
        <p:blipFill>
          <a:blip r:embed="rId3"/>
          <a:stretch>
            <a:fillRect/>
          </a:stretch>
        </p:blipFill>
        <p:spPr>
          <a:xfrm>
            <a:off x="5597793" y="0"/>
            <a:ext cx="5720701" cy="6858000"/>
          </a:xfrm>
          <a:prstGeom prst="rect">
            <a:avLst/>
          </a:prstGeom>
        </p:spPr>
      </p:pic>
    </p:spTree>
    <p:extLst>
      <p:ext uri="{BB962C8B-B14F-4D97-AF65-F5344CB8AC3E}">
        <p14:creationId xmlns:p14="http://schemas.microsoft.com/office/powerpoint/2010/main" val="788888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85868D-63F8-435E-B234-53263938FC88}"/>
              </a:ext>
            </a:extLst>
          </p:cNvPr>
          <p:cNvSpPr/>
          <p:nvPr/>
        </p:nvSpPr>
        <p:spPr>
          <a:xfrm>
            <a:off x="0" y="0"/>
            <a:ext cx="12192000" cy="12987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3">
            <a:extLst>
              <a:ext uri="{FF2B5EF4-FFF2-40B4-BE49-F238E27FC236}">
                <a16:creationId xmlns:a16="http://schemas.microsoft.com/office/drawing/2014/main" id="{AB46E51F-C23A-A6EC-23BF-A6B7D20AFA53}"/>
              </a:ext>
            </a:extLst>
          </p:cNvPr>
          <p:cNvSpPr txBox="1">
            <a:spLocks noChangeArrowheads="1"/>
          </p:cNvSpPr>
          <p:nvPr/>
        </p:nvSpPr>
        <p:spPr bwMode="auto">
          <a:xfrm>
            <a:off x="312738" y="221545"/>
            <a:ext cx="113331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dirty="0">
                <a:solidFill>
                  <a:srgbClr val="1CA89D"/>
                </a:solidFill>
                <a:latin typeface="Cambo"/>
              </a:rPr>
              <a:t>Park Heights Library</a:t>
            </a:r>
            <a:endParaRPr lang="en-US" altLang="en-US" sz="4800" dirty="0">
              <a:latin typeface="Cambo"/>
            </a:endParaRPr>
          </a:p>
          <a:p>
            <a:pPr eaLnBrk="1" hangingPunct="1">
              <a:buFont typeface="Wingdings" panose="05000000000000000000" pitchFamily="2" charset="2"/>
              <a:buChar char="q"/>
            </a:pPr>
            <a:endParaRPr lang="en-US" altLang="en-US" sz="1600" dirty="0">
              <a:latin typeface="Cambo"/>
            </a:endParaRPr>
          </a:p>
        </p:txBody>
      </p:sp>
      <p:pic>
        <p:nvPicPr>
          <p:cNvPr id="2" name="Picture 1">
            <a:extLst>
              <a:ext uri="{FF2B5EF4-FFF2-40B4-BE49-F238E27FC236}">
                <a16:creationId xmlns:a16="http://schemas.microsoft.com/office/drawing/2014/main" id="{0C39545D-CAF3-4FAA-B5E4-1AE8D08C3423}"/>
              </a:ext>
            </a:extLst>
          </p:cNvPr>
          <p:cNvPicPr>
            <a:picLocks noChangeAspect="1"/>
          </p:cNvPicPr>
          <p:nvPr/>
        </p:nvPicPr>
        <p:blipFill>
          <a:blip r:embed="rId3"/>
          <a:stretch>
            <a:fillRect/>
          </a:stretch>
        </p:blipFill>
        <p:spPr>
          <a:xfrm>
            <a:off x="312738" y="1520308"/>
            <a:ext cx="8809945" cy="5102903"/>
          </a:xfrm>
          <a:prstGeom prst="rect">
            <a:avLst/>
          </a:prstGeom>
        </p:spPr>
      </p:pic>
      <p:pic>
        <p:nvPicPr>
          <p:cNvPr id="4" name="Picture 3">
            <a:extLst>
              <a:ext uri="{FF2B5EF4-FFF2-40B4-BE49-F238E27FC236}">
                <a16:creationId xmlns:a16="http://schemas.microsoft.com/office/drawing/2014/main" id="{ACE1E334-66F1-4BA1-A2A8-F07E8A4966AA}"/>
              </a:ext>
            </a:extLst>
          </p:cNvPr>
          <p:cNvPicPr>
            <a:picLocks noChangeAspect="1"/>
          </p:cNvPicPr>
          <p:nvPr/>
        </p:nvPicPr>
        <p:blipFill>
          <a:blip r:embed="rId4"/>
          <a:stretch>
            <a:fillRect/>
          </a:stretch>
        </p:blipFill>
        <p:spPr>
          <a:xfrm>
            <a:off x="5688280" y="2015899"/>
            <a:ext cx="6103112" cy="2826202"/>
          </a:xfrm>
          <a:prstGeom prst="rect">
            <a:avLst/>
          </a:prstGeom>
        </p:spPr>
      </p:pic>
      <p:sp>
        <p:nvSpPr>
          <p:cNvPr id="5" name="Rectangle 4">
            <a:extLst>
              <a:ext uri="{FF2B5EF4-FFF2-40B4-BE49-F238E27FC236}">
                <a16:creationId xmlns:a16="http://schemas.microsoft.com/office/drawing/2014/main" id="{C07D373E-F9A8-4595-8DA2-ACC87FA564CD}"/>
              </a:ext>
            </a:extLst>
          </p:cNvPr>
          <p:cNvSpPr/>
          <p:nvPr/>
        </p:nvSpPr>
        <p:spPr>
          <a:xfrm>
            <a:off x="736270" y="3550723"/>
            <a:ext cx="2434442" cy="534390"/>
          </a:xfrm>
          <a:prstGeom prst="rect">
            <a:avLst/>
          </a:prstGeom>
          <a:solidFill>
            <a:srgbClr val="EE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770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CF261760-0A5E-7202-51F5-A4B21426EEE7}"/>
              </a:ext>
            </a:extLst>
          </p:cNvPr>
          <p:cNvSpPr txBox="1"/>
          <p:nvPr/>
        </p:nvSpPr>
        <p:spPr>
          <a:xfrm>
            <a:off x="558266" y="0"/>
            <a:ext cx="4166022" cy="685467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US" sz="4800" b="1" kern="1200" dirty="0">
                <a:solidFill>
                  <a:srgbClr val="1CA89D"/>
                </a:solidFill>
                <a:latin typeface="Cambo"/>
                <a:ea typeface="+mj-ea"/>
                <a:cs typeface="+mj-cs"/>
              </a:rPr>
              <a:t>Block Level Planning</a:t>
            </a:r>
          </a:p>
          <a:p>
            <a:pPr marL="342900" indent="-342900">
              <a:buFontTx/>
              <a:buChar char="-"/>
            </a:pPr>
            <a:r>
              <a:rPr lang="en-US" sz="2400" dirty="0">
                <a:solidFill>
                  <a:srgbClr val="1CA89D"/>
                </a:solidFill>
              </a:rPr>
              <a:t>Targeted Homeownership Support</a:t>
            </a:r>
          </a:p>
          <a:p>
            <a:pPr marL="342900" indent="-342900">
              <a:buFontTx/>
              <a:buChar char="-"/>
            </a:pPr>
            <a:r>
              <a:rPr lang="en-US" sz="2400" dirty="0">
                <a:solidFill>
                  <a:srgbClr val="1CA89D"/>
                </a:solidFill>
              </a:rPr>
              <a:t>Priority Site Assembly and Whole Block Rehab</a:t>
            </a:r>
          </a:p>
          <a:p>
            <a:pPr marL="342900" indent="-342900">
              <a:buFontTx/>
              <a:buChar char="-"/>
            </a:pPr>
            <a:r>
              <a:rPr lang="en-US" sz="2400" dirty="0">
                <a:solidFill>
                  <a:srgbClr val="1CA89D"/>
                </a:solidFill>
              </a:rPr>
              <a:t>Demolition and Stabilization</a:t>
            </a:r>
          </a:p>
        </p:txBody>
      </p:sp>
      <p:pic>
        <p:nvPicPr>
          <p:cNvPr id="9" name="Picture 8">
            <a:extLst>
              <a:ext uri="{FF2B5EF4-FFF2-40B4-BE49-F238E27FC236}">
                <a16:creationId xmlns:a16="http://schemas.microsoft.com/office/drawing/2014/main" id="{1C31656D-8EE8-4513-BA10-00C239EFC914}"/>
              </a:ext>
            </a:extLst>
          </p:cNvPr>
          <p:cNvPicPr/>
          <p:nvPr/>
        </p:nvPicPr>
        <p:blipFill rotWithShape="1">
          <a:blip r:embed="rId3" cstate="print">
            <a:extLst>
              <a:ext uri="{28A0092B-C50C-407E-A947-70E740481C1C}">
                <a14:useLocalDpi xmlns:a14="http://schemas.microsoft.com/office/drawing/2010/main" val="0"/>
              </a:ext>
            </a:extLst>
          </a:blip>
          <a:srcRect t="10373" b="11407"/>
          <a:stretch/>
        </p:blipFill>
        <p:spPr>
          <a:xfrm>
            <a:off x="6096000" y="798653"/>
            <a:ext cx="5123815" cy="5185458"/>
          </a:xfrm>
          <a:prstGeom prst="rect">
            <a:avLst/>
          </a:prstGeom>
        </p:spPr>
      </p:pic>
    </p:spTree>
    <p:extLst>
      <p:ext uri="{BB962C8B-B14F-4D97-AF65-F5344CB8AC3E}">
        <p14:creationId xmlns:p14="http://schemas.microsoft.com/office/powerpoint/2010/main" val="1625976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picture containing chart&#10;&#10;Description automatically generated">
            <a:extLst>
              <a:ext uri="{FF2B5EF4-FFF2-40B4-BE49-F238E27FC236}">
                <a16:creationId xmlns:a16="http://schemas.microsoft.com/office/drawing/2014/main" id="{DE68A655-E3DC-4CCB-9EF2-A81A4E49D94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872561" y="500928"/>
            <a:ext cx="5761173" cy="5159093"/>
          </a:xfrm>
          <a:prstGeom prst="rect">
            <a:avLst/>
          </a:prstGeom>
        </p:spPr>
      </p:pic>
      <p:sp>
        <p:nvSpPr>
          <p:cNvPr id="14" name="TextBox 13">
            <a:extLst>
              <a:ext uri="{FF2B5EF4-FFF2-40B4-BE49-F238E27FC236}">
                <a16:creationId xmlns:a16="http://schemas.microsoft.com/office/drawing/2014/main" id="{82E4025E-4026-468C-ABFB-117AE18FB362}"/>
              </a:ext>
            </a:extLst>
          </p:cNvPr>
          <p:cNvSpPr txBox="1"/>
          <p:nvPr/>
        </p:nvSpPr>
        <p:spPr>
          <a:xfrm>
            <a:off x="558266" y="0"/>
            <a:ext cx="4166022" cy="685467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US" sz="4800" b="1" kern="1200">
                <a:solidFill>
                  <a:srgbClr val="1CA89D"/>
                </a:solidFill>
                <a:latin typeface="Cambo"/>
                <a:ea typeface="+mj-ea"/>
                <a:cs typeface="+mj-cs"/>
              </a:rPr>
              <a:t>Community Development Zones (CDZ)</a:t>
            </a:r>
          </a:p>
          <a:p>
            <a:pPr marL="342900" indent="-342900">
              <a:buFontTx/>
              <a:buChar char="-"/>
            </a:pPr>
            <a:r>
              <a:rPr lang="en-US" sz="2400">
                <a:solidFill>
                  <a:srgbClr val="1CA89D"/>
                </a:solidFill>
              </a:rPr>
              <a:t>Ongoing projects related </a:t>
            </a:r>
            <a:br>
              <a:rPr lang="en-US" sz="2400">
                <a:solidFill>
                  <a:srgbClr val="1CA89D"/>
                </a:solidFill>
              </a:rPr>
            </a:br>
            <a:r>
              <a:rPr lang="en-US" sz="2400">
                <a:solidFill>
                  <a:srgbClr val="1CA89D"/>
                </a:solidFill>
              </a:rPr>
              <a:t>to development</a:t>
            </a:r>
          </a:p>
          <a:p>
            <a:pPr marL="342900" indent="-342900">
              <a:buFontTx/>
              <a:buChar char="-"/>
            </a:pPr>
            <a:r>
              <a:rPr lang="en-US" sz="2400">
                <a:solidFill>
                  <a:srgbClr val="1CA89D"/>
                </a:solidFill>
              </a:rPr>
              <a:t>Focus on homeownership, new construction and/or rehab of vacant homes</a:t>
            </a:r>
          </a:p>
        </p:txBody>
      </p:sp>
      <p:pic>
        <p:nvPicPr>
          <p:cNvPr id="2" name="Picture 1">
            <a:extLst>
              <a:ext uri="{FF2B5EF4-FFF2-40B4-BE49-F238E27FC236}">
                <a16:creationId xmlns:a16="http://schemas.microsoft.com/office/drawing/2014/main" id="{78181D87-3D2A-4691-8C63-F37A925B6EC0}"/>
              </a:ext>
            </a:extLst>
          </p:cNvPr>
          <p:cNvPicPr>
            <a:picLocks noChangeAspect="1"/>
          </p:cNvPicPr>
          <p:nvPr/>
        </p:nvPicPr>
        <p:blipFill>
          <a:blip r:embed="rId4"/>
          <a:stretch>
            <a:fillRect/>
          </a:stretch>
        </p:blipFill>
        <p:spPr>
          <a:xfrm>
            <a:off x="5282554" y="48869"/>
            <a:ext cx="6406816" cy="6773652"/>
          </a:xfrm>
          <a:prstGeom prst="rect">
            <a:avLst/>
          </a:prstGeom>
        </p:spPr>
      </p:pic>
    </p:spTree>
    <p:extLst>
      <p:ext uri="{BB962C8B-B14F-4D97-AF65-F5344CB8AC3E}">
        <p14:creationId xmlns:p14="http://schemas.microsoft.com/office/powerpoint/2010/main" val="1796141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32941C13-CF26-47EF-A2EF-2A9AC734634E}"/>
              </a:ext>
            </a:extLst>
          </p:cNvPr>
          <p:cNvSpPr txBox="1"/>
          <p:nvPr/>
        </p:nvSpPr>
        <p:spPr>
          <a:xfrm>
            <a:off x="55059" y="0"/>
            <a:ext cx="4669229" cy="685467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US" sz="4500" b="1" kern="1200">
                <a:solidFill>
                  <a:srgbClr val="1CA89D"/>
                </a:solidFill>
                <a:latin typeface="Cambo"/>
                <a:ea typeface="+mj-ea"/>
                <a:cs typeface="+mj-cs"/>
              </a:rPr>
              <a:t>Homeownership Support</a:t>
            </a:r>
            <a:endParaRPr lang="en-US" sz="4500">
              <a:solidFill>
                <a:srgbClr val="1CA89D"/>
              </a:solidFill>
            </a:endParaRPr>
          </a:p>
          <a:p>
            <a:pPr marL="342900" indent="-342900">
              <a:buFontTx/>
              <a:buChar char="-"/>
            </a:pPr>
            <a:r>
              <a:rPr lang="en-US" sz="2400">
                <a:solidFill>
                  <a:srgbClr val="1CA89D"/>
                </a:solidFill>
              </a:rPr>
              <a:t>Housing and Rehabilitation Repairs </a:t>
            </a:r>
          </a:p>
          <a:p>
            <a:pPr marL="342900" indent="-342900">
              <a:buFontTx/>
              <a:buChar char="-"/>
            </a:pPr>
            <a:r>
              <a:rPr lang="en-US" sz="2400">
                <a:solidFill>
                  <a:srgbClr val="1CA89D"/>
                </a:solidFill>
              </a:rPr>
              <a:t>Weatherization </a:t>
            </a:r>
          </a:p>
          <a:p>
            <a:pPr marL="342900" indent="-342900">
              <a:buFontTx/>
              <a:buChar char="-"/>
            </a:pPr>
            <a:r>
              <a:rPr lang="en-US" sz="2400">
                <a:solidFill>
                  <a:srgbClr val="1CA89D"/>
                </a:solidFill>
              </a:rPr>
              <a:t>Lead Hazard Reduction </a:t>
            </a:r>
          </a:p>
          <a:p>
            <a:pPr marL="342900" indent="-342900">
              <a:buFontTx/>
              <a:buChar char="-"/>
            </a:pPr>
            <a:r>
              <a:rPr lang="en-US" sz="2400">
                <a:solidFill>
                  <a:srgbClr val="1CA89D"/>
                </a:solidFill>
              </a:rPr>
              <a:t>Tax Sale Prevention</a:t>
            </a:r>
          </a:p>
          <a:p>
            <a:pPr marL="342900" indent="-342900">
              <a:buFontTx/>
              <a:buChar char="-"/>
            </a:pPr>
            <a:r>
              <a:rPr lang="en-US" sz="2400">
                <a:solidFill>
                  <a:srgbClr val="1CA89D"/>
                </a:solidFill>
              </a:rPr>
              <a:t>Grants to support home buyers and businesses. </a:t>
            </a:r>
          </a:p>
        </p:txBody>
      </p:sp>
      <p:pic>
        <p:nvPicPr>
          <p:cNvPr id="3" name="Picture 2">
            <a:extLst>
              <a:ext uri="{FF2B5EF4-FFF2-40B4-BE49-F238E27FC236}">
                <a16:creationId xmlns:a16="http://schemas.microsoft.com/office/drawing/2014/main" id="{AF3AFC1D-4BFB-4506-B2C7-1741A420A177}"/>
              </a:ext>
            </a:extLst>
          </p:cNvPr>
          <p:cNvPicPr>
            <a:picLocks noChangeAspect="1"/>
          </p:cNvPicPr>
          <p:nvPr/>
        </p:nvPicPr>
        <p:blipFill>
          <a:blip r:embed="rId3"/>
          <a:stretch>
            <a:fillRect/>
          </a:stretch>
        </p:blipFill>
        <p:spPr>
          <a:xfrm>
            <a:off x="5694669" y="0"/>
            <a:ext cx="5526949" cy="6858000"/>
          </a:xfrm>
          <a:prstGeom prst="rect">
            <a:avLst/>
          </a:prstGeom>
        </p:spPr>
      </p:pic>
    </p:spTree>
    <p:extLst>
      <p:ext uri="{BB962C8B-B14F-4D97-AF65-F5344CB8AC3E}">
        <p14:creationId xmlns:p14="http://schemas.microsoft.com/office/powerpoint/2010/main" val="742788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0973561A-2DF5-4112-A88E-2F1BF1BEF76E}"/>
              </a:ext>
            </a:extLst>
          </p:cNvPr>
          <p:cNvPicPr>
            <a:picLocks noChangeAspect="1"/>
          </p:cNvPicPr>
          <p:nvPr/>
        </p:nvPicPr>
        <p:blipFill>
          <a:blip r:embed="rId3"/>
          <a:stretch>
            <a:fillRect/>
          </a:stretch>
        </p:blipFill>
        <p:spPr>
          <a:xfrm>
            <a:off x="5576281" y="1037494"/>
            <a:ext cx="5763726" cy="4776364"/>
          </a:xfrm>
          <a:prstGeom prst="rect">
            <a:avLst/>
          </a:prstGeom>
        </p:spPr>
      </p:pic>
      <p:sp>
        <p:nvSpPr>
          <p:cNvPr id="10" name="TextBox 9">
            <a:extLst>
              <a:ext uri="{FF2B5EF4-FFF2-40B4-BE49-F238E27FC236}">
                <a16:creationId xmlns:a16="http://schemas.microsoft.com/office/drawing/2014/main" id="{004BC75F-6357-41F1-A1D3-3407560EEFA5}"/>
              </a:ext>
            </a:extLst>
          </p:cNvPr>
          <p:cNvSpPr txBox="1"/>
          <p:nvPr/>
        </p:nvSpPr>
        <p:spPr>
          <a:xfrm>
            <a:off x="558266" y="0"/>
            <a:ext cx="4166022" cy="685467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US" sz="4800" b="1" kern="1200">
                <a:solidFill>
                  <a:srgbClr val="1CA89D"/>
                </a:solidFill>
                <a:latin typeface="Cambo"/>
                <a:ea typeface="+mj-ea"/>
                <a:cs typeface="+mj-cs"/>
              </a:rPr>
              <a:t>Rehab Toolkit</a:t>
            </a:r>
          </a:p>
          <a:p>
            <a:pPr marL="342900" indent="-342900">
              <a:buFontTx/>
              <a:buChar char="-"/>
            </a:pPr>
            <a:r>
              <a:rPr lang="en-US" sz="2400">
                <a:solidFill>
                  <a:srgbClr val="1CA89D"/>
                </a:solidFill>
              </a:rPr>
              <a:t>Support for Homeowners</a:t>
            </a:r>
          </a:p>
          <a:p>
            <a:pPr marL="342900" indent="-342900">
              <a:buFontTx/>
              <a:buChar char="-"/>
            </a:pPr>
            <a:r>
              <a:rPr lang="en-US" sz="2400">
                <a:solidFill>
                  <a:srgbClr val="1CA89D"/>
                </a:solidFill>
              </a:rPr>
              <a:t>Priority Stabilization</a:t>
            </a:r>
          </a:p>
          <a:p>
            <a:pPr marL="342900" indent="-342900">
              <a:buFontTx/>
              <a:buChar char="-"/>
            </a:pPr>
            <a:r>
              <a:rPr lang="en-US" sz="2400">
                <a:solidFill>
                  <a:srgbClr val="1CA89D"/>
                </a:solidFill>
              </a:rPr>
              <a:t>Receivership </a:t>
            </a:r>
          </a:p>
          <a:p>
            <a:pPr marL="342900" indent="-342900">
              <a:buFontTx/>
              <a:buChar char="-"/>
            </a:pPr>
            <a:r>
              <a:rPr lang="en-US" sz="2400">
                <a:solidFill>
                  <a:srgbClr val="1CA89D"/>
                </a:solidFill>
              </a:rPr>
              <a:t>Acquisition via In Rem and Condemnation</a:t>
            </a:r>
          </a:p>
        </p:txBody>
      </p:sp>
      <p:pic>
        <p:nvPicPr>
          <p:cNvPr id="3" name="Picture 2">
            <a:extLst>
              <a:ext uri="{FF2B5EF4-FFF2-40B4-BE49-F238E27FC236}">
                <a16:creationId xmlns:a16="http://schemas.microsoft.com/office/drawing/2014/main" id="{4B84CCE0-0D80-4348-91B0-93E145196175}"/>
              </a:ext>
            </a:extLst>
          </p:cNvPr>
          <p:cNvPicPr>
            <a:picLocks noChangeAspect="1"/>
          </p:cNvPicPr>
          <p:nvPr/>
        </p:nvPicPr>
        <p:blipFill>
          <a:blip r:embed="rId4"/>
          <a:stretch>
            <a:fillRect/>
          </a:stretch>
        </p:blipFill>
        <p:spPr>
          <a:xfrm>
            <a:off x="5088700" y="1044142"/>
            <a:ext cx="6861182" cy="4776364"/>
          </a:xfrm>
          <a:prstGeom prst="rect">
            <a:avLst/>
          </a:prstGeom>
          <a:ln w="38100">
            <a:solidFill>
              <a:schemeClr val="accent1"/>
            </a:solidFill>
          </a:ln>
        </p:spPr>
      </p:pic>
    </p:spTree>
    <p:extLst>
      <p:ext uri="{BB962C8B-B14F-4D97-AF65-F5344CB8AC3E}">
        <p14:creationId xmlns:p14="http://schemas.microsoft.com/office/powerpoint/2010/main" val="4288248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21506" name="Picture Placeholder 2">
            <a:extLst>
              <a:ext uri="{FF2B5EF4-FFF2-40B4-BE49-F238E27FC236}">
                <a16:creationId xmlns:a16="http://schemas.microsoft.com/office/drawing/2014/main" id="{D333DE85-6A43-FA70-F602-AF5CA8AA3650}"/>
              </a:ext>
            </a:extLst>
          </p:cNvPr>
          <p:cNvPicPr>
            <a:picLocks noGrp="1" noChangeAspect="1" noChangeArrowheads="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5">
            <a:extLst>
              <a:ext uri="{FF2B5EF4-FFF2-40B4-BE49-F238E27FC236}">
                <a16:creationId xmlns:a16="http://schemas.microsoft.com/office/drawing/2014/main" id="{EB00F451-C122-E0E8-49F0-8D2C906ADA3B}"/>
              </a:ext>
            </a:extLst>
          </p:cNvPr>
          <p:cNvSpPr txBox="1">
            <a:spLocks noChangeArrowheads="1"/>
          </p:cNvSpPr>
          <p:nvPr/>
        </p:nvSpPr>
        <p:spPr bwMode="auto">
          <a:xfrm>
            <a:off x="4565650" y="5115827"/>
            <a:ext cx="25019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FFFFFF"/>
                </a:solidFill>
                <a:effectLst/>
                <a:uLnTx/>
                <a:uFillTx/>
                <a:latin typeface="URW DIN"/>
                <a:ea typeface="MS PGothic" panose="020B0600070205080204" pitchFamily="34" charset="-128"/>
                <a:cs typeface="+mn-cs"/>
              </a:rPr>
              <a:t>Mayor’s Office, DHCD, DOP</a:t>
            </a:r>
          </a:p>
        </p:txBody>
      </p:sp>
      <p:sp>
        <p:nvSpPr>
          <p:cNvPr id="21508" name="Title 7">
            <a:extLst>
              <a:ext uri="{FF2B5EF4-FFF2-40B4-BE49-F238E27FC236}">
                <a16:creationId xmlns:a16="http://schemas.microsoft.com/office/drawing/2014/main" id="{FC111ADF-2934-5D82-0CAF-DB5F66A208AF}"/>
              </a:ext>
            </a:extLst>
          </p:cNvPr>
          <p:cNvSpPr txBox="1">
            <a:spLocks noChangeArrowheads="1"/>
          </p:cNvSpPr>
          <p:nvPr/>
        </p:nvSpPr>
        <p:spPr bwMode="auto">
          <a:xfrm>
            <a:off x="800100" y="3445777"/>
            <a:ext cx="10033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7000" b="1" i="0" u="none" strike="noStrike" kern="1200" cap="none" spc="0" normalizeH="0" baseline="0" noProof="0">
                <a:ln>
                  <a:noFill/>
                </a:ln>
                <a:solidFill>
                  <a:srgbClr val="1CA89D"/>
                </a:solidFill>
                <a:effectLst/>
                <a:uLnTx/>
                <a:uFillTx/>
                <a:latin typeface="Cantiga SemiBold"/>
                <a:ea typeface="MS PGothic" panose="020B0600070205080204" pitchFamily="34" charset="-128"/>
                <a:cs typeface="+mn-cs"/>
              </a:rPr>
              <a:t>Project Tracker</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7000" b="1" i="0" u="none" strike="noStrike" kern="1200" cap="none" spc="0" normalizeH="0" baseline="0" noProof="0">
                <a:ln>
                  <a:noFill/>
                </a:ln>
                <a:solidFill>
                  <a:srgbClr val="1CA89D"/>
                </a:solidFill>
                <a:effectLst/>
                <a:uLnTx/>
                <a:uFillTx/>
                <a:latin typeface="Cantiga SemiBold"/>
                <a:ea typeface="MS PGothic" panose="020B0600070205080204" pitchFamily="34" charset="-128"/>
                <a:cs typeface="+mn-cs"/>
              </a:rPr>
              <a:t> Overview</a:t>
            </a:r>
          </a:p>
        </p:txBody>
      </p:sp>
      <p:sp>
        <p:nvSpPr>
          <p:cNvPr id="23" name="TextBox 22">
            <a:extLst>
              <a:ext uri="{FF2B5EF4-FFF2-40B4-BE49-F238E27FC236}">
                <a16:creationId xmlns:a16="http://schemas.microsoft.com/office/drawing/2014/main" id="{02090ACC-7B91-8E27-9EDB-6DB722643160}"/>
              </a:ext>
            </a:extLst>
          </p:cNvPr>
          <p:cNvSpPr txBox="1"/>
          <p:nvPr/>
        </p:nvSpPr>
        <p:spPr>
          <a:xfrm>
            <a:off x="4879975" y="6432550"/>
            <a:ext cx="25453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Calibri Light" panose="020F0302020204030204"/>
                <a:ea typeface="Source Sans Pro" panose="020B0503030403020204" pitchFamily="34" charset="0"/>
                <a:cs typeface="Open Sans" panose="020B0606030504020204" pitchFamily="34" charset="0"/>
              </a:rPr>
              <a:t>DHCD.Baltimorecity.gov</a:t>
            </a:r>
          </a:p>
        </p:txBody>
      </p:sp>
      <p:cxnSp>
        <p:nvCxnSpPr>
          <p:cNvPr id="12" name="Straight Connector 11">
            <a:extLst>
              <a:ext uri="{FF2B5EF4-FFF2-40B4-BE49-F238E27FC236}">
                <a16:creationId xmlns:a16="http://schemas.microsoft.com/office/drawing/2014/main" id="{9B02721D-909C-1925-15DF-71C99ACC43FA}"/>
              </a:ext>
            </a:extLst>
          </p:cNvPr>
          <p:cNvCxnSpPr>
            <a:cxnSpLocks/>
          </p:cNvCxnSpPr>
          <p:nvPr/>
        </p:nvCxnSpPr>
        <p:spPr>
          <a:xfrm>
            <a:off x="0" y="6572250"/>
            <a:ext cx="4713288" cy="0"/>
          </a:xfrm>
          <a:prstGeom prst="line">
            <a:avLst/>
          </a:prstGeom>
          <a:ln w="38100">
            <a:solidFill>
              <a:srgbClr val="C0513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D222F8-08D0-6FFE-E096-DCEA0DAB5C41}"/>
              </a:ext>
            </a:extLst>
          </p:cNvPr>
          <p:cNvCxnSpPr>
            <a:cxnSpLocks/>
          </p:cNvCxnSpPr>
          <p:nvPr/>
        </p:nvCxnSpPr>
        <p:spPr>
          <a:xfrm>
            <a:off x="7478713" y="6572250"/>
            <a:ext cx="4713287" cy="0"/>
          </a:xfrm>
          <a:prstGeom prst="line">
            <a:avLst/>
          </a:prstGeom>
          <a:ln w="38100">
            <a:solidFill>
              <a:srgbClr val="C0513D"/>
            </a:solidFill>
          </a:ln>
        </p:spPr>
        <p:style>
          <a:lnRef idx="1">
            <a:schemeClr val="accent1"/>
          </a:lnRef>
          <a:fillRef idx="0">
            <a:schemeClr val="accent1"/>
          </a:fillRef>
          <a:effectRef idx="0">
            <a:schemeClr val="accent1"/>
          </a:effectRef>
          <a:fontRef idx="minor">
            <a:schemeClr val="tx1"/>
          </a:fontRef>
        </p:style>
      </p:cxnSp>
      <p:pic>
        <p:nvPicPr>
          <p:cNvPr id="21512" name="Picture 8">
            <a:extLst>
              <a:ext uri="{FF2B5EF4-FFF2-40B4-BE49-F238E27FC236}">
                <a16:creationId xmlns:a16="http://schemas.microsoft.com/office/drawing/2014/main" id="{31FC0013-CF68-12F6-3BC4-FB593A8BC1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4388" y="617538"/>
            <a:ext cx="2443162"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206323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13655A-43BD-3859-9568-9BD8F0E99DB0}"/>
              </a:ext>
            </a:extLst>
          </p:cNvPr>
          <p:cNvSpPr/>
          <p:nvPr/>
        </p:nvSpPr>
        <p:spPr>
          <a:xfrm>
            <a:off x="0" y="0"/>
            <a:ext cx="12192000" cy="142557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7525" indent="3175" eaLnBrk="1" fontAlgn="auto" hangingPunct="1">
              <a:spcBef>
                <a:spcPts val="0"/>
              </a:spcBef>
              <a:spcAft>
                <a:spcPts val="0"/>
              </a:spcAft>
              <a:defRPr/>
            </a:pPr>
            <a:r>
              <a:rPr lang="en-US" altLang="en-US" sz="2800" b="1">
                <a:solidFill>
                  <a:srgbClr val="FDB724"/>
                </a:solidFill>
                <a:latin typeface="Cambo" panose="02000000000000000000"/>
                <a:ea typeface="ＭＳ Ｐゴシック" panose="020B0600070205080204" pitchFamily="34" charset="-128"/>
              </a:rPr>
              <a:t>Project Tracker</a:t>
            </a:r>
          </a:p>
          <a:p>
            <a:pPr marL="519113" eaLnBrk="1" fontAlgn="auto" hangingPunct="1">
              <a:spcAft>
                <a:spcPts val="0"/>
              </a:spcAft>
              <a:defRPr/>
            </a:pPr>
            <a:r>
              <a:rPr lang="en-US" altLang="en-US">
                <a:latin typeface="URW DIN" pitchFamily="2" charset="0"/>
                <a:ea typeface="ＭＳ Ｐゴシック" panose="020B0600070205080204" pitchFamily="34" charset="-128"/>
              </a:rPr>
              <a:t>From Theory to Practice: Introduction of DHCD’s IIA Project Tracker</a:t>
            </a:r>
          </a:p>
          <a:p>
            <a:pPr marL="519113" eaLnBrk="1" fontAlgn="auto" hangingPunct="1">
              <a:spcAft>
                <a:spcPts val="0"/>
              </a:spcAft>
              <a:defRPr/>
            </a:pPr>
            <a:r>
              <a:rPr lang="en-US" altLang="en-US">
                <a:latin typeface="URW DIN" pitchFamily="2" charset="0"/>
                <a:ea typeface="ＭＳ Ｐゴシック" panose="020B0600070205080204" pitchFamily="34" charset="-128"/>
                <a:hlinkClick r:id="rId3"/>
              </a:rPr>
              <a:t>Project Tracker</a:t>
            </a:r>
            <a:r>
              <a:rPr lang="en-US" altLang="en-US">
                <a:latin typeface="URW DIN" pitchFamily="2" charset="0"/>
                <a:ea typeface="ＭＳ Ｐゴシック" panose="020B0600070205080204" pitchFamily="34" charset="-128"/>
              </a:rPr>
              <a:t> || </a:t>
            </a:r>
            <a:r>
              <a:rPr lang="en-US" altLang="en-US">
                <a:latin typeface="URW DIN" pitchFamily="2" charset="0"/>
                <a:ea typeface="ＭＳ Ｐゴシック" panose="020B0600070205080204" pitchFamily="34" charset="-128"/>
                <a:hlinkClick r:id="rId4"/>
              </a:rPr>
              <a:t>bit.ly/3cfg0xo</a:t>
            </a:r>
            <a:r>
              <a:rPr lang="en-US" altLang="en-US">
                <a:latin typeface="URW DIN" pitchFamily="2" charset="0"/>
                <a:ea typeface="ＭＳ Ｐゴシック" panose="020B0600070205080204" pitchFamily="34" charset="-128"/>
              </a:rPr>
              <a:t> || </a:t>
            </a:r>
            <a:r>
              <a:rPr lang="en-US" altLang="en-US">
                <a:latin typeface="URW DIN" pitchFamily="2" charset="0"/>
                <a:ea typeface="ＭＳ Ｐゴシック" panose="020B0600070205080204" pitchFamily="34" charset="-128"/>
                <a:hlinkClick r:id="rId5"/>
              </a:rPr>
              <a:t>Kimberly.Rubens@baltimorecity.gov</a:t>
            </a:r>
            <a:r>
              <a:rPr lang="en-US" altLang="en-US">
                <a:latin typeface="URW DIN" pitchFamily="2" charset="0"/>
                <a:ea typeface="ＭＳ Ｐゴシック" panose="020B0600070205080204" pitchFamily="34" charset="-128"/>
              </a:rPr>
              <a:t> </a:t>
            </a:r>
          </a:p>
        </p:txBody>
      </p:sp>
      <p:pic>
        <p:nvPicPr>
          <p:cNvPr id="2" name="Picture 1">
            <a:extLst>
              <a:ext uri="{FF2B5EF4-FFF2-40B4-BE49-F238E27FC236}">
                <a16:creationId xmlns:a16="http://schemas.microsoft.com/office/drawing/2014/main" id="{35D24435-A34B-421C-BCA0-B76E48201EE4}"/>
              </a:ext>
            </a:extLst>
          </p:cNvPr>
          <p:cNvPicPr>
            <a:picLocks noChangeAspect="1"/>
          </p:cNvPicPr>
          <p:nvPr/>
        </p:nvPicPr>
        <p:blipFill rotWithShape="1">
          <a:blip r:embed="rId6"/>
          <a:srcRect b="14320"/>
          <a:stretch/>
        </p:blipFill>
        <p:spPr>
          <a:xfrm>
            <a:off x="0" y="1425575"/>
            <a:ext cx="12192000" cy="5432425"/>
          </a:xfrm>
          <a:prstGeom prst="rect">
            <a:avLst/>
          </a:prstGeom>
        </p:spPr>
      </p:pic>
    </p:spTree>
    <p:extLst>
      <p:ext uri="{BB962C8B-B14F-4D97-AF65-F5344CB8AC3E}">
        <p14:creationId xmlns:p14="http://schemas.microsoft.com/office/powerpoint/2010/main" val="4056044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21506" name="Picture Placeholder 2">
            <a:extLst>
              <a:ext uri="{FF2B5EF4-FFF2-40B4-BE49-F238E27FC236}">
                <a16:creationId xmlns:a16="http://schemas.microsoft.com/office/drawing/2014/main" id="{D333DE85-6A43-FA70-F602-AF5CA8AA3650}"/>
              </a:ext>
            </a:extLst>
          </p:cNvPr>
          <p:cNvPicPr>
            <a:picLocks noGrp="1" noChangeAspect="1" noChangeArrowheads="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5">
            <a:extLst>
              <a:ext uri="{FF2B5EF4-FFF2-40B4-BE49-F238E27FC236}">
                <a16:creationId xmlns:a16="http://schemas.microsoft.com/office/drawing/2014/main" id="{EB00F451-C122-E0E8-49F0-8D2C906ADA3B}"/>
              </a:ext>
            </a:extLst>
          </p:cNvPr>
          <p:cNvSpPr txBox="1">
            <a:spLocks noChangeArrowheads="1"/>
          </p:cNvSpPr>
          <p:nvPr/>
        </p:nvSpPr>
        <p:spPr bwMode="auto">
          <a:xfrm>
            <a:off x="4364367" y="4895850"/>
            <a:ext cx="276069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FFFFFF"/>
                </a:solidFill>
                <a:effectLst/>
                <a:uLnTx/>
                <a:uFillTx/>
                <a:latin typeface="URW DIN"/>
                <a:ea typeface="MS PGothic" panose="020B0600070205080204" pitchFamily="34" charset="-128"/>
                <a:cs typeface="+mn-cs"/>
              </a:rPr>
              <a:t>Mayor’s Office, DHCD, DOP</a:t>
            </a:r>
          </a:p>
        </p:txBody>
      </p:sp>
      <p:sp>
        <p:nvSpPr>
          <p:cNvPr id="21508" name="Title 7">
            <a:extLst>
              <a:ext uri="{FF2B5EF4-FFF2-40B4-BE49-F238E27FC236}">
                <a16:creationId xmlns:a16="http://schemas.microsoft.com/office/drawing/2014/main" id="{FC111ADF-2934-5D82-0CAF-DB5F66A208AF}"/>
              </a:ext>
            </a:extLst>
          </p:cNvPr>
          <p:cNvSpPr txBox="1">
            <a:spLocks noChangeArrowheads="1"/>
          </p:cNvSpPr>
          <p:nvPr/>
        </p:nvSpPr>
        <p:spPr bwMode="auto">
          <a:xfrm>
            <a:off x="2015887" y="3366294"/>
            <a:ext cx="8160226"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7000" b="1" i="0" u="none" strike="noStrike" kern="1200" cap="none" spc="0" normalizeH="0" baseline="0" noProof="0">
                <a:ln>
                  <a:noFill/>
                </a:ln>
                <a:solidFill>
                  <a:srgbClr val="1CA89D"/>
                </a:solidFill>
                <a:effectLst/>
                <a:uLnTx/>
                <a:uFillTx/>
                <a:latin typeface="Cantiga SemiBold"/>
                <a:ea typeface="MS PGothic" panose="020B0600070205080204" pitchFamily="34" charset="-128"/>
                <a:cs typeface="+mn-cs"/>
              </a:rPr>
              <a:t>Engagement Session</a:t>
            </a:r>
          </a:p>
        </p:txBody>
      </p:sp>
      <p:sp>
        <p:nvSpPr>
          <p:cNvPr id="23" name="TextBox 22">
            <a:extLst>
              <a:ext uri="{FF2B5EF4-FFF2-40B4-BE49-F238E27FC236}">
                <a16:creationId xmlns:a16="http://schemas.microsoft.com/office/drawing/2014/main" id="{02090ACC-7B91-8E27-9EDB-6DB722643160}"/>
              </a:ext>
            </a:extLst>
          </p:cNvPr>
          <p:cNvSpPr txBox="1"/>
          <p:nvPr/>
        </p:nvSpPr>
        <p:spPr>
          <a:xfrm>
            <a:off x="4793711" y="6432550"/>
            <a:ext cx="253101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Calibri Light" panose="020F0302020204030204"/>
                <a:ea typeface="Source Sans Pro" panose="020B0503030403020204" pitchFamily="34" charset="0"/>
                <a:cs typeface="Open Sans" panose="020B0606030504020204" pitchFamily="34" charset="0"/>
              </a:rPr>
              <a:t>DHCD.Baltimorecity.gov</a:t>
            </a:r>
          </a:p>
        </p:txBody>
      </p:sp>
      <p:cxnSp>
        <p:nvCxnSpPr>
          <p:cNvPr id="12" name="Straight Connector 11">
            <a:extLst>
              <a:ext uri="{FF2B5EF4-FFF2-40B4-BE49-F238E27FC236}">
                <a16:creationId xmlns:a16="http://schemas.microsoft.com/office/drawing/2014/main" id="{9B02721D-909C-1925-15DF-71C99ACC43FA}"/>
              </a:ext>
            </a:extLst>
          </p:cNvPr>
          <p:cNvCxnSpPr>
            <a:cxnSpLocks/>
          </p:cNvCxnSpPr>
          <p:nvPr/>
        </p:nvCxnSpPr>
        <p:spPr>
          <a:xfrm>
            <a:off x="0" y="6572250"/>
            <a:ext cx="4713288" cy="0"/>
          </a:xfrm>
          <a:prstGeom prst="line">
            <a:avLst/>
          </a:prstGeom>
          <a:ln w="38100">
            <a:solidFill>
              <a:srgbClr val="C0513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D222F8-08D0-6FFE-E096-DCEA0DAB5C41}"/>
              </a:ext>
            </a:extLst>
          </p:cNvPr>
          <p:cNvCxnSpPr>
            <a:cxnSpLocks/>
          </p:cNvCxnSpPr>
          <p:nvPr/>
        </p:nvCxnSpPr>
        <p:spPr>
          <a:xfrm>
            <a:off x="7478713" y="6572250"/>
            <a:ext cx="4713287" cy="0"/>
          </a:xfrm>
          <a:prstGeom prst="line">
            <a:avLst/>
          </a:prstGeom>
          <a:ln w="38100">
            <a:solidFill>
              <a:srgbClr val="C0513D"/>
            </a:solidFill>
          </a:ln>
        </p:spPr>
        <p:style>
          <a:lnRef idx="1">
            <a:schemeClr val="accent1"/>
          </a:lnRef>
          <a:fillRef idx="0">
            <a:schemeClr val="accent1"/>
          </a:fillRef>
          <a:effectRef idx="0">
            <a:schemeClr val="accent1"/>
          </a:effectRef>
          <a:fontRef idx="minor">
            <a:schemeClr val="tx1"/>
          </a:fontRef>
        </p:style>
      </p:cxnSp>
      <p:pic>
        <p:nvPicPr>
          <p:cNvPr id="21512" name="Picture 8">
            <a:extLst>
              <a:ext uri="{FF2B5EF4-FFF2-40B4-BE49-F238E27FC236}">
                <a16:creationId xmlns:a16="http://schemas.microsoft.com/office/drawing/2014/main" id="{31FC0013-CF68-12F6-3BC4-FB593A8BC1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4388" y="617538"/>
            <a:ext cx="2443162"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32022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52FE19DC-3AF6-4FE7-A527-7577C912D2C1}"/>
              </a:ext>
            </a:extLst>
          </p:cNvPr>
          <p:cNvSpPr txBox="1"/>
          <p:nvPr/>
        </p:nvSpPr>
        <p:spPr>
          <a:xfrm>
            <a:off x="5154089" y="193805"/>
            <a:ext cx="6691490" cy="5139869"/>
          </a:xfrm>
          <a:prstGeom prst="rect">
            <a:avLst/>
          </a:prstGeom>
          <a:noFill/>
        </p:spPr>
        <p:txBody>
          <a:bodyPr wrap="square" lIns="91440" tIns="45720" rIns="91440" bIns="45720" rtlCol="0" anchor="t">
            <a:spAutoFit/>
          </a:bodyPr>
          <a:lstStyle/>
          <a:p>
            <a:endParaRPr lang="en-US"/>
          </a:p>
          <a:p>
            <a:r>
              <a:rPr lang="en-US" sz="3200" b="1">
                <a:solidFill>
                  <a:srgbClr val="1CA89D"/>
                </a:solidFill>
                <a:latin typeface="Cambo"/>
                <a:ea typeface="+mj-ea"/>
                <a:cs typeface="+mj-cs"/>
              </a:rPr>
              <a:t>NEIGHBORHOOD DEVELOPMENT</a:t>
            </a:r>
          </a:p>
          <a:p>
            <a:endParaRPr lang="en-US">
              <a:cs typeface="Calibri" panose="020F0502020204030204" pitchFamily="34" charset="0"/>
            </a:endParaRPr>
          </a:p>
          <a:p>
            <a:pPr marL="514350" indent="-514350">
              <a:buAutoNum type="arabicPeriod"/>
            </a:pPr>
            <a:endParaRPr lang="en-US" sz="2800">
              <a:cs typeface="Calibri"/>
            </a:endParaRPr>
          </a:p>
          <a:p>
            <a:pPr marL="514350" indent="-514350">
              <a:buFont typeface="Arial"/>
              <a:buChar char="•"/>
            </a:pPr>
            <a:r>
              <a:rPr lang="en-US" sz="2800">
                <a:latin typeface="Calibri"/>
                <a:cs typeface="Calibri"/>
              </a:rPr>
              <a:t>What keeps you here in your neighborhood?</a:t>
            </a:r>
          </a:p>
          <a:p>
            <a:pPr marL="514350" indent="-514350">
              <a:buFont typeface="Arial"/>
              <a:buChar char="•"/>
            </a:pPr>
            <a:endParaRPr lang="en-US" sz="2800">
              <a:latin typeface="Calibri"/>
              <a:cs typeface="Calibri"/>
            </a:endParaRPr>
          </a:p>
          <a:p>
            <a:pPr marL="514350" indent="-514350">
              <a:buFont typeface="Arial"/>
              <a:buChar char="•"/>
            </a:pPr>
            <a:r>
              <a:rPr lang="en-US" sz="2800">
                <a:latin typeface="Calibri"/>
                <a:cs typeface="Calibri"/>
              </a:rPr>
              <a:t>What do you need to see more or less of in order to continue to want to live in Park Heights? </a:t>
            </a:r>
            <a:endParaRPr lang="en-US" sz="2800">
              <a:cs typeface="Calibri"/>
            </a:endParaRPr>
          </a:p>
          <a:p>
            <a:endParaRPr lang="en-US" sz="2800">
              <a:latin typeface="Calibri"/>
              <a:cs typeface="Calibri"/>
            </a:endParaRPr>
          </a:p>
          <a:p>
            <a:endParaRPr lang="en-US">
              <a:cs typeface="Calibri"/>
            </a:endParaRPr>
          </a:p>
          <a:p>
            <a:endParaRPr lang="en-US">
              <a:cs typeface="Calibri" panose="020F0502020204030204" pitchFamily="34" charset="0"/>
            </a:endParaRPr>
          </a:p>
        </p:txBody>
      </p:sp>
      <p:sp>
        <p:nvSpPr>
          <p:cNvPr id="7" name="TextBox 6">
            <a:extLst>
              <a:ext uri="{FF2B5EF4-FFF2-40B4-BE49-F238E27FC236}">
                <a16:creationId xmlns:a16="http://schemas.microsoft.com/office/drawing/2014/main" id="{41C38BFA-804A-F7A2-937D-F2CC8E44DD51}"/>
              </a:ext>
            </a:extLst>
          </p:cNvPr>
          <p:cNvSpPr txBox="1"/>
          <p:nvPr/>
        </p:nvSpPr>
        <p:spPr>
          <a:xfrm>
            <a:off x="662722" y="2835724"/>
            <a:ext cx="3398844" cy="119428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eaLnBrk="1" hangingPunct="1">
              <a:lnSpc>
                <a:spcPct val="90000"/>
              </a:lnSpc>
              <a:spcAft>
                <a:spcPts val="600"/>
              </a:spcAft>
            </a:pPr>
            <a:endParaRPr lang="en-US" sz="4000" b="1" kern="1200">
              <a:solidFill>
                <a:srgbClr val="1CA89D"/>
              </a:solidFill>
              <a:latin typeface="Cambo"/>
              <a:ea typeface="+mj-ea"/>
              <a:cs typeface="Calibri Light"/>
            </a:endParaRPr>
          </a:p>
        </p:txBody>
      </p:sp>
      <p:sp>
        <p:nvSpPr>
          <p:cNvPr id="9" name="TextBox 8">
            <a:extLst>
              <a:ext uri="{FF2B5EF4-FFF2-40B4-BE49-F238E27FC236}">
                <a16:creationId xmlns:a16="http://schemas.microsoft.com/office/drawing/2014/main" id="{D1FA4732-0A2A-5E59-BF64-571181BFF27E}"/>
              </a:ext>
            </a:extLst>
          </p:cNvPr>
          <p:cNvSpPr txBox="1"/>
          <p:nvPr/>
        </p:nvSpPr>
        <p:spPr>
          <a:xfrm>
            <a:off x="671348" y="1708539"/>
            <a:ext cx="3398844" cy="256012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eaLnBrk="1" hangingPunct="1">
              <a:lnSpc>
                <a:spcPct val="90000"/>
              </a:lnSpc>
              <a:spcAft>
                <a:spcPts val="600"/>
              </a:spcAft>
            </a:pPr>
            <a:r>
              <a:rPr lang="en-US" sz="4000" b="1">
                <a:solidFill>
                  <a:srgbClr val="1CA89D"/>
                </a:solidFill>
                <a:latin typeface="Cambo"/>
                <a:ea typeface="+mj-ea"/>
                <a:cs typeface="+mj-cs"/>
              </a:rPr>
              <a:t>FIRST  </a:t>
            </a:r>
            <a:br>
              <a:rPr lang="en-US" sz="4000" b="1">
                <a:solidFill>
                  <a:srgbClr val="1CA89D"/>
                </a:solidFill>
                <a:latin typeface="Cambo"/>
                <a:ea typeface="+mj-ea"/>
                <a:cs typeface="+mj-cs"/>
              </a:rPr>
            </a:br>
            <a:r>
              <a:rPr lang="en-US" sz="4000" b="1">
                <a:solidFill>
                  <a:srgbClr val="1CA89D"/>
                </a:solidFill>
                <a:latin typeface="Cambo"/>
                <a:ea typeface="+mj-ea"/>
                <a:cs typeface="+mj-cs"/>
              </a:rPr>
              <a:t>DISCUSSION TOPIC</a:t>
            </a:r>
            <a:endParaRPr lang="en-US" sz="4000" b="1" kern="1200">
              <a:solidFill>
                <a:srgbClr val="1CA89D"/>
              </a:solidFill>
              <a:latin typeface="Cambo"/>
              <a:ea typeface="+mj-ea"/>
              <a:cs typeface="Calibri Light"/>
            </a:endParaRPr>
          </a:p>
        </p:txBody>
      </p:sp>
    </p:spTree>
    <p:extLst>
      <p:ext uri="{BB962C8B-B14F-4D97-AF65-F5344CB8AC3E}">
        <p14:creationId xmlns:p14="http://schemas.microsoft.com/office/powerpoint/2010/main" val="3290248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2708AA-B6C8-F770-670C-94053BFC40FD}"/>
              </a:ext>
            </a:extLst>
          </p:cNvPr>
          <p:cNvSpPr/>
          <p:nvPr/>
        </p:nvSpPr>
        <p:spPr>
          <a:xfrm>
            <a:off x="6350" y="0"/>
            <a:ext cx="52609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099" name="Picture 13">
            <a:extLst>
              <a:ext uri="{FF2B5EF4-FFF2-40B4-BE49-F238E27FC236}">
                <a16:creationId xmlns:a16="http://schemas.microsoft.com/office/drawing/2014/main" id="{51DD0471-2786-46FF-67A1-8460ECDB994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113" y="0"/>
            <a:ext cx="5251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itle 7">
            <a:extLst>
              <a:ext uri="{FF2B5EF4-FFF2-40B4-BE49-F238E27FC236}">
                <a16:creationId xmlns:a16="http://schemas.microsoft.com/office/drawing/2014/main" id="{B057BD89-BE0B-1758-2A87-4CC2C45C0D78}"/>
              </a:ext>
            </a:extLst>
          </p:cNvPr>
          <p:cNvSpPr txBox="1">
            <a:spLocks noChangeArrowheads="1"/>
          </p:cNvSpPr>
          <p:nvPr/>
        </p:nvSpPr>
        <p:spPr bwMode="auto">
          <a:xfrm>
            <a:off x="5765800" y="522288"/>
            <a:ext cx="243840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n-US" altLang="en-US" sz="4000" b="1">
                <a:solidFill>
                  <a:srgbClr val="1CA89D"/>
                </a:solidFill>
                <a:latin typeface="Cambo"/>
                <a:ea typeface="Source Sans Pro Black" panose="020B0803030403020204" pitchFamily="34" charset="0"/>
                <a:cs typeface="Times New Roman" panose="02020603050405020304" pitchFamily="18" charset="0"/>
              </a:rPr>
              <a:t>AGENDA</a:t>
            </a:r>
          </a:p>
        </p:txBody>
      </p:sp>
      <p:sp>
        <p:nvSpPr>
          <p:cNvPr id="12" name="Text Placeholder 2">
            <a:extLst>
              <a:ext uri="{FF2B5EF4-FFF2-40B4-BE49-F238E27FC236}">
                <a16:creationId xmlns:a16="http://schemas.microsoft.com/office/drawing/2014/main" id="{965F9354-B58F-E5A3-FF57-619EAE96B6B4}"/>
              </a:ext>
            </a:extLst>
          </p:cNvPr>
          <p:cNvSpPr txBox="1">
            <a:spLocks/>
          </p:cNvSpPr>
          <p:nvPr/>
        </p:nvSpPr>
        <p:spPr bwMode="auto">
          <a:xfrm>
            <a:off x="5765800" y="1030845"/>
            <a:ext cx="6172200" cy="4991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Bef>
                <a:spcPct val="0"/>
              </a:spcBef>
              <a:spcAft>
                <a:spcPts val="0"/>
              </a:spcAft>
              <a:buFont typeface="Wingdings" panose="05000000000000000000" pitchFamily="2" charset="2"/>
              <a:buChar char="§"/>
              <a:defRPr/>
            </a:pPr>
            <a:endParaRPr lang="en-US" altLang="en-US" sz="2000" b="1">
              <a:latin typeface="Cambo" panose="02000000000000000000"/>
              <a:ea typeface="ＭＳ Ｐゴシック" panose="020B0600070205080204" pitchFamily="34" charset="-128"/>
              <a:cs typeface="Arial" panose="020B0604020202020204" pitchFamily="34" charset="0"/>
            </a:endParaRPr>
          </a:p>
          <a:p>
            <a:pPr fontAlgn="auto">
              <a:spcBef>
                <a:spcPct val="0"/>
              </a:spcBef>
              <a:spcAft>
                <a:spcPts val="0"/>
              </a:spcAft>
              <a:buFont typeface="Wingdings" panose="05000000000000000000" pitchFamily="2" charset="2"/>
              <a:buChar char="§"/>
              <a:defRPr/>
            </a:pPr>
            <a:r>
              <a:rPr lang="en-US" altLang="en-US" sz="2000" b="1">
                <a:latin typeface="Cambo" panose="02000000000000000000"/>
                <a:ea typeface="ＭＳ Ｐゴシック" panose="020B0600070205080204" pitchFamily="34" charset="-128"/>
                <a:cs typeface="Arial" panose="020B0604020202020204" pitchFamily="34" charset="0"/>
              </a:rPr>
              <a:t>Part 1:</a:t>
            </a:r>
          </a:p>
          <a:p>
            <a:pPr marL="457200" lvl="1" indent="0" fontAlgn="auto">
              <a:spcBef>
                <a:spcPct val="0"/>
              </a:spcBef>
              <a:spcAft>
                <a:spcPts val="0"/>
              </a:spcAft>
              <a:buNone/>
              <a:defRPr/>
            </a:pPr>
            <a:r>
              <a:rPr lang="en-US" altLang="en-US" sz="2000" b="1">
                <a:latin typeface="Cambo" panose="02000000000000000000"/>
                <a:ea typeface="ＭＳ Ｐゴシック" panose="020B0600070205080204" pitchFamily="34" charset="-128"/>
                <a:cs typeface="Arial" panose="020B0604020202020204" pitchFamily="34" charset="0"/>
              </a:rPr>
              <a:t>Welcome &amp; Introductions</a:t>
            </a:r>
          </a:p>
          <a:p>
            <a:pPr marL="457200" lvl="1" indent="0" fontAlgn="auto">
              <a:spcBef>
                <a:spcPct val="0"/>
              </a:spcBef>
              <a:spcAft>
                <a:spcPts val="0"/>
              </a:spcAft>
              <a:buNone/>
              <a:defRPr/>
            </a:pPr>
            <a:r>
              <a:rPr lang="en-US" altLang="en-US" sz="2000" b="1">
                <a:latin typeface="Cambo" panose="02000000000000000000"/>
                <a:ea typeface="ＭＳ Ｐゴシック" panose="020B0600070205080204" pitchFamily="34" charset="-128"/>
                <a:cs typeface="Arial" panose="020B0604020202020204" pitchFamily="34" charset="0"/>
              </a:rPr>
              <a:t>Statement of Occasion</a:t>
            </a:r>
          </a:p>
          <a:p>
            <a:pPr fontAlgn="auto">
              <a:spcBef>
                <a:spcPct val="0"/>
              </a:spcBef>
              <a:spcAft>
                <a:spcPts val="0"/>
              </a:spcAft>
              <a:buFont typeface="Wingdings" panose="05000000000000000000" pitchFamily="2" charset="2"/>
              <a:buChar char="§"/>
              <a:defRPr/>
            </a:pPr>
            <a:endParaRPr lang="en-US" altLang="en-US" sz="2000" b="1">
              <a:latin typeface="Cambo" panose="02000000000000000000"/>
              <a:ea typeface="ＭＳ Ｐゴシック" panose="020B0600070205080204" pitchFamily="34" charset="-128"/>
              <a:cs typeface="Arial" panose="020B0604020202020204" pitchFamily="34" charset="0"/>
            </a:endParaRPr>
          </a:p>
          <a:p>
            <a:pPr fontAlgn="auto">
              <a:spcBef>
                <a:spcPct val="0"/>
              </a:spcBef>
              <a:spcAft>
                <a:spcPts val="0"/>
              </a:spcAft>
              <a:buFont typeface="Wingdings" panose="05000000000000000000" pitchFamily="2" charset="2"/>
              <a:buChar char="§"/>
              <a:defRPr/>
            </a:pPr>
            <a:r>
              <a:rPr lang="en-US" altLang="en-US" sz="2000" b="1">
                <a:latin typeface="Cambo" panose="02000000000000000000"/>
                <a:ea typeface="ＭＳ Ｐゴシック" panose="020B0600070205080204" pitchFamily="34" charset="-128"/>
                <a:cs typeface="Arial" panose="020B0604020202020204" pitchFamily="34" charset="0"/>
              </a:rPr>
              <a:t>Part 2:</a:t>
            </a:r>
          </a:p>
          <a:p>
            <a:pPr marL="457200" lvl="1" indent="0" fontAlgn="auto">
              <a:spcBef>
                <a:spcPct val="0"/>
              </a:spcBef>
              <a:spcAft>
                <a:spcPts val="0"/>
              </a:spcAft>
              <a:buNone/>
              <a:defRPr/>
            </a:pPr>
            <a:r>
              <a:rPr lang="en-US" altLang="en-US" sz="2000" b="1">
                <a:latin typeface="Cambo" panose="02000000000000000000"/>
                <a:ea typeface="ＭＳ Ｐゴシック" panose="020B0600070205080204" pitchFamily="34" charset="-128"/>
                <a:cs typeface="Arial" panose="020B0604020202020204" pitchFamily="34" charset="0"/>
              </a:rPr>
              <a:t>IIA Park Heights Overview</a:t>
            </a:r>
          </a:p>
          <a:p>
            <a:pPr marL="457200" lvl="1" indent="0" fontAlgn="auto">
              <a:spcBef>
                <a:spcPct val="0"/>
              </a:spcBef>
              <a:spcAft>
                <a:spcPts val="0"/>
              </a:spcAft>
              <a:buNone/>
              <a:defRPr/>
            </a:pPr>
            <a:r>
              <a:rPr lang="en-US" altLang="en-US" sz="2000" b="1">
                <a:latin typeface="Cambo" panose="02000000000000000000"/>
                <a:ea typeface="ＭＳ Ｐゴシック" panose="020B0600070205080204" pitchFamily="34" charset="-128"/>
                <a:cs typeface="Arial" panose="020B0604020202020204" pitchFamily="34" charset="0"/>
              </a:rPr>
              <a:t>Project Tracker Overview</a:t>
            </a:r>
          </a:p>
          <a:p>
            <a:pPr fontAlgn="auto">
              <a:spcBef>
                <a:spcPct val="0"/>
              </a:spcBef>
              <a:spcAft>
                <a:spcPts val="0"/>
              </a:spcAft>
              <a:buFont typeface="Wingdings" panose="05000000000000000000" pitchFamily="2" charset="2"/>
              <a:buChar char="§"/>
              <a:defRPr/>
            </a:pPr>
            <a:endParaRPr lang="en-US" altLang="en-US" sz="2000" b="1">
              <a:latin typeface="Cambo" panose="02000000000000000000"/>
              <a:ea typeface="ＭＳ Ｐゴシック" panose="020B0600070205080204" pitchFamily="34" charset="-128"/>
              <a:cs typeface="Arial" panose="020B0604020202020204" pitchFamily="34" charset="0"/>
            </a:endParaRPr>
          </a:p>
          <a:p>
            <a:pPr fontAlgn="auto">
              <a:spcBef>
                <a:spcPct val="0"/>
              </a:spcBef>
              <a:spcAft>
                <a:spcPts val="0"/>
              </a:spcAft>
              <a:buFont typeface="Wingdings" panose="05000000000000000000" pitchFamily="2" charset="2"/>
              <a:buChar char="§"/>
              <a:defRPr/>
            </a:pPr>
            <a:r>
              <a:rPr lang="en-US" altLang="en-US" sz="2000" b="1">
                <a:latin typeface="Cambo" panose="02000000000000000000"/>
                <a:ea typeface="ＭＳ Ｐゴシック" panose="020B0600070205080204" pitchFamily="34" charset="-128"/>
                <a:cs typeface="Arial" panose="020B0604020202020204" pitchFamily="34" charset="0"/>
              </a:rPr>
              <a:t>Part 3:</a:t>
            </a:r>
          </a:p>
          <a:p>
            <a:pPr marL="457200" lvl="1" indent="0" fontAlgn="auto">
              <a:spcBef>
                <a:spcPct val="0"/>
              </a:spcBef>
              <a:spcAft>
                <a:spcPts val="0"/>
              </a:spcAft>
              <a:buNone/>
              <a:defRPr/>
            </a:pPr>
            <a:r>
              <a:rPr lang="en-US" altLang="en-US" sz="2000" b="1">
                <a:latin typeface="Cambo" panose="02000000000000000000"/>
                <a:ea typeface="ＭＳ Ｐゴシック" panose="020B0600070205080204" pitchFamily="34" charset="-128"/>
                <a:cs typeface="Arial" panose="020B0604020202020204" pitchFamily="34" charset="0"/>
              </a:rPr>
              <a:t>Neighborhood Discussion Exercise Overview</a:t>
            </a:r>
          </a:p>
          <a:p>
            <a:pPr marL="457200" lvl="1" indent="0" fontAlgn="auto">
              <a:spcBef>
                <a:spcPct val="0"/>
              </a:spcBef>
              <a:spcAft>
                <a:spcPts val="0"/>
              </a:spcAft>
              <a:buNone/>
              <a:defRPr/>
            </a:pPr>
            <a:r>
              <a:rPr lang="en-US" altLang="en-US" sz="2000" b="1">
                <a:latin typeface="Cambo" panose="02000000000000000000"/>
                <a:ea typeface="ＭＳ Ｐゴシック" panose="020B0600070205080204" pitchFamily="34" charset="-128"/>
                <a:cs typeface="Arial" panose="020B0604020202020204" pitchFamily="34" charset="0"/>
              </a:rPr>
              <a:t>Neighborhood Discussion Exercise </a:t>
            </a:r>
          </a:p>
          <a:p>
            <a:pPr marL="457200" lvl="1" indent="0" fontAlgn="auto">
              <a:spcBef>
                <a:spcPct val="0"/>
              </a:spcBef>
              <a:spcAft>
                <a:spcPts val="0"/>
              </a:spcAft>
              <a:buNone/>
              <a:defRPr/>
            </a:pPr>
            <a:endParaRPr lang="en-US" altLang="en-US" sz="2000" b="1">
              <a:latin typeface="Cambo" panose="02000000000000000000"/>
              <a:ea typeface="ＭＳ Ｐゴシック" panose="020B0600070205080204" pitchFamily="34" charset="-128"/>
              <a:cs typeface="Arial" panose="020B0604020202020204" pitchFamily="34" charset="0"/>
            </a:endParaRPr>
          </a:p>
          <a:p>
            <a:pPr fontAlgn="auto">
              <a:spcBef>
                <a:spcPct val="0"/>
              </a:spcBef>
              <a:spcAft>
                <a:spcPts val="0"/>
              </a:spcAft>
              <a:buFont typeface="Wingdings" panose="05000000000000000000" pitchFamily="2" charset="2"/>
              <a:buChar char="§"/>
              <a:defRPr/>
            </a:pPr>
            <a:r>
              <a:rPr lang="en-US" altLang="en-US" sz="2000" b="1">
                <a:latin typeface="Cambo" panose="02000000000000000000"/>
                <a:ea typeface="ＭＳ Ｐゴシック" panose="020B0600070205080204" pitchFamily="34" charset="-128"/>
                <a:cs typeface="Arial" panose="020B0604020202020204" pitchFamily="34" charset="0"/>
              </a:rPr>
              <a:t>Part 4: </a:t>
            </a:r>
          </a:p>
          <a:p>
            <a:pPr marL="457200" lvl="1" indent="0" fontAlgn="auto">
              <a:spcBef>
                <a:spcPct val="0"/>
              </a:spcBef>
              <a:spcAft>
                <a:spcPts val="0"/>
              </a:spcAft>
              <a:buNone/>
              <a:defRPr/>
            </a:pPr>
            <a:r>
              <a:rPr lang="en-US" altLang="en-US" sz="2000" b="1">
                <a:latin typeface="Cambo" panose="02000000000000000000"/>
                <a:ea typeface="ＭＳ Ｐゴシック" panose="020B0600070205080204" pitchFamily="34" charset="-128"/>
                <a:cs typeface="Arial" panose="020B0604020202020204" pitchFamily="34" charset="0"/>
              </a:rPr>
              <a:t>Wrap Up &amp; Next Steps</a:t>
            </a:r>
          </a:p>
          <a:p>
            <a:pPr indent="0" fontAlgn="auto">
              <a:spcBef>
                <a:spcPct val="0"/>
              </a:spcBef>
              <a:spcAft>
                <a:spcPts val="0"/>
              </a:spcAft>
              <a:buFont typeface="Arial" panose="020B0604020202020204" pitchFamily="34" charset="0"/>
              <a:buNone/>
              <a:defRPr/>
            </a:pPr>
            <a:endParaRPr lang="en-US" altLang="en-US" sz="2000" b="1">
              <a:latin typeface="Cambo" panose="02000000000000000000"/>
              <a:ea typeface="ＭＳ Ｐゴシック" panose="020B0600070205080204" pitchFamily="34" charset="-128"/>
              <a:cs typeface="Arial" panose="020B0604020202020204" pitchFamily="34" charset="0"/>
            </a:endParaRPr>
          </a:p>
        </p:txBody>
      </p:sp>
      <p:pic>
        <p:nvPicPr>
          <p:cNvPr id="3" name="Picture Placeholder 2">
            <a:extLst>
              <a:ext uri="{FF2B5EF4-FFF2-40B4-BE49-F238E27FC236}">
                <a16:creationId xmlns:a16="http://schemas.microsoft.com/office/drawing/2014/main" id="{E2E0B532-020D-4597-9D5B-F02985B0DB0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841354" y="313910"/>
            <a:ext cx="3533219" cy="6424971"/>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3">
            <a:extLst>
              <a:ext uri="{FF2B5EF4-FFF2-40B4-BE49-F238E27FC236}">
                <a16:creationId xmlns:a16="http://schemas.microsoft.com/office/drawing/2014/main" id="{7F4EE066-D077-331F-44EE-972FADAB6810}"/>
              </a:ext>
            </a:extLst>
          </p:cNvPr>
          <p:cNvPicPr>
            <a:picLocks noGrp="1" noChangeAspect="1"/>
          </p:cNvPicPr>
          <p:nvPr>
            <p:ph type="pic" sz="quarter" idx="10"/>
          </p:nvPr>
        </p:nvPicPr>
        <p:blipFill rotWithShape="1">
          <a:blip r:embed="rId3"/>
          <a:srcRect t="15821" r="2" b="11339"/>
          <a:stretch/>
        </p:blipFill>
        <p:spPr>
          <a:xfrm>
            <a:off x="6195373" y="171717"/>
            <a:ext cx="5797883" cy="3167426"/>
          </a:xfrm>
          <a:prstGeom prst="rect">
            <a:avLst/>
          </a:prstGeom>
        </p:spPr>
      </p:pic>
      <p:pic>
        <p:nvPicPr>
          <p:cNvPr id="6" name="Picture 6">
            <a:extLst>
              <a:ext uri="{FF2B5EF4-FFF2-40B4-BE49-F238E27FC236}">
                <a16:creationId xmlns:a16="http://schemas.microsoft.com/office/drawing/2014/main" id="{DF963C43-94C7-AC21-A836-617D4098C37D}"/>
              </a:ext>
            </a:extLst>
          </p:cNvPr>
          <p:cNvPicPr>
            <a:picLocks noChangeAspect="1"/>
          </p:cNvPicPr>
          <p:nvPr/>
        </p:nvPicPr>
        <p:blipFill rotWithShape="1">
          <a:blip r:embed="rId4"/>
          <a:srcRect t="10031" r="1" b="17735"/>
          <a:stretch/>
        </p:blipFill>
        <p:spPr>
          <a:xfrm>
            <a:off x="198739" y="3510858"/>
            <a:ext cx="5804105" cy="2789948"/>
          </a:xfrm>
          <a:prstGeom prst="rect">
            <a:avLst/>
          </a:prstGeom>
        </p:spPr>
      </p:pic>
      <p:pic>
        <p:nvPicPr>
          <p:cNvPr id="5" name="Picture 5">
            <a:extLst>
              <a:ext uri="{FF2B5EF4-FFF2-40B4-BE49-F238E27FC236}">
                <a16:creationId xmlns:a16="http://schemas.microsoft.com/office/drawing/2014/main" id="{5D0B9A14-582E-C93A-30E2-D1E939F91BF7}"/>
              </a:ext>
            </a:extLst>
          </p:cNvPr>
          <p:cNvPicPr>
            <a:picLocks noChangeAspect="1"/>
          </p:cNvPicPr>
          <p:nvPr/>
        </p:nvPicPr>
        <p:blipFill rotWithShape="1">
          <a:blip r:embed="rId5"/>
          <a:srcRect t="12153" r="2" b="3428"/>
          <a:stretch/>
        </p:blipFill>
        <p:spPr>
          <a:xfrm>
            <a:off x="6195372" y="3510858"/>
            <a:ext cx="5797883" cy="2789948"/>
          </a:xfrm>
          <a:prstGeom prst="rect">
            <a:avLst/>
          </a:prstGeom>
        </p:spPr>
      </p:pic>
      <p:sp>
        <p:nvSpPr>
          <p:cNvPr id="10" name="TextBox 9">
            <a:extLst>
              <a:ext uri="{FF2B5EF4-FFF2-40B4-BE49-F238E27FC236}">
                <a16:creationId xmlns:a16="http://schemas.microsoft.com/office/drawing/2014/main" id="{3DE15EFA-F515-8ED7-E9BE-A0074BC0F14F}"/>
              </a:ext>
            </a:extLst>
          </p:cNvPr>
          <p:cNvSpPr txBox="1"/>
          <p:nvPr/>
        </p:nvSpPr>
        <p:spPr>
          <a:xfrm>
            <a:off x="141760" y="3509513"/>
            <a:ext cx="3289827"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alibri"/>
                <a:cs typeface="Calibri"/>
              </a:rPr>
              <a:t>Historic Rowhomes</a:t>
            </a:r>
            <a:endParaRPr lang="en-US"/>
          </a:p>
        </p:txBody>
      </p:sp>
      <p:sp>
        <p:nvSpPr>
          <p:cNvPr id="12" name="TextBox 11">
            <a:extLst>
              <a:ext uri="{FF2B5EF4-FFF2-40B4-BE49-F238E27FC236}">
                <a16:creationId xmlns:a16="http://schemas.microsoft.com/office/drawing/2014/main" id="{0661FA65-A505-B6ED-C3B8-F47035C00710}"/>
              </a:ext>
            </a:extLst>
          </p:cNvPr>
          <p:cNvSpPr txBox="1"/>
          <p:nvPr/>
        </p:nvSpPr>
        <p:spPr>
          <a:xfrm>
            <a:off x="6194627" y="159588"/>
            <a:ext cx="4828205"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alibri"/>
                <a:cs typeface="Calibri"/>
              </a:rPr>
              <a:t>Mixed-Use with Ground-Floor Retail</a:t>
            </a:r>
            <a:endParaRPr lang="en-US"/>
          </a:p>
        </p:txBody>
      </p:sp>
      <p:sp>
        <p:nvSpPr>
          <p:cNvPr id="14" name="TextBox 13">
            <a:extLst>
              <a:ext uri="{FF2B5EF4-FFF2-40B4-BE49-F238E27FC236}">
                <a16:creationId xmlns:a16="http://schemas.microsoft.com/office/drawing/2014/main" id="{E2BC8A9C-7D6E-94D9-2AD1-7A7A52DE9D41}"/>
              </a:ext>
            </a:extLst>
          </p:cNvPr>
          <p:cNvSpPr txBox="1"/>
          <p:nvPr/>
        </p:nvSpPr>
        <p:spPr>
          <a:xfrm>
            <a:off x="6189158" y="3499501"/>
            <a:ext cx="3117299"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alibri"/>
                <a:cs typeface="Calibri"/>
              </a:rPr>
              <a:t>New Rowhomes</a:t>
            </a:r>
            <a:endParaRPr lang="en-US"/>
          </a:p>
        </p:txBody>
      </p:sp>
      <p:pic>
        <p:nvPicPr>
          <p:cNvPr id="7" name="Picture 18" descr="MDBA2090292-103-single-family-home-1.med.jpg">
            <a:extLst>
              <a:ext uri="{FF2B5EF4-FFF2-40B4-BE49-F238E27FC236}">
                <a16:creationId xmlns:a16="http://schemas.microsoft.com/office/drawing/2014/main" id="{DCCAA4E0-CFC1-A697-0F4A-EAEA86B9B72B}"/>
              </a:ext>
            </a:extLst>
          </p:cNvPr>
          <p:cNvPicPr>
            <a:picLocks noChangeAspect="1"/>
          </p:cNvPicPr>
          <p:nvPr/>
        </p:nvPicPr>
        <p:blipFill rotWithShape="1">
          <a:blip r:embed="rId6"/>
          <a:srcRect t="7823" r="2" b="20089"/>
          <a:stretch/>
        </p:blipFill>
        <p:spPr>
          <a:xfrm>
            <a:off x="206948" y="514405"/>
            <a:ext cx="5797883" cy="2789948"/>
          </a:xfrm>
          <a:prstGeom prst="rect">
            <a:avLst/>
          </a:prstGeom>
        </p:spPr>
      </p:pic>
      <p:sp>
        <p:nvSpPr>
          <p:cNvPr id="11" name="TextBox 10">
            <a:extLst>
              <a:ext uri="{FF2B5EF4-FFF2-40B4-BE49-F238E27FC236}">
                <a16:creationId xmlns:a16="http://schemas.microsoft.com/office/drawing/2014/main" id="{24828500-72BE-014A-2E36-79F73ECF4F17}"/>
              </a:ext>
            </a:extLst>
          </p:cNvPr>
          <p:cNvSpPr txBox="1"/>
          <p:nvPr/>
        </p:nvSpPr>
        <p:spPr>
          <a:xfrm>
            <a:off x="57626" y="249795"/>
            <a:ext cx="3515518"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Calibri"/>
                <a:cs typeface="Calibri"/>
              </a:rPr>
              <a:t>Single-Family Detached</a:t>
            </a:r>
          </a:p>
        </p:txBody>
      </p:sp>
    </p:spTree>
    <p:extLst>
      <p:ext uri="{BB962C8B-B14F-4D97-AF65-F5344CB8AC3E}">
        <p14:creationId xmlns:p14="http://schemas.microsoft.com/office/powerpoint/2010/main" val="4228206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 name="Picture 17" descr="ContainerHomes.PNG">
            <a:extLst>
              <a:ext uri="{FF2B5EF4-FFF2-40B4-BE49-F238E27FC236}">
                <a16:creationId xmlns:a16="http://schemas.microsoft.com/office/drawing/2014/main" id="{FA15B85A-52F2-809E-212D-53BEED6B76F5}"/>
              </a:ext>
            </a:extLst>
          </p:cNvPr>
          <p:cNvPicPr>
            <a:picLocks noChangeAspect="1"/>
          </p:cNvPicPr>
          <p:nvPr/>
        </p:nvPicPr>
        <p:blipFill rotWithShape="1">
          <a:blip r:embed="rId3"/>
          <a:srcRect r="-2" b="8280"/>
          <a:stretch/>
        </p:blipFill>
        <p:spPr>
          <a:xfrm>
            <a:off x="6200954" y="195163"/>
            <a:ext cx="5804105" cy="3167426"/>
          </a:xfrm>
          <a:prstGeom prst="rect">
            <a:avLst/>
          </a:prstGeom>
        </p:spPr>
      </p:pic>
      <p:pic>
        <p:nvPicPr>
          <p:cNvPr id="2" name="Picture 6" descr="231-e-north-ave-unit-2-baltimore-md-primary-photo.jpg">
            <a:extLst>
              <a:ext uri="{FF2B5EF4-FFF2-40B4-BE49-F238E27FC236}">
                <a16:creationId xmlns:a16="http://schemas.microsoft.com/office/drawing/2014/main" id="{F2AB5039-6960-8500-2570-0185528C11F1}"/>
              </a:ext>
            </a:extLst>
          </p:cNvPr>
          <p:cNvPicPr>
            <a:picLocks noChangeAspect="1"/>
          </p:cNvPicPr>
          <p:nvPr/>
        </p:nvPicPr>
        <p:blipFill rotWithShape="1">
          <a:blip r:embed="rId4"/>
          <a:srcRect t="16280" r="2" b="1878"/>
          <a:stretch/>
        </p:blipFill>
        <p:spPr>
          <a:xfrm>
            <a:off x="193157" y="265501"/>
            <a:ext cx="5797883" cy="3167426"/>
          </a:xfrm>
          <a:prstGeom prst="rect">
            <a:avLst/>
          </a:prstGeom>
        </p:spPr>
      </p:pic>
      <p:pic>
        <p:nvPicPr>
          <p:cNvPr id="13" name="Picture 2" descr="StackedDuplex.jpg">
            <a:extLst>
              <a:ext uri="{FF2B5EF4-FFF2-40B4-BE49-F238E27FC236}">
                <a16:creationId xmlns:a16="http://schemas.microsoft.com/office/drawing/2014/main" id="{E9D2687B-FCC4-94AA-8E53-DD4527BC5C93}"/>
              </a:ext>
            </a:extLst>
          </p:cNvPr>
          <p:cNvPicPr>
            <a:picLocks noChangeAspect="1"/>
          </p:cNvPicPr>
          <p:nvPr/>
        </p:nvPicPr>
        <p:blipFill rotWithShape="1">
          <a:blip r:embed="rId5"/>
          <a:srcRect t="23674" r="-2" b="4312"/>
          <a:stretch/>
        </p:blipFill>
        <p:spPr>
          <a:xfrm>
            <a:off x="198739" y="3510858"/>
            <a:ext cx="5804105" cy="2789948"/>
          </a:xfrm>
          <a:prstGeom prst="rect">
            <a:avLst/>
          </a:prstGeom>
        </p:spPr>
      </p:pic>
      <p:sp>
        <p:nvSpPr>
          <p:cNvPr id="20" name="TextBox 19">
            <a:extLst>
              <a:ext uri="{FF2B5EF4-FFF2-40B4-BE49-F238E27FC236}">
                <a16:creationId xmlns:a16="http://schemas.microsoft.com/office/drawing/2014/main" id="{9636BB54-21CE-0769-8727-D51E13141489}"/>
              </a:ext>
            </a:extLst>
          </p:cNvPr>
          <p:cNvSpPr txBox="1"/>
          <p:nvPr/>
        </p:nvSpPr>
        <p:spPr>
          <a:xfrm>
            <a:off x="147272" y="3508680"/>
            <a:ext cx="2678089"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Calibri"/>
                <a:cs typeface="Calibri"/>
              </a:rPr>
              <a:t>Duplexes</a:t>
            </a:r>
          </a:p>
        </p:txBody>
      </p:sp>
      <p:sp>
        <p:nvSpPr>
          <p:cNvPr id="23" name="TextBox 22">
            <a:extLst>
              <a:ext uri="{FF2B5EF4-FFF2-40B4-BE49-F238E27FC236}">
                <a16:creationId xmlns:a16="http://schemas.microsoft.com/office/drawing/2014/main" id="{FF760302-2C0F-83FC-5321-CBAE701259E1}"/>
              </a:ext>
            </a:extLst>
          </p:cNvPr>
          <p:cNvSpPr txBox="1"/>
          <p:nvPr/>
        </p:nvSpPr>
        <p:spPr>
          <a:xfrm>
            <a:off x="186941" y="211282"/>
            <a:ext cx="3224428"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alibri"/>
                <a:cs typeface="Calibri"/>
              </a:rPr>
              <a:t>Condos/Apartments</a:t>
            </a:r>
          </a:p>
        </p:txBody>
      </p:sp>
      <p:sp>
        <p:nvSpPr>
          <p:cNvPr id="24" name="TextBox 23">
            <a:extLst>
              <a:ext uri="{FF2B5EF4-FFF2-40B4-BE49-F238E27FC236}">
                <a16:creationId xmlns:a16="http://schemas.microsoft.com/office/drawing/2014/main" id="{791456A0-F3C6-A3CF-3E04-85DF316DE056}"/>
              </a:ext>
            </a:extLst>
          </p:cNvPr>
          <p:cNvSpPr txBox="1"/>
          <p:nvPr/>
        </p:nvSpPr>
        <p:spPr>
          <a:xfrm>
            <a:off x="6198448" y="158121"/>
            <a:ext cx="4389839"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Calibri"/>
                <a:cs typeface="Calibri"/>
              </a:rPr>
              <a:t>Modular or Container Homes</a:t>
            </a:r>
            <a:endParaRPr lang="en-US" dirty="0"/>
          </a:p>
        </p:txBody>
      </p:sp>
      <p:pic>
        <p:nvPicPr>
          <p:cNvPr id="26" name="Picture 4">
            <a:extLst>
              <a:ext uri="{FF2B5EF4-FFF2-40B4-BE49-F238E27FC236}">
                <a16:creationId xmlns:a16="http://schemas.microsoft.com/office/drawing/2014/main" id="{FA81E0BB-55A7-7DAD-252A-E9A1A759C9CC}"/>
              </a:ext>
            </a:extLst>
          </p:cNvPr>
          <p:cNvPicPr>
            <a:picLocks noChangeAspect="1"/>
          </p:cNvPicPr>
          <p:nvPr/>
        </p:nvPicPr>
        <p:blipFill rotWithShape="1">
          <a:blip r:embed="rId6"/>
          <a:srcRect l="122" t="6005" r="-122" b="11582"/>
          <a:stretch/>
        </p:blipFill>
        <p:spPr>
          <a:xfrm>
            <a:off x="6200954" y="3429000"/>
            <a:ext cx="5803994" cy="2869970"/>
          </a:xfrm>
          <a:prstGeom prst="rect">
            <a:avLst/>
          </a:prstGeom>
        </p:spPr>
      </p:pic>
      <p:sp>
        <p:nvSpPr>
          <p:cNvPr id="28" name="TextBox 27">
            <a:extLst>
              <a:ext uri="{FF2B5EF4-FFF2-40B4-BE49-F238E27FC236}">
                <a16:creationId xmlns:a16="http://schemas.microsoft.com/office/drawing/2014/main" id="{755C9A62-9F40-2FE6-E3E5-01FB7E655DF3}"/>
              </a:ext>
            </a:extLst>
          </p:cNvPr>
          <p:cNvSpPr txBox="1"/>
          <p:nvPr/>
        </p:nvSpPr>
        <p:spPr>
          <a:xfrm>
            <a:off x="6182681" y="3376102"/>
            <a:ext cx="415369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Calibri"/>
                <a:cs typeface="Calibri"/>
              </a:rPr>
              <a:t>Tiny Home Communities</a:t>
            </a:r>
          </a:p>
        </p:txBody>
      </p:sp>
    </p:spTree>
    <p:extLst>
      <p:ext uri="{BB962C8B-B14F-4D97-AF65-F5344CB8AC3E}">
        <p14:creationId xmlns:p14="http://schemas.microsoft.com/office/powerpoint/2010/main" val="2786363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52FE19DC-3AF6-4FE7-A527-7577C912D2C1}"/>
              </a:ext>
            </a:extLst>
          </p:cNvPr>
          <p:cNvSpPr txBox="1"/>
          <p:nvPr/>
        </p:nvSpPr>
        <p:spPr>
          <a:xfrm>
            <a:off x="5154089" y="193805"/>
            <a:ext cx="6691490" cy="6001643"/>
          </a:xfrm>
          <a:prstGeom prst="rect">
            <a:avLst/>
          </a:prstGeom>
          <a:noFill/>
        </p:spPr>
        <p:txBody>
          <a:bodyPr wrap="square" lIns="91440" tIns="45720" rIns="91440" bIns="45720" rtlCol="0" anchor="t">
            <a:spAutoFit/>
          </a:bodyPr>
          <a:lstStyle/>
          <a:p>
            <a:endParaRPr lang="en-US"/>
          </a:p>
          <a:p>
            <a:r>
              <a:rPr lang="en-US" sz="3200" b="1">
                <a:solidFill>
                  <a:srgbClr val="1CA89D"/>
                </a:solidFill>
                <a:latin typeface="Cambo"/>
                <a:ea typeface="+mj-ea"/>
                <a:cs typeface="+mj-cs"/>
              </a:rPr>
              <a:t>2. HOUSING DEVELOPMENT</a:t>
            </a:r>
          </a:p>
          <a:p>
            <a:endParaRPr lang="en-US">
              <a:cs typeface="Calibri" panose="020F0502020204030204" pitchFamily="34" charset="0"/>
            </a:endParaRPr>
          </a:p>
          <a:p>
            <a:pPr marL="514350" indent="-514350">
              <a:buAutoNum type="arabicPeriod"/>
            </a:pPr>
            <a:endParaRPr lang="en-US" sz="2800">
              <a:cs typeface="Calibri"/>
            </a:endParaRPr>
          </a:p>
          <a:p>
            <a:pPr marL="514350" indent="-514350">
              <a:buFont typeface="Arial"/>
              <a:buChar char="•"/>
            </a:pPr>
            <a:r>
              <a:rPr lang="en-US" sz="2800">
                <a:latin typeface="Calibri"/>
                <a:cs typeface="Calibri"/>
              </a:rPr>
              <a:t>Use the photos with examples of different housing types to discuss what you'd like to see more or less of in Park Heights and why. </a:t>
            </a:r>
          </a:p>
          <a:p>
            <a:pPr marL="514350" indent="-514350">
              <a:buFont typeface="Arial"/>
              <a:buChar char="•"/>
            </a:pPr>
            <a:endParaRPr lang="en-US" sz="2800">
              <a:latin typeface="Calibri"/>
              <a:cs typeface="Calibri"/>
            </a:endParaRPr>
          </a:p>
          <a:p>
            <a:pPr marL="514350" indent="-514350">
              <a:buFont typeface="Arial"/>
              <a:buChar char="•"/>
            </a:pPr>
            <a:r>
              <a:rPr lang="en-US" sz="2800">
                <a:latin typeface="Calibri"/>
                <a:cs typeface="Calibri"/>
              </a:rPr>
              <a:t>Please also tell us if you are interested in different ownership structures, such as community land trusts, condos, co-ops, and so on.</a:t>
            </a:r>
            <a:endParaRPr lang="en-US">
              <a:cs typeface="Calibri"/>
            </a:endParaRPr>
          </a:p>
          <a:p>
            <a:pPr marL="285750" indent="-285750">
              <a:buFont typeface="Arial"/>
              <a:buChar char="•"/>
            </a:pPr>
            <a:endParaRPr lang="en-US">
              <a:cs typeface="Calibri"/>
            </a:endParaRPr>
          </a:p>
          <a:p>
            <a:endParaRPr lang="en-US"/>
          </a:p>
        </p:txBody>
      </p:sp>
      <p:sp>
        <p:nvSpPr>
          <p:cNvPr id="7" name="TextBox 6">
            <a:extLst>
              <a:ext uri="{FF2B5EF4-FFF2-40B4-BE49-F238E27FC236}">
                <a16:creationId xmlns:a16="http://schemas.microsoft.com/office/drawing/2014/main" id="{AFCC2212-9FDF-7A91-D8E5-DB11D6229DED}"/>
              </a:ext>
            </a:extLst>
          </p:cNvPr>
          <p:cNvSpPr txBox="1"/>
          <p:nvPr/>
        </p:nvSpPr>
        <p:spPr>
          <a:xfrm>
            <a:off x="671348" y="2010464"/>
            <a:ext cx="3398844" cy="256012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eaLnBrk="1" hangingPunct="1">
              <a:lnSpc>
                <a:spcPct val="90000"/>
              </a:lnSpc>
              <a:spcAft>
                <a:spcPts val="600"/>
              </a:spcAft>
            </a:pPr>
            <a:r>
              <a:rPr lang="en-US" sz="4000" b="1">
                <a:solidFill>
                  <a:srgbClr val="1CA89D"/>
                </a:solidFill>
                <a:latin typeface="Cambo"/>
                <a:ea typeface="+mj-ea"/>
                <a:cs typeface="+mj-cs"/>
              </a:rPr>
              <a:t>SECOND  </a:t>
            </a:r>
            <a:endParaRPr lang="en-US" sz="4000" b="1">
              <a:solidFill>
                <a:srgbClr val="1CA89D"/>
              </a:solidFill>
              <a:latin typeface="Cambo"/>
              <a:ea typeface="+mj-ea"/>
              <a:cs typeface="Calibri Light"/>
            </a:endParaRPr>
          </a:p>
          <a:p>
            <a:pPr algn="ctr">
              <a:lnSpc>
                <a:spcPct val="90000"/>
              </a:lnSpc>
              <a:spcAft>
                <a:spcPts val="600"/>
              </a:spcAft>
            </a:pPr>
            <a:r>
              <a:rPr lang="en-US" sz="4000" b="1">
                <a:solidFill>
                  <a:srgbClr val="1CA89D"/>
                </a:solidFill>
                <a:latin typeface="Cambo"/>
                <a:ea typeface="+mj-ea"/>
                <a:cs typeface="+mj-cs"/>
              </a:rPr>
              <a:t>DISCUSSION TOPIC</a:t>
            </a:r>
            <a:endParaRPr lang="en-US" sz="4000" b="1" kern="1200">
              <a:solidFill>
                <a:srgbClr val="1CA89D"/>
              </a:solidFill>
              <a:latin typeface="Cambo"/>
              <a:ea typeface="+mj-ea"/>
              <a:cs typeface="Calibri Light"/>
            </a:endParaRPr>
          </a:p>
        </p:txBody>
      </p:sp>
    </p:spTree>
    <p:extLst>
      <p:ext uri="{BB962C8B-B14F-4D97-AF65-F5344CB8AC3E}">
        <p14:creationId xmlns:p14="http://schemas.microsoft.com/office/powerpoint/2010/main" val="3229023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1A036C-4F82-67C5-4B2B-7CD1B3A48A39}"/>
              </a:ext>
            </a:extLst>
          </p:cNvPr>
          <p:cNvSpPr/>
          <p:nvPr/>
        </p:nvSpPr>
        <p:spPr>
          <a:xfrm>
            <a:off x="0" y="0"/>
            <a:ext cx="526256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0483" name="Picture 2">
            <a:extLst>
              <a:ext uri="{FF2B5EF4-FFF2-40B4-BE49-F238E27FC236}">
                <a16:creationId xmlns:a16="http://schemas.microsoft.com/office/drawing/2014/main" id="{A1258BD9-0B98-3BD3-EF36-66E14A4171F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25" y="0"/>
            <a:ext cx="5253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9">
            <a:extLst>
              <a:ext uri="{FF2B5EF4-FFF2-40B4-BE49-F238E27FC236}">
                <a16:creationId xmlns:a16="http://schemas.microsoft.com/office/drawing/2014/main" id="{06A171D5-7A69-AF2F-91AB-B371D7BAF6C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0394" y="460126"/>
            <a:ext cx="4774300" cy="6086331"/>
          </a:xfrm>
          <a:custGeom>
            <a:avLst/>
            <a:gdLst>
              <a:gd name="connsiteX0" fmla="*/ 2128065 w 3961427"/>
              <a:gd name="connsiteY0" fmla="*/ 0 h 4702839"/>
              <a:gd name="connsiteX1" fmla="*/ 3483698 w 3961427"/>
              <a:gd name="connsiteY1" fmla="*/ 493240 h 4702839"/>
              <a:gd name="connsiteX2" fmla="*/ 3949019 w 3961427"/>
              <a:gd name="connsiteY2" fmla="*/ 1330816 h 4702839"/>
              <a:gd name="connsiteX3" fmla="*/ 3040093 w 3961427"/>
              <a:gd name="connsiteY3" fmla="*/ 1547966 h 4702839"/>
              <a:gd name="connsiteX4" fmla="*/ 2703511 w 3961427"/>
              <a:gd name="connsiteY4" fmla="*/ 989581 h 4702839"/>
              <a:gd name="connsiteX5" fmla="*/ 2081533 w 3961427"/>
              <a:gd name="connsiteY5" fmla="*/ 784841 h 4702839"/>
              <a:gd name="connsiteX6" fmla="*/ 1261018 w 3961427"/>
              <a:gd name="connsiteY6" fmla="*/ 1147790 h 4702839"/>
              <a:gd name="connsiteX7" fmla="*/ 946151 w 3961427"/>
              <a:gd name="connsiteY7" fmla="*/ 2323500 h 4702839"/>
              <a:gd name="connsiteX8" fmla="*/ 1256365 w 3961427"/>
              <a:gd name="connsiteY8" fmla="*/ 3551946 h 4702839"/>
              <a:gd name="connsiteX9" fmla="*/ 2062920 w 3961427"/>
              <a:gd name="connsiteY9" fmla="*/ 3917998 h 4702839"/>
              <a:gd name="connsiteX10" fmla="*/ 2692654 w 3961427"/>
              <a:gd name="connsiteY10" fmla="*/ 3685338 h 4702839"/>
              <a:gd name="connsiteX11" fmla="*/ 3071114 w 3961427"/>
              <a:gd name="connsiteY11" fmla="*/ 2953234 h 4702839"/>
              <a:gd name="connsiteX12" fmla="*/ 3961427 w 3961427"/>
              <a:gd name="connsiteY12" fmla="*/ 3235528 h 4702839"/>
              <a:gd name="connsiteX13" fmla="*/ 3280508 w 3961427"/>
              <a:gd name="connsiteY13" fmla="*/ 4341440 h 4702839"/>
              <a:gd name="connsiteX14" fmla="*/ 2072226 w 3961427"/>
              <a:gd name="connsiteY14" fmla="*/ 4702839 h 4702839"/>
              <a:gd name="connsiteX15" fmla="*/ 583201 w 3961427"/>
              <a:gd name="connsiteY15" fmla="*/ 4083962 h 4702839"/>
              <a:gd name="connsiteX16" fmla="*/ 0 w 3961427"/>
              <a:gd name="connsiteY16" fmla="*/ 2391747 h 4702839"/>
              <a:gd name="connsiteX17" fmla="*/ 586303 w 3961427"/>
              <a:gd name="connsiteY17" fmla="*/ 628183 h 4702839"/>
              <a:gd name="connsiteX18" fmla="*/ 2128065 w 3961427"/>
              <a:gd name="connsiteY18" fmla="*/ 0 h 470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1427" h="4702839">
                <a:moveTo>
                  <a:pt x="2128065" y="0"/>
                </a:moveTo>
                <a:cubicBezTo>
                  <a:pt x="2684381" y="0"/>
                  <a:pt x="3136259" y="164413"/>
                  <a:pt x="3483698" y="493240"/>
                </a:cubicBezTo>
                <a:cubicBezTo>
                  <a:pt x="3690507" y="687640"/>
                  <a:pt x="3845614" y="966832"/>
                  <a:pt x="3949019" y="1330816"/>
                </a:cubicBezTo>
                <a:lnTo>
                  <a:pt x="3040093" y="1547966"/>
                </a:lnTo>
                <a:cubicBezTo>
                  <a:pt x="2986322" y="1312204"/>
                  <a:pt x="2874129" y="1126075"/>
                  <a:pt x="2703511" y="989581"/>
                </a:cubicBezTo>
                <a:cubicBezTo>
                  <a:pt x="2532894" y="853088"/>
                  <a:pt x="2325568" y="784841"/>
                  <a:pt x="2081533" y="784841"/>
                </a:cubicBezTo>
                <a:cubicBezTo>
                  <a:pt x="1744434" y="784841"/>
                  <a:pt x="1470929" y="905824"/>
                  <a:pt x="1261018" y="1147790"/>
                </a:cubicBezTo>
                <a:cubicBezTo>
                  <a:pt x="1051107" y="1389757"/>
                  <a:pt x="946151" y="1781660"/>
                  <a:pt x="946151" y="2323500"/>
                </a:cubicBezTo>
                <a:cubicBezTo>
                  <a:pt x="946151" y="2898429"/>
                  <a:pt x="1049556" y="3307911"/>
                  <a:pt x="1256365" y="3551946"/>
                </a:cubicBezTo>
                <a:cubicBezTo>
                  <a:pt x="1463174" y="3795981"/>
                  <a:pt x="1732025" y="3917998"/>
                  <a:pt x="2062920" y="3917998"/>
                </a:cubicBezTo>
                <a:cubicBezTo>
                  <a:pt x="2306955" y="3917998"/>
                  <a:pt x="2516866" y="3840445"/>
                  <a:pt x="2692654" y="3685338"/>
                </a:cubicBezTo>
                <a:cubicBezTo>
                  <a:pt x="2868441" y="3530231"/>
                  <a:pt x="2994595" y="3286197"/>
                  <a:pt x="3071114" y="2953234"/>
                </a:cubicBezTo>
                <a:lnTo>
                  <a:pt x="3961427" y="3235528"/>
                </a:lnTo>
                <a:cubicBezTo>
                  <a:pt x="3824933" y="3731870"/>
                  <a:pt x="3597961" y="4100507"/>
                  <a:pt x="3280508" y="4341440"/>
                </a:cubicBezTo>
                <a:cubicBezTo>
                  <a:pt x="2963056" y="4582373"/>
                  <a:pt x="2560296" y="4702839"/>
                  <a:pt x="2072226" y="4702839"/>
                </a:cubicBezTo>
                <a:cubicBezTo>
                  <a:pt x="1468344" y="4702839"/>
                  <a:pt x="972002" y="4496546"/>
                  <a:pt x="583201" y="4083962"/>
                </a:cubicBezTo>
                <a:cubicBezTo>
                  <a:pt x="194400" y="3671378"/>
                  <a:pt x="0" y="3107307"/>
                  <a:pt x="0" y="2391747"/>
                </a:cubicBezTo>
                <a:cubicBezTo>
                  <a:pt x="0" y="1634826"/>
                  <a:pt x="195434" y="1046971"/>
                  <a:pt x="586303" y="628183"/>
                </a:cubicBezTo>
                <a:cubicBezTo>
                  <a:pt x="977172" y="209394"/>
                  <a:pt x="1491093" y="0"/>
                  <a:pt x="2128065" y="0"/>
                </a:cubicBezTo>
                <a:close/>
              </a:path>
            </a:pathLst>
          </a:custGeom>
        </p:spPr>
      </p:pic>
      <p:sp>
        <p:nvSpPr>
          <p:cNvPr id="20485" name="Title 7">
            <a:extLst>
              <a:ext uri="{FF2B5EF4-FFF2-40B4-BE49-F238E27FC236}">
                <a16:creationId xmlns:a16="http://schemas.microsoft.com/office/drawing/2014/main" id="{B1128E90-A646-DC4A-0166-F0E6DCD816A8}"/>
              </a:ext>
            </a:extLst>
          </p:cNvPr>
          <p:cNvSpPr txBox="1">
            <a:spLocks noChangeArrowheads="1"/>
          </p:cNvSpPr>
          <p:nvPr/>
        </p:nvSpPr>
        <p:spPr bwMode="auto">
          <a:xfrm>
            <a:off x="5845215" y="0"/>
            <a:ext cx="601883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buSzPct val="100000"/>
            </a:pPr>
            <a:r>
              <a:rPr lang="en-US" altLang="en-US" sz="4400" b="1" dirty="0">
                <a:solidFill>
                  <a:srgbClr val="1CA89D"/>
                </a:solidFill>
                <a:latin typeface="Cambo"/>
                <a:cs typeface="Arial"/>
              </a:rPr>
              <a:t>Next Steps </a:t>
            </a:r>
            <a:br>
              <a:rPr lang="en-US" altLang="en-US" sz="4400" b="1" dirty="0">
                <a:solidFill>
                  <a:srgbClr val="1CA89D"/>
                </a:solidFill>
                <a:latin typeface="Cambo"/>
                <a:cs typeface="Arial"/>
              </a:rPr>
            </a:br>
            <a:r>
              <a:rPr lang="en-US" altLang="en-US" sz="4400" b="1" dirty="0">
                <a:solidFill>
                  <a:srgbClr val="1CA89D"/>
                </a:solidFill>
                <a:latin typeface="Cambo"/>
                <a:cs typeface="Arial"/>
              </a:rPr>
              <a:t>and Closing</a:t>
            </a:r>
            <a:br>
              <a:rPr lang="en-US" altLang="en-US" sz="4400" b="1" dirty="0">
                <a:solidFill>
                  <a:srgbClr val="1CA89D"/>
                </a:solidFill>
                <a:latin typeface="Cambo"/>
                <a:cs typeface="Arial"/>
              </a:rPr>
            </a:br>
            <a:endParaRPr lang="en-US" altLang="en-US" sz="4400" b="1" dirty="0">
              <a:solidFill>
                <a:srgbClr val="1CA89D"/>
              </a:solidFill>
              <a:latin typeface="Cambo"/>
              <a:cs typeface="Arial"/>
            </a:endParaRPr>
          </a:p>
          <a:p>
            <a:pPr marL="514350" indent="-514350">
              <a:buFont typeface="Arial"/>
              <a:buChar char="•"/>
            </a:pPr>
            <a:r>
              <a:rPr lang="en-US" sz="2800" dirty="0">
                <a:latin typeface="Calibri"/>
                <a:cs typeface="Calibri"/>
              </a:rPr>
              <a:t>Online Survey</a:t>
            </a:r>
          </a:p>
          <a:p>
            <a:pPr marL="514350" indent="-514350">
              <a:buFont typeface="Arial"/>
              <a:buChar char="•"/>
            </a:pPr>
            <a:endParaRPr lang="en-US" sz="2800" dirty="0">
              <a:latin typeface="Calibri"/>
              <a:cs typeface="Calibri"/>
            </a:endParaRPr>
          </a:p>
          <a:p>
            <a:pPr marL="514350" indent="-514350">
              <a:buFont typeface="Arial"/>
              <a:buChar char="•"/>
            </a:pPr>
            <a:r>
              <a:rPr lang="en-US" sz="2800" dirty="0">
                <a:latin typeface="Calibri"/>
                <a:cs typeface="Calibri"/>
              </a:rPr>
              <a:t>Next MNSC will be September 2023</a:t>
            </a:r>
          </a:p>
          <a:p>
            <a:pPr marL="514350" indent="-514350">
              <a:buFont typeface="Arial"/>
              <a:buChar char="•"/>
            </a:pPr>
            <a:endParaRPr lang="en-US" sz="2800" dirty="0">
              <a:latin typeface="Calibri"/>
              <a:cs typeface="Calibri"/>
            </a:endParaRPr>
          </a:p>
          <a:p>
            <a:pPr marL="514350" indent="-514350">
              <a:buFont typeface="Arial"/>
              <a:buChar char="•"/>
            </a:pPr>
            <a:r>
              <a:rPr lang="en-US" sz="2800" dirty="0">
                <a:latin typeface="Calibri"/>
                <a:cs typeface="Calibri"/>
              </a:rPr>
              <a:t>Implementation Strategy (IS) Document and Project Tracker are now online for viewing.</a:t>
            </a:r>
            <a:endParaRPr lang="en-US" sz="2800" dirty="0">
              <a:cs typeface="Calibri"/>
            </a:endParaRPr>
          </a:p>
          <a:p>
            <a:pPr eaLnBrk="1" hangingPunct="1">
              <a:lnSpc>
                <a:spcPct val="90000"/>
              </a:lnSpc>
              <a:buSzPct val="100000"/>
            </a:pPr>
            <a:endParaRPr lang="en-US" altLang="en-US" sz="4400" b="1" dirty="0">
              <a:solidFill>
                <a:srgbClr val="1CA89D"/>
              </a:solidFill>
              <a:latin typeface="Cambo"/>
              <a:cs typeface="Arial"/>
            </a:endParaRPr>
          </a:p>
        </p:txBody>
      </p:sp>
      <p:pic>
        <p:nvPicPr>
          <p:cNvPr id="6" name="Picture 5">
            <a:extLst>
              <a:ext uri="{FF2B5EF4-FFF2-40B4-BE49-F238E27FC236}">
                <a16:creationId xmlns:a16="http://schemas.microsoft.com/office/drawing/2014/main" id="{5565AF04-5FBF-4971-8330-BE94EEAB69D0}"/>
              </a:ext>
            </a:extLst>
          </p:cNvPr>
          <p:cNvPicPr>
            <a:picLocks noChangeAspect="1"/>
          </p:cNvPicPr>
          <p:nvPr/>
        </p:nvPicPr>
        <p:blipFill>
          <a:blip r:embed="rId4"/>
          <a:stretch>
            <a:fillRect/>
          </a:stretch>
        </p:blipFill>
        <p:spPr>
          <a:xfrm>
            <a:off x="9132126" y="460126"/>
            <a:ext cx="2517568" cy="251756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21506" name="Picture Placeholder 2">
            <a:extLst>
              <a:ext uri="{FF2B5EF4-FFF2-40B4-BE49-F238E27FC236}">
                <a16:creationId xmlns:a16="http://schemas.microsoft.com/office/drawing/2014/main" id="{D333DE85-6A43-FA70-F602-AF5CA8AA3650}"/>
              </a:ext>
            </a:extLst>
          </p:cNvPr>
          <p:cNvPicPr>
            <a:picLocks noGrp="1" noChangeAspect="1" noChangeArrowheads="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5">
            <a:extLst>
              <a:ext uri="{FF2B5EF4-FFF2-40B4-BE49-F238E27FC236}">
                <a16:creationId xmlns:a16="http://schemas.microsoft.com/office/drawing/2014/main" id="{EB00F451-C122-E0E8-49F0-8D2C906ADA3B}"/>
              </a:ext>
            </a:extLst>
          </p:cNvPr>
          <p:cNvSpPr txBox="1">
            <a:spLocks noChangeArrowheads="1"/>
          </p:cNvSpPr>
          <p:nvPr/>
        </p:nvSpPr>
        <p:spPr bwMode="auto">
          <a:xfrm>
            <a:off x="4565650" y="4895850"/>
            <a:ext cx="25019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500">
                <a:solidFill>
                  <a:srgbClr val="FFFFFF"/>
                </a:solidFill>
                <a:latin typeface="URW DIN"/>
                <a:ea typeface="MS PGothic" panose="020B0600070205080204" pitchFamily="34" charset="-128"/>
              </a:rPr>
              <a:t>Mayor’s Office, DHCD, DOP</a:t>
            </a:r>
          </a:p>
        </p:txBody>
      </p:sp>
      <p:sp>
        <p:nvSpPr>
          <p:cNvPr id="21508" name="Title 7">
            <a:extLst>
              <a:ext uri="{FF2B5EF4-FFF2-40B4-BE49-F238E27FC236}">
                <a16:creationId xmlns:a16="http://schemas.microsoft.com/office/drawing/2014/main" id="{FC111ADF-2934-5D82-0CAF-DB5F66A208AF}"/>
              </a:ext>
            </a:extLst>
          </p:cNvPr>
          <p:cNvSpPr txBox="1">
            <a:spLocks noChangeArrowheads="1"/>
          </p:cNvSpPr>
          <p:nvPr/>
        </p:nvSpPr>
        <p:spPr bwMode="auto">
          <a:xfrm>
            <a:off x="2514600" y="3386138"/>
            <a:ext cx="66627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pPr>
            <a:r>
              <a:rPr lang="en-US" altLang="en-US" sz="7000" b="1">
                <a:solidFill>
                  <a:srgbClr val="1CA89D"/>
                </a:solidFill>
                <a:latin typeface="Cantiga SemiBold"/>
                <a:ea typeface="MS PGothic" panose="020B0600070205080204" pitchFamily="34" charset="-128"/>
              </a:rPr>
              <a:t>Thank You!</a:t>
            </a:r>
          </a:p>
        </p:txBody>
      </p:sp>
      <p:sp>
        <p:nvSpPr>
          <p:cNvPr id="23" name="TextBox 22">
            <a:extLst>
              <a:ext uri="{FF2B5EF4-FFF2-40B4-BE49-F238E27FC236}">
                <a16:creationId xmlns:a16="http://schemas.microsoft.com/office/drawing/2014/main" id="{02090ACC-7B91-8E27-9EDB-6DB722643160}"/>
              </a:ext>
            </a:extLst>
          </p:cNvPr>
          <p:cNvSpPr txBox="1"/>
          <p:nvPr/>
        </p:nvSpPr>
        <p:spPr>
          <a:xfrm>
            <a:off x="4879975" y="6432550"/>
            <a:ext cx="2444750" cy="277813"/>
          </a:xfrm>
          <a:prstGeom prst="rect">
            <a:avLst/>
          </a:prstGeom>
          <a:noFill/>
        </p:spPr>
        <p:txBody>
          <a:bodyPr>
            <a:spAutoFit/>
          </a:bodyPr>
          <a:lstStyle/>
          <a:p>
            <a:pPr eaLnBrk="1" fontAlgn="auto" hangingPunct="1">
              <a:spcBef>
                <a:spcPts val="0"/>
              </a:spcBef>
              <a:spcAft>
                <a:spcPts val="0"/>
              </a:spcAft>
              <a:defRPr/>
            </a:pPr>
            <a:r>
              <a:rPr lang="en-US" sz="1200" b="1" spc="300">
                <a:solidFill>
                  <a:prstClr val="white"/>
                </a:solidFill>
                <a:latin typeface="Calibri Light" panose="020F0302020204030204"/>
                <a:ea typeface="Source Sans Pro" panose="020B0503030403020204" pitchFamily="34" charset="0"/>
                <a:cs typeface="Open Sans" panose="020B0606030504020204" pitchFamily="34" charset="0"/>
              </a:rPr>
              <a:t>DHCD.Baltimorecity.gov</a:t>
            </a:r>
          </a:p>
        </p:txBody>
      </p:sp>
      <p:cxnSp>
        <p:nvCxnSpPr>
          <p:cNvPr id="12" name="Straight Connector 11">
            <a:extLst>
              <a:ext uri="{FF2B5EF4-FFF2-40B4-BE49-F238E27FC236}">
                <a16:creationId xmlns:a16="http://schemas.microsoft.com/office/drawing/2014/main" id="{9B02721D-909C-1925-15DF-71C99ACC43FA}"/>
              </a:ext>
            </a:extLst>
          </p:cNvPr>
          <p:cNvCxnSpPr>
            <a:cxnSpLocks/>
          </p:cNvCxnSpPr>
          <p:nvPr/>
        </p:nvCxnSpPr>
        <p:spPr>
          <a:xfrm>
            <a:off x="0" y="6572250"/>
            <a:ext cx="4713288" cy="0"/>
          </a:xfrm>
          <a:prstGeom prst="line">
            <a:avLst/>
          </a:prstGeom>
          <a:ln w="38100">
            <a:solidFill>
              <a:srgbClr val="C0513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D222F8-08D0-6FFE-E096-DCEA0DAB5C41}"/>
              </a:ext>
            </a:extLst>
          </p:cNvPr>
          <p:cNvCxnSpPr>
            <a:cxnSpLocks/>
          </p:cNvCxnSpPr>
          <p:nvPr/>
        </p:nvCxnSpPr>
        <p:spPr>
          <a:xfrm>
            <a:off x="7478713" y="6572250"/>
            <a:ext cx="4713287" cy="0"/>
          </a:xfrm>
          <a:prstGeom prst="line">
            <a:avLst/>
          </a:prstGeom>
          <a:ln w="38100">
            <a:solidFill>
              <a:srgbClr val="C0513D"/>
            </a:solidFill>
          </a:ln>
        </p:spPr>
        <p:style>
          <a:lnRef idx="1">
            <a:schemeClr val="accent1"/>
          </a:lnRef>
          <a:fillRef idx="0">
            <a:schemeClr val="accent1"/>
          </a:fillRef>
          <a:effectRef idx="0">
            <a:schemeClr val="accent1"/>
          </a:effectRef>
          <a:fontRef idx="minor">
            <a:schemeClr val="tx1"/>
          </a:fontRef>
        </p:style>
      </p:cxnSp>
      <p:pic>
        <p:nvPicPr>
          <p:cNvPr id="21512" name="Picture 8">
            <a:extLst>
              <a:ext uri="{FF2B5EF4-FFF2-40B4-BE49-F238E27FC236}">
                <a16:creationId xmlns:a16="http://schemas.microsoft.com/office/drawing/2014/main" id="{31FC0013-CF68-12F6-3BC4-FB593A8BC1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4388" y="617538"/>
            <a:ext cx="2443162"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21506" name="Picture Placeholder 2">
            <a:extLst>
              <a:ext uri="{FF2B5EF4-FFF2-40B4-BE49-F238E27FC236}">
                <a16:creationId xmlns:a16="http://schemas.microsoft.com/office/drawing/2014/main" id="{D333DE85-6A43-FA70-F602-AF5CA8AA3650}"/>
              </a:ext>
            </a:extLst>
          </p:cNvPr>
          <p:cNvPicPr>
            <a:picLocks noGrp="1" noChangeAspect="1" noChangeArrowheads="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5">
            <a:extLst>
              <a:ext uri="{FF2B5EF4-FFF2-40B4-BE49-F238E27FC236}">
                <a16:creationId xmlns:a16="http://schemas.microsoft.com/office/drawing/2014/main" id="{EB00F451-C122-E0E8-49F0-8D2C906ADA3B}"/>
              </a:ext>
            </a:extLst>
          </p:cNvPr>
          <p:cNvSpPr txBox="1">
            <a:spLocks noChangeArrowheads="1"/>
          </p:cNvSpPr>
          <p:nvPr/>
        </p:nvSpPr>
        <p:spPr bwMode="auto">
          <a:xfrm>
            <a:off x="4595019" y="5241816"/>
            <a:ext cx="25019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FFFFFF"/>
                </a:solidFill>
                <a:effectLst/>
                <a:uLnTx/>
                <a:uFillTx/>
                <a:latin typeface="URW DIN"/>
                <a:ea typeface="MS PGothic" panose="020B0600070205080204" pitchFamily="34" charset="-128"/>
                <a:cs typeface="+mn-cs"/>
              </a:rPr>
              <a:t>Mayor’s Office, DHCD, DOP</a:t>
            </a:r>
          </a:p>
        </p:txBody>
      </p:sp>
      <p:sp>
        <p:nvSpPr>
          <p:cNvPr id="21508" name="Title 7">
            <a:extLst>
              <a:ext uri="{FF2B5EF4-FFF2-40B4-BE49-F238E27FC236}">
                <a16:creationId xmlns:a16="http://schemas.microsoft.com/office/drawing/2014/main" id="{FC111ADF-2934-5D82-0CAF-DB5F66A208AF}"/>
              </a:ext>
            </a:extLst>
          </p:cNvPr>
          <p:cNvSpPr txBox="1">
            <a:spLocks noChangeArrowheads="1"/>
          </p:cNvSpPr>
          <p:nvPr/>
        </p:nvSpPr>
        <p:spPr bwMode="auto">
          <a:xfrm>
            <a:off x="-21431" y="3359944"/>
            <a:ext cx="11734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pPr>
            <a:r>
              <a:rPr lang="en-US" altLang="en-US" sz="7000" b="1">
                <a:solidFill>
                  <a:srgbClr val="1CA89D"/>
                </a:solidFill>
                <a:latin typeface="Cantiga SemiBold"/>
                <a:ea typeface="MS PGothic" panose="020B0600070205080204" pitchFamily="34" charset="-128"/>
              </a:rPr>
              <a:t>Welcome</a:t>
            </a:r>
          </a:p>
          <a:p>
            <a:pPr algn="ctr" eaLnBrk="1" hangingPunct="1">
              <a:lnSpc>
                <a:spcPct val="90000"/>
              </a:lnSpc>
            </a:pPr>
            <a:r>
              <a:rPr lang="en-US" altLang="en-US" sz="7000" b="1">
                <a:solidFill>
                  <a:srgbClr val="1CA89D"/>
                </a:solidFill>
                <a:latin typeface="Cantiga SemiBold"/>
                <a:ea typeface="MS PGothic" panose="020B0600070205080204" pitchFamily="34" charset="-128"/>
              </a:rPr>
              <a:t> Introductions &amp; Occasion</a:t>
            </a:r>
          </a:p>
        </p:txBody>
      </p:sp>
      <p:sp>
        <p:nvSpPr>
          <p:cNvPr id="23" name="TextBox 22">
            <a:extLst>
              <a:ext uri="{FF2B5EF4-FFF2-40B4-BE49-F238E27FC236}">
                <a16:creationId xmlns:a16="http://schemas.microsoft.com/office/drawing/2014/main" id="{02090ACC-7B91-8E27-9EDB-6DB722643160}"/>
              </a:ext>
            </a:extLst>
          </p:cNvPr>
          <p:cNvSpPr txBox="1"/>
          <p:nvPr/>
        </p:nvSpPr>
        <p:spPr>
          <a:xfrm>
            <a:off x="4879975" y="6432550"/>
            <a:ext cx="264603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Calibri Light" panose="020F0302020204030204"/>
                <a:ea typeface="Source Sans Pro" panose="020B0503030403020204" pitchFamily="34" charset="0"/>
                <a:cs typeface="Open Sans" panose="020B0606030504020204" pitchFamily="34" charset="0"/>
              </a:rPr>
              <a:t>DHCD.Baltimorecity.gov</a:t>
            </a:r>
          </a:p>
        </p:txBody>
      </p:sp>
      <p:cxnSp>
        <p:nvCxnSpPr>
          <p:cNvPr id="12" name="Straight Connector 11">
            <a:extLst>
              <a:ext uri="{FF2B5EF4-FFF2-40B4-BE49-F238E27FC236}">
                <a16:creationId xmlns:a16="http://schemas.microsoft.com/office/drawing/2014/main" id="{9B02721D-909C-1925-15DF-71C99ACC43FA}"/>
              </a:ext>
            </a:extLst>
          </p:cNvPr>
          <p:cNvCxnSpPr>
            <a:cxnSpLocks/>
          </p:cNvCxnSpPr>
          <p:nvPr/>
        </p:nvCxnSpPr>
        <p:spPr>
          <a:xfrm>
            <a:off x="0" y="6572250"/>
            <a:ext cx="4713288" cy="0"/>
          </a:xfrm>
          <a:prstGeom prst="line">
            <a:avLst/>
          </a:prstGeom>
          <a:ln w="38100">
            <a:solidFill>
              <a:srgbClr val="C0513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D222F8-08D0-6FFE-E096-DCEA0DAB5C41}"/>
              </a:ext>
            </a:extLst>
          </p:cNvPr>
          <p:cNvCxnSpPr>
            <a:cxnSpLocks/>
          </p:cNvCxnSpPr>
          <p:nvPr/>
        </p:nvCxnSpPr>
        <p:spPr>
          <a:xfrm>
            <a:off x="7478713" y="6572250"/>
            <a:ext cx="4713287" cy="0"/>
          </a:xfrm>
          <a:prstGeom prst="line">
            <a:avLst/>
          </a:prstGeom>
          <a:ln w="38100">
            <a:solidFill>
              <a:srgbClr val="C0513D"/>
            </a:solidFill>
          </a:ln>
        </p:spPr>
        <p:style>
          <a:lnRef idx="1">
            <a:schemeClr val="accent1"/>
          </a:lnRef>
          <a:fillRef idx="0">
            <a:schemeClr val="accent1"/>
          </a:fillRef>
          <a:effectRef idx="0">
            <a:schemeClr val="accent1"/>
          </a:effectRef>
          <a:fontRef idx="minor">
            <a:schemeClr val="tx1"/>
          </a:fontRef>
        </p:style>
      </p:cxnSp>
      <p:pic>
        <p:nvPicPr>
          <p:cNvPr id="21512" name="Picture 8">
            <a:extLst>
              <a:ext uri="{FF2B5EF4-FFF2-40B4-BE49-F238E27FC236}">
                <a16:creationId xmlns:a16="http://schemas.microsoft.com/office/drawing/2014/main" id="{31FC0013-CF68-12F6-3BC4-FB593A8BC1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4388" y="617538"/>
            <a:ext cx="2443162"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8714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52A7C6-6DB2-9B3C-901B-6DBADD2701AD}"/>
              </a:ext>
            </a:extLst>
          </p:cNvPr>
          <p:cNvSpPr/>
          <p:nvPr/>
        </p:nvSpPr>
        <p:spPr>
          <a:xfrm>
            <a:off x="0" y="0"/>
            <a:ext cx="5273675"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123" name="Title 7">
            <a:extLst>
              <a:ext uri="{FF2B5EF4-FFF2-40B4-BE49-F238E27FC236}">
                <a16:creationId xmlns:a16="http://schemas.microsoft.com/office/drawing/2014/main" id="{72A4F625-9D77-A5B6-C97C-9CB03C683D32}"/>
              </a:ext>
            </a:extLst>
          </p:cNvPr>
          <p:cNvSpPr txBox="1">
            <a:spLocks noChangeArrowheads="1"/>
          </p:cNvSpPr>
          <p:nvPr/>
        </p:nvSpPr>
        <p:spPr bwMode="auto">
          <a:xfrm>
            <a:off x="5897562" y="752475"/>
            <a:ext cx="610393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buSzPct val="100000"/>
            </a:pPr>
            <a:r>
              <a:rPr lang="en-US" altLang="en-US" sz="3500" b="1">
                <a:solidFill>
                  <a:srgbClr val="1CA89D"/>
                </a:solidFill>
                <a:latin typeface="Cambo"/>
                <a:cs typeface="Arial" panose="020B0604020202020204" pitchFamily="34" charset="0"/>
              </a:rPr>
              <a:t>WELCOME REMARKS</a:t>
            </a:r>
          </a:p>
        </p:txBody>
      </p:sp>
      <p:pic>
        <p:nvPicPr>
          <p:cNvPr id="29" name="Picture Placeholder 28">
            <a:extLst>
              <a:ext uri="{FF2B5EF4-FFF2-40B4-BE49-F238E27FC236}">
                <a16:creationId xmlns:a16="http://schemas.microsoft.com/office/drawing/2014/main" id="{09F2830D-260E-75A0-08F4-14FFA4879D9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421105" y="69993"/>
            <a:ext cx="4475747" cy="6708545"/>
          </a:xfrm>
        </p:spPr>
      </p:pic>
      <p:sp>
        <p:nvSpPr>
          <p:cNvPr id="5125" name="Text Placeholder 2">
            <a:extLst>
              <a:ext uri="{FF2B5EF4-FFF2-40B4-BE49-F238E27FC236}">
                <a16:creationId xmlns:a16="http://schemas.microsoft.com/office/drawing/2014/main" id="{45272B2A-ACCF-0CCE-E4D5-28EE557BB3AD}"/>
              </a:ext>
            </a:extLst>
          </p:cNvPr>
          <p:cNvSpPr txBox="1">
            <a:spLocks noChangeArrowheads="1"/>
          </p:cNvSpPr>
          <p:nvPr/>
        </p:nvSpPr>
        <p:spPr bwMode="auto">
          <a:xfrm>
            <a:off x="6176545" y="1858990"/>
            <a:ext cx="5594350" cy="148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285750" indent="-342900">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0"/>
              </a:spcBef>
              <a:buSzPct val="100000"/>
              <a:buFont typeface="Wingdings" panose="05000000000000000000" pitchFamily="2" charset="2"/>
              <a:buChar char="§"/>
            </a:pPr>
            <a:r>
              <a:rPr lang="en-US" altLang="en-US" sz="2000" b="1">
                <a:latin typeface="Cambo"/>
                <a:cs typeface="Arial" panose="020B0604020202020204" pitchFamily="34" charset="0"/>
              </a:rPr>
              <a:t>Asst Commissioner Tamara Woods – DHCD</a:t>
            </a:r>
            <a:endParaRPr lang="en-US">
              <a:cs typeface="Calibri" panose="020F0502020204030204" pitchFamily="34" charset="0"/>
            </a:endParaRPr>
          </a:p>
          <a:p>
            <a:pPr eaLnBrk="1" hangingPunct="1">
              <a:spcBef>
                <a:spcPts val="1000"/>
              </a:spcBef>
              <a:buSzPct val="100000"/>
              <a:buFont typeface="Wingdings" panose="05000000000000000000" pitchFamily="2" charset="2"/>
              <a:buChar char="§"/>
            </a:pPr>
            <a:r>
              <a:rPr lang="en-US" altLang="en-US" sz="2000" b="1">
                <a:latin typeface="Cambo"/>
                <a:cs typeface="Arial" panose="020B0604020202020204" pitchFamily="34" charset="0"/>
              </a:rPr>
              <a:t>Commissioner Alice Kennedy – DHCD</a:t>
            </a:r>
          </a:p>
          <a:p>
            <a:pPr marL="0" indent="0" eaLnBrk="1" hangingPunct="1">
              <a:spcBef>
                <a:spcPts val="1000"/>
              </a:spcBef>
              <a:buSzPct val="100000"/>
            </a:pPr>
            <a:br>
              <a:rPr lang="en-US" altLang="en-US" sz="2000" b="1">
                <a:latin typeface="Cambo"/>
                <a:cs typeface="Arial" panose="020B0604020202020204" pitchFamily="34" charset="0"/>
              </a:rPr>
            </a:br>
            <a:endParaRPr lang="en-US" altLang="en-US" sz="2000" b="1">
              <a:latin typeface="Cambo"/>
              <a:cs typeface="Arial" panose="020B0604020202020204" pitchFamily="34" charset="0"/>
            </a:endParaRPr>
          </a:p>
        </p:txBody>
      </p:sp>
      <p:pic>
        <p:nvPicPr>
          <p:cNvPr id="5126" name="Picture 9">
            <a:extLst>
              <a:ext uri="{FF2B5EF4-FFF2-40B4-BE49-F238E27FC236}">
                <a16:creationId xmlns:a16="http://schemas.microsoft.com/office/drawing/2014/main" id="{976A7F54-A31F-42CB-6D31-73FF7778BA7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5251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E7097846-DC13-4488-BE02-AA5EDA23712D}"/>
              </a:ext>
            </a:extLst>
          </p:cNvPr>
          <p:cNvSpPr/>
          <p:nvPr/>
        </p:nvSpPr>
        <p:spPr>
          <a:xfrm>
            <a:off x="4168647" y="960968"/>
            <a:ext cx="7567083" cy="5418664"/>
          </a:xfrm>
          <a:prstGeom prst="triangle">
            <a:avLst/>
          </a:prstGeom>
          <a:solidFill>
            <a:srgbClr val="DFA267"/>
          </a:solidFill>
          <a:ln>
            <a:solidFill>
              <a:srgbClr val="DFA2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Arrow Connector 1">
            <a:extLst>
              <a:ext uri="{FF2B5EF4-FFF2-40B4-BE49-F238E27FC236}">
                <a16:creationId xmlns:a16="http://schemas.microsoft.com/office/drawing/2014/main" id="{1074321D-25C2-4876-BEDD-27FDE7631D0E}"/>
              </a:ext>
            </a:extLst>
          </p:cNvPr>
          <p:cNvCxnSpPr/>
          <p:nvPr/>
        </p:nvCxnSpPr>
        <p:spPr>
          <a:xfrm>
            <a:off x="796925" y="2723091"/>
            <a:ext cx="10636249" cy="3175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53CE7F8-7CFC-44DA-A0F0-180C863BAB83}"/>
              </a:ext>
            </a:extLst>
          </p:cNvPr>
          <p:cNvCxnSpPr>
            <a:cxnSpLocks/>
          </p:cNvCxnSpPr>
          <p:nvPr/>
        </p:nvCxnSpPr>
        <p:spPr>
          <a:xfrm>
            <a:off x="860424" y="4966758"/>
            <a:ext cx="10636249" cy="3175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8141BE5-D054-4137-A8E4-D7C5407023A4}"/>
              </a:ext>
            </a:extLst>
          </p:cNvPr>
          <p:cNvSpPr txBox="1"/>
          <p:nvPr/>
        </p:nvSpPr>
        <p:spPr>
          <a:xfrm>
            <a:off x="6512984" y="1549401"/>
            <a:ext cx="285961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Arial Nova Light"/>
                <a:cs typeface="Calibri"/>
              </a:rPr>
              <a:t>Neighborhood Subcabinet</a:t>
            </a:r>
            <a:endParaRPr lang="en-US">
              <a:latin typeface="Arial Nova Light"/>
              <a:cs typeface="Arial"/>
            </a:endParaRPr>
          </a:p>
          <a:p>
            <a:pPr algn="ctr"/>
            <a:r>
              <a:rPr lang="en-US">
                <a:latin typeface="Arial Nova Light"/>
                <a:cs typeface="Calibri"/>
              </a:rPr>
              <a:t>Mayor</a:t>
            </a:r>
          </a:p>
          <a:p>
            <a:pPr algn="ctr"/>
            <a:r>
              <a:rPr lang="en-US">
                <a:latin typeface="Arial Nova Light"/>
                <a:cs typeface="Calibri"/>
              </a:rPr>
              <a:t>Deputy Mayors</a:t>
            </a:r>
          </a:p>
          <a:p>
            <a:pPr algn="ctr"/>
            <a:r>
              <a:rPr lang="en-US">
                <a:latin typeface="Arial Nova Light"/>
                <a:cs typeface="Calibri"/>
              </a:rPr>
              <a:t>Agency Heads</a:t>
            </a:r>
          </a:p>
        </p:txBody>
      </p:sp>
      <p:sp>
        <p:nvSpPr>
          <p:cNvPr id="7" name="TextBox 6">
            <a:extLst>
              <a:ext uri="{FF2B5EF4-FFF2-40B4-BE49-F238E27FC236}">
                <a16:creationId xmlns:a16="http://schemas.microsoft.com/office/drawing/2014/main" id="{704DC403-8310-49AD-B1A6-A884BC6A4098}"/>
              </a:ext>
            </a:extLst>
          </p:cNvPr>
          <p:cNvSpPr txBox="1"/>
          <p:nvPr/>
        </p:nvSpPr>
        <p:spPr>
          <a:xfrm>
            <a:off x="5835650" y="2978149"/>
            <a:ext cx="422486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Arial Nova Light"/>
                <a:cs typeface="Calibri"/>
              </a:rPr>
              <a:t>Working Group</a:t>
            </a:r>
            <a:endParaRPr lang="en-US">
              <a:latin typeface="Arial Nova Light"/>
            </a:endParaRPr>
          </a:p>
          <a:p>
            <a:pPr algn="ctr"/>
            <a:r>
              <a:rPr lang="en-US">
                <a:latin typeface="Arial Nova Light"/>
                <a:cs typeface="Calibri"/>
              </a:rPr>
              <a:t>(7) Impact Investment Areas</a:t>
            </a:r>
          </a:p>
          <a:p>
            <a:pPr algn="ctr"/>
            <a:r>
              <a:rPr lang="en-US">
                <a:latin typeface="Arial Nova Light"/>
                <a:cs typeface="Calibri"/>
              </a:rPr>
              <a:t>Neighborhood Development Officers</a:t>
            </a:r>
            <a:endParaRPr lang="en-US">
              <a:latin typeface="Arial Nova Light"/>
            </a:endParaRPr>
          </a:p>
          <a:p>
            <a:pPr algn="ctr"/>
            <a:r>
              <a:rPr lang="en-US">
                <a:latin typeface="Arial Nova Light"/>
                <a:cs typeface="Calibri"/>
              </a:rPr>
              <a:t>City Planners</a:t>
            </a:r>
          </a:p>
          <a:p>
            <a:pPr algn="ctr"/>
            <a:r>
              <a:rPr lang="en-US">
                <a:latin typeface="Arial Nova Light"/>
                <a:cs typeface="Calibri"/>
              </a:rPr>
              <a:t>Councilmembers</a:t>
            </a:r>
          </a:p>
          <a:p>
            <a:pPr algn="ctr"/>
            <a:r>
              <a:rPr lang="en-US">
                <a:latin typeface="Arial Nova Light"/>
                <a:cs typeface="Calibri"/>
              </a:rPr>
              <a:t>Community Development Organizations</a:t>
            </a:r>
          </a:p>
          <a:p>
            <a:pPr algn="ctr"/>
            <a:r>
              <a:rPr lang="en-US">
                <a:latin typeface="Arial Nova Light"/>
                <a:cs typeface="Calibri"/>
              </a:rPr>
              <a:t>Neighborhood Associations</a:t>
            </a:r>
          </a:p>
        </p:txBody>
      </p:sp>
      <p:sp>
        <p:nvSpPr>
          <p:cNvPr id="8" name="TextBox 7">
            <a:extLst>
              <a:ext uri="{FF2B5EF4-FFF2-40B4-BE49-F238E27FC236}">
                <a16:creationId xmlns:a16="http://schemas.microsoft.com/office/drawing/2014/main" id="{FE8B91ED-8E0A-461F-AE75-14429C895F71}"/>
              </a:ext>
            </a:extLst>
          </p:cNvPr>
          <p:cNvSpPr txBox="1"/>
          <p:nvPr/>
        </p:nvSpPr>
        <p:spPr>
          <a:xfrm>
            <a:off x="5581651" y="5190068"/>
            <a:ext cx="472228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Arial Nova Light"/>
                <a:cs typeface="Calibri"/>
              </a:rPr>
              <a:t>Community Conversation</a:t>
            </a:r>
            <a:endParaRPr lang="en-US">
              <a:latin typeface="Arial Nova Light"/>
            </a:endParaRPr>
          </a:p>
          <a:p>
            <a:pPr algn="ctr"/>
            <a:r>
              <a:rPr lang="en-US">
                <a:latin typeface="Arial Nova Light"/>
                <a:cs typeface="Calibri"/>
              </a:rPr>
              <a:t>City Agencies</a:t>
            </a:r>
          </a:p>
          <a:p>
            <a:pPr algn="ctr"/>
            <a:r>
              <a:rPr lang="en-US">
                <a:latin typeface="Arial Nova Light"/>
                <a:cs typeface="Calibri"/>
              </a:rPr>
              <a:t>General Public</a:t>
            </a:r>
          </a:p>
          <a:p>
            <a:pPr algn="ctr"/>
            <a:r>
              <a:rPr lang="en-US">
                <a:latin typeface="Arial Nova Light"/>
                <a:cs typeface="Calibri"/>
              </a:rPr>
              <a:t>Neighborhood Stakeholders</a:t>
            </a:r>
          </a:p>
        </p:txBody>
      </p:sp>
      <p:sp>
        <p:nvSpPr>
          <p:cNvPr id="9" name="TextBox 8">
            <a:extLst>
              <a:ext uri="{FF2B5EF4-FFF2-40B4-BE49-F238E27FC236}">
                <a16:creationId xmlns:a16="http://schemas.microsoft.com/office/drawing/2014/main" id="{52BD5647-D10F-4F51-A9EA-795793E357A9}"/>
              </a:ext>
            </a:extLst>
          </p:cNvPr>
          <p:cNvSpPr txBox="1"/>
          <p:nvPr/>
        </p:nvSpPr>
        <p:spPr>
          <a:xfrm>
            <a:off x="745067" y="1591734"/>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Executive level prioritization, oversight and resource alignment</a:t>
            </a:r>
            <a:endParaRPr lang="en-US"/>
          </a:p>
        </p:txBody>
      </p:sp>
      <p:sp>
        <p:nvSpPr>
          <p:cNvPr id="10" name="TextBox 9">
            <a:extLst>
              <a:ext uri="{FF2B5EF4-FFF2-40B4-BE49-F238E27FC236}">
                <a16:creationId xmlns:a16="http://schemas.microsoft.com/office/drawing/2014/main" id="{FDCC9466-0029-4F79-B128-5324BF1274F3}"/>
              </a:ext>
            </a:extLst>
          </p:cNvPr>
          <p:cNvSpPr txBox="1"/>
          <p:nvPr/>
        </p:nvSpPr>
        <p:spPr>
          <a:xfrm>
            <a:off x="797983" y="3390900"/>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Agency level planning and implementation with neighborhood partners</a:t>
            </a:r>
            <a:endParaRPr lang="en-US"/>
          </a:p>
        </p:txBody>
      </p:sp>
      <p:sp>
        <p:nvSpPr>
          <p:cNvPr id="11" name="TextBox 10">
            <a:extLst>
              <a:ext uri="{FF2B5EF4-FFF2-40B4-BE49-F238E27FC236}">
                <a16:creationId xmlns:a16="http://schemas.microsoft.com/office/drawing/2014/main" id="{28685F7A-BF20-45E5-B054-788788B77793}"/>
              </a:ext>
            </a:extLst>
          </p:cNvPr>
          <p:cNvSpPr txBox="1"/>
          <p:nvPr/>
        </p:nvSpPr>
        <p:spPr>
          <a:xfrm>
            <a:off x="861483" y="5295901"/>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Community level information-sharing and general feedback</a:t>
            </a:r>
            <a:endParaRPr lang="en-US">
              <a:cs typeface="Calibri"/>
            </a:endParaRPr>
          </a:p>
        </p:txBody>
      </p:sp>
      <p:sp>
        <p:nvSpPr>
          <p:cNvPr id="12" name="TextBox 13">
            <a:extLst>
              <a:ext uri="{FF2B5EF4-FFF2-40B4-BE49-F238E27FC236}">
                <a16:creationId xmlns:a16="http://schemas.microsoft.com/office/drawing/2014/main" id="{AB46E51F-C23A-A6EC-23BF-A6B7D20AFA53}"/>
              </a:ext>
            </a:extLst>
          </p:cNvPr>
          <p:cNvSpPr txBox="1">
            <a:spLocks noChangeArrowheads="1"/>
          </p:cNvSpPr>
          <p:nvPr/>
        </p:nvSpPr>
        <p:spPr bwMode="auto">
          <a:xfrm>
            <a:off x="312738" y="221545"/>
            <a:ext cx="1133316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000" b="1">
                <a:solidFill>
                  <a:srgbClr val="1CA89D"/>
                </a:solidFill>
                <a:latin typeface="Cambo"/>
              </a:rPr>
              <a:t>Neighborhood Subcabinet/Working Groups/Community Conversations Structure</a:t>
            </a:r>
            <a:endParaRPr lang="en-US" altLang="en-US">
              <a:latin typeface="Cambo"/>
            </a:endParaRPr>
          </a:p>
          <a:p>
            <a:pPr eaLnBrk="1" hangingPunct="1">
              <a:buFont typeface="Wingdings" panose="05000000000000000000" pitchFamily="2" charset="2"/>
              <a:buChar char="q"/>
            </a:pPr>
            <a:endParaRPr lang="en-US" altLang="en-US" sz="1600">
              <a:latin typeface="Cambo"/>
            </a:endParaRPr>
          </a:p>
        </p:txBody>
      </p:sp>
    </p:spTree>
    <p:extLst>
      <p:ext uri="{BB962C8B-B14F-4D97-AF65-F5344CB8AC3E}">
        <p14:creationId xmlns:p14="http://schemas.microsoft.com/office/powerpoint/2010/main" val="3763891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CF261760-0A5E-7202-51F5-A4B21426EEE7}"/>
              </a:ext>
            </a:extLst>
          </p:cNvPr>
          <p:cNvSpPr txBox="1"/>
          <p:nvPr/>
        </p:nvSpPr>
        <p:spPr>
          <a:xfrm>
            <a:off x="567891" y="0"/>
            <a:ext cx="4156397" cy="685467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r>
              <a:rPr lang="en-US" sz="5400" b="1">
                <a:solidFill>
                  <a:srgbClr val="1CA89D"/>
                </a:solidFill>
                <a:latin typeface="Cambo"/>
                <a:ea typeface="Lato" panose="020F0502020204030203" pitchFamily="34" charset="0"/>
                <a:cs typeface="Lato" panose="020F0502020204030203" pitchFamily="34" charset="0"/>
              </a:rPr>
              <a:t>Newest Vacants Tool: In-Rem Acquisition</a:t>
            </a:r>
          </a:p>
        </p:txBody>
      </p:sp>
      <p:sp>
        <p:nvSpPr>
          <p:cNvPr id="7" name="TextBox 6">
            <a:extLst>
              <a:ext uri="{FF2B5EF4-FFF2-40B4-BE49-F238E27FC236}">
                <a16:creationId xmlns:a16="http://schemas.microsoft.com/office/drawing/2014/main" id="{90C2E64C-371E-4572-863A-3E8B76827FDF}"/>
              </a:ext>
            </a:extLst>
          </p:cNvPr>
          <p:cNvSpPr txBox="1"/>
          <p:nvPr/>
        </p:nvSpPr>
        <p:spPr>
          <a:xfrm>
            <a:off x="4724288" y="517187"/>
            <a:ext cx="7467711" cy="5816977"/>
          </a:xfrm>
          <a:prstGeom prst="rect">
            <a:avLst/>
          </a:prstGeom>
          <a:noFill/>
        </p:spPr>
        <p:txBody>
          <a:bodyPr wrap="square" lIns="121920" tIns="60960" rIns="121920" bIns="60960" anchor="t">
            <a:spAutoFit/>
          </a:bodyPr>
          <a:lstStyle/>
          <a:p>
            <a:pPr marL="342900" indent="-342900">
              <a:spcAft>
                <a:spcPts val="1200"/>
              </a:spcAft>
              <a:buFont typeface="Arial" panose="020B0604020202020204" pitchFamily="34" charset="0"/>
              <a:buChar char="•"/>
              <a:defRPr/>
            </a:pPr>
            <a:r>
              <a:rPr lang="en-US" sz="2000" b="1" spc="67">
                <a:latin typeface="+mn-lt"/>
                <a:cs typeface="Arial"/>
              </a:rPr>
              <a:t>Eligible Properties: </a:t>
            </a:r>
            <a:r>
              <a:rPr lang="en-US" sz="2000" spc="67">
                <a:solidFill>
                  <a:schemeClr val="tx1">
                    <a:lumMod val="75000"/>
                    <a:lumOff val="25000"/>
                  </a:schemeClr>
                </a:solidFill>
                <a:latin typeface="+mn-lt"/>
                <a:cs typeface="Arial"/>
              </a:rPr>
              <a:t>Liens must exceed value of property</a:t>
            </a:r>
          </a:p>
          <a:p>
            <a:pPr marL="342900" indent="-342900">
              <a:spcAft>
                <a:spcPts val="1200"/>
              </a:spcAft>
              <a:buFont typeface="Arial" panose="020B0604020202020204" pitchFamily="34" charset="0"/>
              <a:buChar char="•"/>
              <a:defRPr/>
            </a:pPr>
            <a:r>
              <a:rPr lang="en-US" sz="2000" b="1" spc="67">
                <a:latin typeface="+mn-lt"/>
                <a:cs typeface="Arial"/>
              </a:rPr>
              <a:t>Circuit Court Docket</a:t>
            </a:r>
          </a:p>
          <a:p>
            <a:pPr marL="800100" lvl="1" indent="-342900">
              <a:spcAft>
                <a:spcPts val="1200"/>
              </a:spcAft>
              <a:buFont typeface="Avenir Next LT Pro" panose="020B0504020202020204" pitchFamily="34" charset="0"/>
              <a:buChar char="–"/>
              <a:defRPr/>
            </a:pPr>
            <a:r>
              <a:rPr lang="en-US" sz="2000" spc="67">
                <a:solidFill>
                  <a:schemeClr val="tx1">
                    <a:lumMod val="75000"/>
                    <a:lumOff val="25000"/>
                  </a:schemeClr>
                </a:solidFill>
                <a:latin typeface="+mn-lt"/>
                <a:cs typeface="Arial"/>
              </a:rPr>
              <a:t>Only jurisdiction in Maryland with this acquisition opportunity</a:t>
            </a:r>
            <a:endParaRPr lang="en-US" sz="2000" b="1" spc="67">
              <a:solidFill>
                <a:schemeClr val="tx1">
                  <a:lumMod val="75000"/>
                  <a:lumOff val="25000"/>
                </a:schemeClr>
              </a:solidFill>
              <a:latin typeface="+mn-lt"/>
              <a:cs typeface="Arial"/>
            </a:endParaRPr>
          </a:p>
          <a:p>
            <a:pPr marL="342900" indent="-342900">
              <a:spcAft>
                <a:spcPts val="1200"/>
              </a:spcAft>
              <a:buFont typeface="Arial" panose="020B0604020202020204" pitchFamily="34" charset="0"/>
              <a:buChar char="•"/>
              <a:defRPr/>
            </a:pPr>
            <a:r>
              <a:rPr lang="en-US" sz="2000" b="1" spc="67">
                <a:latin typeface="+mn-lt"/>
                <a:cs typeface="Arial"/>
              </a:rPr>
              <a:t>General Information</a:t>
            </a:r>
          </a:p>
          <a:p>
            <a:pPr marL="800100" lvl="1" indent="-342900">
              <a:spcAft>
                <a:spcPts val="1200"/>
              </a:spcAft>
              <a:buFont typeface="Avenir Next LT Pro" panose="020B0504020202020204" pitchFamily="34" charset="0"/>
              <a:buChar char="–"/>
              <a:defRPr/>
            </a:pPr>
            <a:r>
              <a:rPr lang="en-US" sz="2000" spc="67">
                <a:solidFill>
                  <a:schemeClr val="tx1">
                    <a:lumMod val="75000"/>
                    <a:lumOff val="25000"/>
                  </a:schemeClr>
                </a:solidFill>
                <a:latin typeface="+mn-lt"/>
                <a:cs typeface="Arial"/>
              </a:rPr>
              <a:t>Expected acquisition timeline: 4 – 11 months</a:t>
            </a:r>
          </a:p>
          <a:p>
            <a:pPr marL="800100" lvl="1" indent="-342900">
              <a:spcAft>
                <a:spcPts val="1200"/>
              </a:spcAft>
              <a:buFont typeface="Avenir Next LT Pro" panose="020B0504020202020204" pitchFamily="34" charset="0"/>
              <a:buChar char="–"/>
              <a:defRPr/>
            </a:pPr>
            <a:r>
              <a:rPr lang="en-US" sz="2000" spc="67">
                <a:solidFill>
                  <a:schemeClr val="tx1">
                    <a:lumMod val="75000"/>
                    <a:lumOff val="25000"/>
                  </a:schemeClr>
                </a:solidFill>
                <a:latin typeface="+mn-lt"/>
                <a:cs typeface="Arial"/>
              </a:rPr>
              <a:t>Do not have to wait for issuance of tax certificate/</a:t>
            </a:r>
            <a:br>
              <a:rPr lang="en-US" sz="2000" spc="67">
                <a:solidFill>
                  <a:schemeClr val="tx1">
                    <a:lumMod val="75000"/>
                    <a:lumOff val="25000"/>
                  </a:schemeClr>
                </a:solidFill>
                <a:latin typeface="+mn-lt"/>
                <a:cs typeface="Arial"/>
              </a:rPr>
            </a:br>
            <a:r>
              <a:rPr lang="en-US" sz="2000" spc="67">
                <a:solidFill>
                  <a:schemeClr val="tx1">
                    <a:lumMod val="75000"/>
                    <a:lumOff val="25000"/>
                  </a:schemeClr>
                </a:solidFill>
                <a:latin typeface="+mn-lt"/>
                <a:cs typeface="Arial"/>
              </a:rPr>
              <a:t>auction not necessary</a:t>
            </a:r>
          </a:p>
          <a:p>
            <a:pPr marL="800100" lvl="1" indent="-342900">
              <a:spcAft>
                <a:spcPts val="1200"/>
              </a:spcAft>
              <a:buFont typeface="Avenir Next LT Pro" panose="020B0504020202020204" pitchFamily="34" charset="0"/>
              <a:buChar char="–"/>
              <a:defRPr/>
            </a:pPr>
            <a:r>
              <a:rPr lang="en-US" sz="2000" spc="67">
                <a:solidFill>
                  <a:schemeClr val="tx1">
                    <a:lumMod val="75000"/>
                    <a:lumOff val="25000"/>
                  </a:schemeClr>
                </a:solidFill>
                <a:latin typeface="+mn-lt"/>
                <a:cs typeface="Arial"/>
              </a:rPr>
              <a:t>City will have full authority to sell the property</a:t>
            </a:r>
          </a:p>
          <a:p>
            <a:pPr marL="342900" indent="-342900">
              <a:spcAft>
                <a:spcPts val="1200"/>
              </a:spcAft>
              <a:buFont typeface="Arial" panose="020B0604020202020204" pitchFamily="34" charset="0"/>
              <a:buChar char="•"/>
              <a:defRPr/>
            </a:pPr>
            <a:r>
              <a:rPr lang="en-US" sz="2000" b="1" spc="67">
                <a:latin typeface="+mn-lt"/>
                <a:cs typeface="Arial"/>
              </a:rPr>
              <a:t>Community Engagement</a:t>
            </a:r>
          </a:p>
          <a:p>
            <a:pPr marL="800100" lvl="1" indent="-342900">
              <a:spcAft>
                <a:spcPts val="1200"/>
              </a:spcAft>
              <a:buFont typeface="Avenir Next LT Pro" panose="020B0504020202020204" pitchFamily="34" charset="0"/>
              <a:buChar char="–"/>
              <a:defRPr/>
            </a:pPr>
            <a:r>
              <a:rPr lang="en-US" sz="2000" spc="67">
                <a:solidFill>
                  <a:schemeClr val="tx1">
                    <a:lumMod val="75000"/>
                    <a:lumOff val="25000"/>
                  </a:schemeClr>
                </a:solidFill>
                <a:latin typeface="+mn-lt"/>
                <a:cs typeface="Arial"/>
              </a:rPr>
              <a:t>Communities can submit addresses of vacant properties for Development Division to review for in rem tax lien foreclosure eligibility </a:t>
            </a:r>
            <a:r>
              <a:rPr lang="en-US" sz="2000" spc="67">
                <a:solidFill>
                  <a:srgbClr val="185B89"/>
                </a:solidFill>
                <a:latin typeface="+mn-lt"/>
                <a:cs typeface="Arial"/>
                <a:hlinkClick r:id="rId3">
                  <a:extLst>
                    <a:ext uri="{A12FA001-AC4F-418D-AE19-62706E023703}">
                      <ahyp:hlinkClr xmlns:ahyp="http://schemas.microsoft.com/office/drawing/2018/hyperlinkcolor" val="tx"/>
                    </a:ext>
                  </a:extLst>
                </a:hlinkClick>
              </a:rPr>
              <a:t>here</a:t>
            </a:r>
            <a:endParaRPr lang="en-US" sz="2000" spc="67">
              <a:solidFill>
                <a:srgbClr val="185B89"/>
              </a:solidFill>
              <a:latin typeface="+mn-lt"/>
              <a:cs typeface="Arial"/>
            </a:endParaRPr>
          </a:p>
          <a:p>
            <a:pPr marL="800100" lvl="1" indent="-342900">
              <a:spcAft>
                <a:spcPts val="1200"/>
              </a:spcAft>
              <a:buFont typeface="Avenir Next LT Pro" panose="020B0504020202020204" pitchFamily="34" charset="0"/>
              <a:buChar char="–"/>
              <a:defRPr/>
            </a:pPr>
            <a:r>
              <a:rPr lang="en-US" sz="2000" spc="67">
                <a:solidFill>
                  <a:schemeClr val="tx1">
                    <a:lumMod val="75000"/>
                    <a:lumOff val="25000"/>
                  </a:schemeClr>
                </a:solidFill>
                <a:latin typeface="+mn-lt"/>
                <a:cs typeface="Arial"/>
              </a:rPr>
              <a:t>Publicly available </a:t>
            </a:r>
            <a:r>
              <a:rPr lang="en-US" sz="2000" spc="67">
                <a:solidFill>
                  <a:srgbClr val="185B89"/>
                </a:solidFill>
                <a:latin typeface="+mn-lt"/>
                <a:cs typeface="Arial"/>
                <a:hlinkClick r:id="rId4">
                  <a:extLst>
                    <a:ext uri="{A12FA001-AC4F-418D-AE19-62706E023703}">
                      <ahyp:hlinkClr xmlns:ahyp="http://schemas.microsoft.com/office/drawing/2018/hyperlinkcolor" val="tx"/>
                    </a:ext>
                  </a:extLst>
                </a:hlinkClick>
              </a:rPr>
              <a:t>fact sheet</a:t>
            </a:r>
            <a:endParaRPr lang="en-US" sz="2000" spc="67">
              <a:solidFill>
                <a:srgbClr val="185B89"/>
              </a:solidFill>
              <a:latin typeface="+mn-lt"/>
              <a:cs typeface="Arial"/>
            </a:endParaRPr>
          </a:p>
        </p:txBody>
      </p:sp>
    </p:spTree>
    <p:extLst>
      <p:ext uri="{BB962C8B-B14F-4D97-AF65-F5344CB8AC3E}">
        <p14:creationId xmlns:p14="http://schemas.microsoft.com/office/powerpoint/2010/main" val="1094251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21506" name="Picture Placeholder 2">
            <a:extLst>
              <a:ext uri="{FF2B5EF4-FFF2-40B4-BE49-F238E27FC236}">
                <a16:creationId xmlns:a16="http://schemas.microsoft.com/office/drawing/2014/main" id="{D333DE85-6A43-FA70-F602-AF5CA8AA3650}"/>
              </a:ext>
            </a:extLst>
          </p:cNvPr>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5">
            <a:extLst>
              <a:ext uri="{FF2B5EF4-FFF2-40B4-BE49-F238E27FC236}">
                <a16:creationId xmlns:a16="http://schemas.microsoft.com/office/drawing/2014/main" id="{EB00F451-C122-E0E8-49F0-8D2C906ADA3B}"/>
              </a:ext>
            </a:extLst>
          </p:cNvPr>
          <p:cNvSpPr txBox="1">
            <a:spLocks noChangeArrowheads="1"/>
          </p:cNvSpPr>
          <p:nvPr/>
        </p:nvSpPr>
        <p:spPr bwMode="auto">
          <a:xfrm>
            <a:off x="4733290" y="5161935"/>
            <a:ext cx="25019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FFFFFF"/>
                </a:solidFill>
                <a:effectLst/>
                <a:uLnTx/>
                <a:uFillTx/>
                <a:latin typeface="URW DIN"/>
                <a:ea typeface="MS PGothic" panose="020B0600070205080204" pitchFamily="34" charset="-128"/>
                <a:cs typeface="+mn-cs"/>
              </a:rPr>
              <a:t>Mayor’s Office, DHCD, DOP</a:t>
            </a:r>
          </a:p>
        </p:txBody>
      </p:sp>
      <p:sp>
        <p:nvSpPr>
          <p:cNvPr id="21508" name="Title 7">
            <a:extLst>
              <a:ext uri="{FF2B5EF4-FFF2-40B4-BE49-F238E27FC236}">
                <a16:creationId xmlns:a16="http://schemas.microsoft.com/office/drawing/2014/main" id="{FC111ADF-2934-5D82-0CAF-DB5F66A208AF}"/>
              </a:ext>
            </a:extLst>
          </p:cNvPr>
          <p:cNvSpPr txBox="1">
            <a:spLocks noChangeArrowheads="1"/>
          </p:cNvSpPr>
          <p:nvPr/>
        </p:nvSpPr>
        <p:spPr bwMode="auto">
          <a:xfrm>
            <a:off x="477520" y="3549540"/>
            <a:ext cx="1101344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defRPr/>
            </a:pPr>
            <a:r>
              <a:rPr kumimoji="0" lang="en-US" altLang="en-US" sz="5000" b="1" i="0" u="none" strike="noStrike" kern="1200" cap="none" spc="0" normalizeH="0" baseline="0" noProof="0">
                <a:ln>
                  <a:noFill/>
                </a:ln>
                <a:solidFill>
                  <a:srgbClr val="1CA89D"/>
                </a:solidFill>
                <a:effectLst/>
                <a:uLnTx/>
                <a:uFillTx/>
                <a:latin typeface="Cantiga SemiBold"/>
                <a:ea typeface="MS PGothic"/>
                <a:cs typeface="+mn-cs"/>
              </a:rPr>
              <a:t>Park Heights </a:t>
            </a:r>
            <a:r>
              <a:rPr lang="en-US" altLang="en-US" sz="5000" b="1">
                <a:solidFill>
                  <a:srgbClr val="1CA89D"/>
                </a:solidFill>
                <a:latin typeface="Cantiga SemiBold"/>
                <a:ea typeface="MS PGothic"/>
              </a:rPr>
              <a:t>IIA</a:t>
            </a:r>
          </a:p>
          <a:p>
            <a:pPr algn="ctr" eaLnBrk="1" hangingPunct="1">
              <a:lnSpc>
                <a:spcPct val="90000"/>
              </a:lnSpc>
              <a:defRPr/>
            </a:pPr>
            <a:r>
              <a:rPr lang="en-US" altLang="en-US" sz="5000" b="1">
                <a:solidFill>
                  <a:srgbClr val="1CA89D"/>
                </a:solidFill>
                <a:latin typeface="Cantiga SemiBold"/>
                <a:ea typeface="MS PGothic"/>
              </a:rPr>
              <a:t>Implementation Strategy </a:t>
            </a:r>
            <a:r>
              <a:rPr kumimoji="0" lang="en-US" altLang="en-US" sz="5000" b="1" i="0" u="none" strike="noStrike" kern="1200" cap="none" spc="0" normalizeH="0" baseline="0" noProof="0">
                <a:ln>
                  <a:noFill/>
                </a:ln>
                <a:solidFill>
                  <a:srgbClr val="1CA89D"/>
                </a:solidFill>
                <a:effectLst/>
                <a:uLnTx/>
                <a:uFillTx/>
                <a:latin typeface="Cantiga SemiBold"/>
                <a:ea typeface="MS PGothic"/>
                <a:cs typeface="+mn-cs"/>
              </a:rPr>
              <a:t>Overview</a:t>
            </a:r>
            <a:endParaRPr lang="en-US" altLang="en-US" sz="5000" b="1" i="0" u="none" strike="noStrike" kern="1200" cap="none" spc="0" normalizeH="0" baseline="0" noProof="0">
              <a:ln>
                <a:noFill/>
              </a:ln>
              <a:solidFill>
                <a:srgbClr val="1CA89D"/>
              </a:solidFill>
              <a:effectLst/>
              <a:uLnTx/>
              <a:uFillTx/>
              <a:latin typeface="Cantiga SemiBold"/>
              <a:ea typeface="MS PGothic"/>
            </a:endParaRPr>
          </a:p>
        </p:txBody>
      </p:sp>
      <p:sp>
        <p:nvSpPr>
          <p:cNvPr id="23" name="TextBox 22">
            <a:extLst>
              <a:ext uri="{FF2B5EF4-FFF2-40B4-BE49-F238E27FC236}">
                <a16:creationId xmlns:a16="http://schemas.microsoft.com/office/drawing/2014/main" id="{02090ACC-7B91-8E27-9EDB-6DB722643160}"/>
              </a:ext>
            </a:extLst>
          </p:cNvPr>
          <p:cNvSpPr txBox="1"/>
          <p:nvPr/>
        </p:nvSpPr>
        <p:spPr>
          <a:xfrm>
            <a:off x="4879975" y="6432550"/>
            <a:ext cx="258852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Calibri Light" panose="020F0302020204030204"/>
                <a:ea typeface="Source Sans Pro" panose="020B0503030403020204" pitchFamily="34" charset="0"/>
                <a:cs typeface="Open Sans" panose="020B0606030504020204" pitchFamily="34" charset="0"/>
              </a:rPr>
              <a:t>DHCD.Baltimorecity.gov</a:t>
            </a:r>
          </a:p>
        </p:txBody>
      </p:sp>
      <p:cxnSp>
        <p:nvCxnSpPr>
          <p:cNvPr id="12" name="Straight Connector 11">
            <a:extLst>
              <a:ext uri="{FF2B5EF4-FFF2-40B4-BE49-F238E27FC236}">
                <a16:creationId xmlns:a16="http://schemas.microsoft.com/office/drawing/2014/main" id="{9B02721D-909C-1925-15DF-71C99ACC43FA}"/>
              </a:ext>
            </a:extLst>
          </p:cNvPr>
          <p:cNvCxnSpPr>
            <a:cxnSpLocks/>
          </p:cNvCxnSpPr>
          <p:nvPr/>
        </p:nvCxnSpPr>
        <p:spPr>
          <a:xfrm>
            <a:off x="0" y="6572250"/>
            <a:ext cx="4713288" cy="0"/>
          </a:xfrm>
          <a:prstGeom prst="line">
            <a:avLst/>
          </a:prstGeom>
          <a:ln w="38100">
            <a:solidFill>
              <a:srgbClr val="C0513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D222F8-08D0-6FFE-E096-DCEA0DAB5C41}"/>
              </a:ext>
            </a:extLst>
          </p:cNvPr>
          <p:cNvCxnSpPr>
            <a:cxnSpLocks/>
          </p:cNvCxnSpPr>
          <p:nvPr/>
        </p:nvCxnSpPr>
        <p:spPr>
          <a:xfrm>
            <a:off x="7478713" y="6572250"/>
            <a:ext cx="4713287" cy="0"/>
          </a:xfrm>
          <a:prstGeom prst="line">
            <a:avLst/>
          </a:prstGeom>
          <a:ln w="38100">
            <a:solidFill>
              <a:srgbClr val="C0513D"/>
            </a:solidFill>
          </a:ln>
        </p:spPr>
        <p:style>
          <a:lnRef idx="1">
            <a:schemeClr val="accent1"/>
          </a:lnRef>
          <a:fillRef idx="0">
            <a:schemeClr val="accent1"/>
          </a:fillRef>
          <a:effectRef idx="0">
            <a:schemeClr val="accent1"/>
          </a:effectRef>
          <a:fontRef idx="minor">
            <a:schemeClr val="tx1"/>
          </a:fontRef>
        </p:style>
      </p:cxnSp>
      <p:pic>
        <p:nvPicPr>
          <p:cNvPr id="21512" name="Picture 8">
            <a:extLst>
              <a:ext uri="{FF2B5EF4-FFF2-40B4-BE49-F238E27FC236}">
                <a16:creationId xmlns:a16="http://schemas.microsoft.com/office/drawing/2014/main" id="{31FC0013-CF68-12F6-3BC4-FB593A8BC15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74419" y="545340"/>
            <a:ext cx="2443162"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47318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CF261760-0A5E-7202-51F5-A4B21426EEE7}"/>
              </a:ext>
            </a:extLst>
          </p:cNvPr>
          <p:cNvSpPr txBox="1"/>
          <p:nvPr/>
        </p:nvSpPr>
        <p:spPr>
          <a:xfrm>
            <a:off x="567891" y="0"/>
            <a:ext cx="4156397" cy="685467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eaLnBrk="1" hangingPunct="1">
              <a:lnSpc>
                <a:spcPct val="90000"/>
              </a:lnSpc>
              <a:spcAft>
                <a:spcPts val="600"/>
              </a:spcAft>
            </a:pPr>
            <a:r>
              <a:rPr lang="en-US" sz="5400" b="1" kern="1200">
                <a:solidFill>
                  <a:srgbClr val="1CA89D"/>
                </a:solidFill>
                <a:latin typeface="Cambo"/>
                <a:ea typeface="+mj-ea"/>
                <a:cs typeface="+mj-cs"/>
              </a:rPr>
              <a:t>Building </a:t>
            </a:r>
            <a:br>
              <a:rPr lang="en-US" sz="5400" b="1" kern="1200">
                <a:solidFill>
                  <a:srgbClr val="1CA89D"/>
                </a:solidFill>
                <a:latin typeface="Cambo"/>
                <a:ea typeface="+mj-ea"/>
                <a:cs typeface="+mj-cs"/>
              </a:rPr>
            </a:br>
            <a:r>
              <a:rPr lang="en-US" sz="5400" b="1" kern="1200">
                <a:solidFill>
                  <a:srgbClr val="1CA89D"/>
                </a:solidFill>
                <a:latin typeface="Cambo"/>
                <a:ea typeface="+mj-ea"/>
                <a:cs typeface="+mj-cs"/>
              </a:rPr>
              <a:t>From Strength</a:t>
            </a:r>
            <a:endParaRPr lang="en-US" sz="5400" b="1" kern="1200">
              <a:solidFill>
                <a:srgbClr val="1CA89D"/>
              </a:solidFill>
              <a:latin typeface="Cambo"/>
              <a:ea typeface="+mj-ea"/>
              <a:cs typeface="Calibri Light"/>
            </a:endParaRPr>
          </a:p>
        </p:txBody>
      </p:sp>
      <p:pic>
        <p:nvPicPr>
          <p:cNvPr id="3" name="Picture 2">
            <a:extLst>
              <a:ext uri="{FF2B5EF4-FFF2-40B4-BE49-F238E27FC236}">
                <a16:creationId xmlns:a16="http://schemas.microsoft.com/office/drawing/2014/main" id="{24C05684-A594-4424-B3BE-0C2503D87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7201" y="0"/>
            <a:ext cx="5461885" cy="6858000"/>
          </a:xfrm>
          <a:prstGeom prst="rect">
            <a:avLst/>
          </a:prstGeom>
        </p:spPr>
      </p:pic>
    </p:spTree>
    <p:extLst>
      <p:ext uri="{BB962C8B-B14F-4D97-AF65-F5344CB8AC3E}">
        <p14:creationId xmlns:p14="http://schemas.microsoft.com/office/powerpoint/2010/main" val="1884792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85868D-63F8-435E-B234-53263938FC88}"/>
              </a:ext>
            </a:extLst>
          </p:cNvPr>
          <p:cNvSpPr/>
          <p:nvPr/>
        </p:nvSpPr>
        <p:spPr>
          <a:xfrm>
            <a:off x="0" y="0"/>
            <a:ext cx="12192000" cy="12987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3">
            <a:extLst>
              <a:ext uri="{FF2B5EF4-FFF2-40B4-BE49-F238E27FC236}">
                <a16:creationId xmlns:a16="http://schemas.microsoft.com/office/drawing/2014/main" id="{AB46E51F-C23A-A6EC-23BF-A6B7D20AFA53}"/>
              </a:ext>
            </a:extLst>
          </p:cNvPr>
          <p:cNvSpPr txBox="1">
            <a:spLocks noChangeArrowheads="1"/>
          </p:cNvSpPr>
          <p:nvPr/>
        </p:nvSpPr>
        <p:spPr bwMode="auto">
          <a:xfrm>
            <a:off x="312738" y="221545"/>
            <a:ext cx="113331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dirty="0">
                <a:solidFill>
                  <a:srgbClr val="1CA89D"/>
                </a:solidFill>
                <a:latin typeface="Cambo"/>
              </a:rPr>
              <a:t>Building from Strength </a:t>
            </a:r>
            <a:endParaRPr lang="en-US" altLang="en-US" sz="4800" dirty="0">
              <a:latin typeface="Cambo"/>
            </a:endParaRPr>
          </a:p>
          <a:p>
            <a:pPr eaLnBrk="1" hangingPunct="1">
              <a:buFont typeface="Wingdings" panose="05000000000000000000" pitchFamily="2" charset="2"/>
              <a:buChar char="q"/>
            </a:pPr>
            <a:endParaRPr lang="en-US" altLang="en-US" sz="1600" dirty="0">
              <a:latin typeface="Cambo"/>
            </a:endParaRPr>
          </a:p>
        </p:txBody>
      </p:sp>
      <p:pic>
        <p:nvPicPr>
          <p:cNvPr id="14" name="Picture 13">
            <a:extLst>
              <a:ext uri="{FF2B5EF4-FFF2-40B4-BE49-F238E27FC236}">
                <a16:creationId xmlns:a16="http://schemas.microsoft.com/office/drawing/2014/main" id="{F1050339-0942-4A7A-8C31-EFD1C79A0F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375" y="1516588"/>
            <a:ext cx="3718646" cy="2306328"/>
          </a:xfrm>
          <a:prstGeom prst="rect">
            <a:avLst/>
          </a:prstGeom>
        </p:spPr>
      </p:pic>
      <p:pic>
        <p:nvPicPr>
          <p:cNvPr id="17" name="Picture 16">
            <a:extLst>
              <a:ext uri="{FF2B5EF4-FFF2-40B4-BE49-F238E27FC236}">
                <a16:creationId xmlns:a16="http://schemas.microsoft.com/office/drawing/2014/main" id="{0FD9D532-5A99-4AB6-8737-2B8F9BC813B2}"/>
              </a:ext>
            </a:extLst>
          </p:cNvPr>
          <p:cNvPicPr>
            <a:picLocks noChangeAspect="1"/>
          </p:cNvPicPr>
          <p:nvPr/>
        </p:nvPicPr>
        <p:blipFill rotWithShape="1">
          <a:blip r:embed="rId4">
            <a:extLst>
              <a:ext uri="{28A0092B-C50C-407E-A947-70E740481C1C}">
                <a14:useLocalDpi xmlns:a14="http://schemas.microsoft.com/office/drawing/2010/main" val="0"/>
              </a:ext>
            </a:extLst>
          </a:blip>
          <a:srcRect l="6542" t="22517" b="26061"/>
          <a:stretch/>
        </p:blipFill>
        <p:spPr>
          <a:xfrm>
            <a:off x="1469673" y="4078287"/>
            <a:ext cx="3871409" cy="2631271"/>
          </a:xfrm>
          <a:prstGeom prst="rect">
            <a:avLst/>
          </a:prstGeom>
        </p:spPr>
      </p:pic>
      <p:sp>
        <p:nvSpPr>
          <p:cNvPr id="18" name="TextBox 17">
            <a:extLst>
              <a:ext uri="{FF2B5EF4-FFF2-40B4-BE49-F238E27FC236}">
                <a16:creationId xmlns:a16="http://schemas.microsoft.com/office/drawing/2014/main" id="{6FF767AE-7864-4765-8279-426B0BD320BC}"/>
              </a:ext>
            </a:extLst>
          </p:cNvPr>
          <p:cNvSpPr txBox="1"/>
          <p:nvPr/>
        </p:nvSpPr>
        <p:spPr>
          <a:xfrm>
            <a:off x="10178929" y="3453584"/>
            <a:ext cx="1771092"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a:cs typeface="Calibri"/>
              </a:rPr>
              <a:t>Cold Spring TOD</a:t>
            </a:r>
          </a:p>
        </p:txBody>
      </p:sp>
      <p:sp>
        <p:nvSpPr>
          <p:cNvPr id="20" name="TextBox 19">
            <a:extLst>
              <a:ext uri="{FF2B5EF4-FFF2-40B4-BE49-F238E27FC236}">
                <a16:creationId xmlns:a16="http://schemas.microsoft.com/office/drawing/2014/main" id="{71D46C48-0ED1-4158-BDAE-117DEDC5E155}"/>
              </a:ext>
            </a:extLst>
          </p:cNvPr>
          <p:cNvSpPr txBox="1"/>
          <p:nvPr/>
        </p:nvSpPr>
        <p:spPr>
          <a:xfrm>
            <a:off x="1469829" y="6340226"/>
            <a:ext cx="177229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a:cs typeface="Calibri"/>
              </a:rPr>
              <a:t>Center for Hope</a:t>
            </a:r>
          </a:p>
        </p:txBody>
      </p:sp>
      <p:pic>
        <p:nvPicPr>
          <p:cNvPr id="1026" name="Picture 2" descr="Woodland Gardens II - 4701 Park Heights Ave Baltimore, MD - Apartments for  Rent in Baltimore | Apartments.com">
            <a:extLst>
              <a:ext uri="{FF2B5EF4-FFF2-40B4-BE49-F238E27FC236}">
                <a16:creationId xmlns:a16="http://schemas.microsoft.com/office/drawing/2014/main" id="{05AB67DB-34A2-4A29-8214-798BB0B2EC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979" y="1577287"/>
            <a:ext cx="3432141" cy="22863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rk Heights apartment building seen as catalyst for oncoming wave of  development | Maryland Daily Record">
            <a:extLst>
              <a:ext uri="{FF2B5EF4-FFF2-40B4-BE49-F238E27FC236}">
                <a16:creationId xmlns:a16="http://schemas.microsoft.com/office/drawing/2014/main" id="{53E91C91-5A64-45F0-991F-56637B1CB18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334"/>
          <a:stretch/>
        </p:blipFill>
        <p:spPr bwMode="auto">
          <a:xfrm>
            <a:off x="3719953" y="1321126"/>
            <a:ext cx="4489326" cy="263127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55ABA5F-50B4-40C8-938F-849E4A2F54F3}"/>
              </a:ext>
            </a:extLst>
          </p:cNvPr>
          <p:cNvSpPr txBox="1"/>
          <p:nvPr/>
        </p:nvSpPr>
        <p:spPr>
          <a:xfrm>
            <a:off x="196146" y="3536149"/>
            <a:ext cx="25470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a:cs typeface="Calibri"/>
              </a:rPr>
              <a:t>Woodland Gardens I &amp; II</a:t>
            </a:r>
          </a:p>
        </p:txBody>
      </p:sp>
      <p:sp>
        <p:nvSpPr>
          <p:cNvPr id="24" name="TextBox 23">
            <a:extLst>
              <a:ext uri="{FF2B5EF4-FFF2-40B4-BE49-F238E27FC236}">
                <a16:creationId xmlns:a16="http://schemas.microsoft.com/office/drawing/2014/main" id="{B11ED071-C967-4E4A-A4AB-12653BC57926}"/>
              </a:ext>
            </a:extLst>
          </p:cNvPr>
          <p:cNvSpPr txBox="1"/>
          <p:nvPr/>
        </p:nvSpPr>
        <p:spPr>
          <a:xfrm>
            <a:off x="5052910" y="3583065"/>
            <a:ext cx="185281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a:cs typeface="Calibri"/>
              </a:rPr>
              <a:t>Renaissance Row</a:t>
            </a:r>
          </a:p>
        </p:txBody>
      </p:sp>
      <p:pic>
        <p:nvPicPr>
          <p:cNvPr id="22" name="Picture 21">
            <a:extLst>
              <a:ext uri="{FF2B5EF4-FFF2-40B4-BE49-F238E27FC236}">
                <a16:creationId xmlns:a16="http://schemas.microsoft.com/office/drawing/2014/main" id="{EF312927-6784-4849-AD34-F0D65D1411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4616" y="4087321"/>
            <a:ext cx="3871409" cy="2613201"/>
          </a:xfrm>
          <a:prstGeom prst="rect">
            <a:avLst/>
          </a:prstGeom>
        </p:spPr>
      </p:pic>
      <p:sp>
        <p:nvSpPr>
          <p:cNvPr id="27" name="TextBox 26">
            <a:extLst>
              <a:ext uri="{FF2B5EF4-FFF2-40B4-BE49-F238E27FC236}">
                <a16:creationId xmlns:a16="http://schemas.microsoft.com/office/drawing/2014/main" id="{1913DC91-C595-41C0-A741-EA9589A3AA90}"/>
              </a:ext>
            </a:extLst>
          </p:cNvPr>
          <p:cNvSpPr txBox="1"/>
          <p:nvPr/>
        </p:nvSpPr>
        <p:spPr>
          <a:xfrm>
            <a:off x="7980218" y="6340226"/>
            <a:ext cx="1855807" cy="369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a:cs typeface="Calibri"/>
              </a:rPr>
              <a:t>Loyola Northway</a:t>
            </a:r>
          </a:p>
        </p:txBody>
      </p:sp>
    </p:spTree>
    <p:extLst>
      <p:ext uri="{BB962C8B-B14F-4D97-AF65-F5344CB8AC3E}">
        <p14:creationId xmlns:p14="http://schemas.microsoft.com/office/powerpoint/2010/main" val="3495162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6E3563CBFD2D47A832DD678C8E169C" ma:contentTypeVersion="13" ma:contentTypeDescription="Create a new document." ma:contentTypeScope="" ma:versionID="b32118ec0d03c4bd9c2da2a25f3dfdba">
  <xsd:schema xmlns:xsd="http://www.w3.org/2001/XMLSchema" xmlns:xs="http://www.w3.org/2001/XMLSchema" xmlns:p="http://schemas.microsoft.com/office/2006/metadata/properties" xmlns:ns3="d08bb16b-0a49-49d3-8c8a-1e24941e7705" xmlns:ns4="f2b1fbdd-bd33-4930-8002-0c63c30e5321" targetNamespace="http://schemas.microsoft.com/office/2006/metadata/properties" ma:root="true" ma:fieldsID="4afc541a7ac6175aec2b2f401b029b36" ns3:_="" ns4:_="">
    <xsd:import namespace="d08bb16b-0a49-49d3-8c8a-1e24941e7705"/>
    <xsd:import namespace="f2b1fbdd-bd33-4930-8002-0c63c30e532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8bb16b-0a49-49d3-8c8a-1e24941e77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_activity" ma:index="20"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b1fbdd-bd33-4930-8002-0c63c30e532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2b1fbdd-bd33-4930-8002-0c63c30e5321">
      <UserInfo>
        <DisplayName>Rubens, Kimberly (DHCD)</DisplayName>
        <AccountId>38</AccountId>
        <AccountType/>
      </UserInfo>
      <UserInfo>
        <DisplayName>Hammed-Owens, Bukola (DHCD)</DisplayName>
        <AccountId>283</AccountId>
        <AccountType/>
      </UserInfo>
      <UserInfo>
        <DisplayName>Edwards, Kate (DHCD)</DisplayName>
        <AccountId>39</AccountId>
        <AccountType/>
      </UserInfo>
      <UserInfo>
        <DisplayName>Hawley, Tammy D. (DHCD)</DisplayName>
        <AccountId>15</AccountId>
        <AccountType/>
      </UserInfo>
      <UserInfo>
        <DisplayName>Amadi, Masih (DHCD)</DisplayName>
        <AccountId>254</AccountId>
        <AccountType/>
      </UserInfo>
      <UserInfo>
        <DisplayName>Nash, Kevin (DHCD)</DisplayName>
        <AccountId>558</AccountId>
        <AccountType/>
      </UserInfo>
    </SharedWithUsers>
    <_activity xmlns="d08bb16b-0a49-49d3-8c8a-1e24941e7705" xsi:nil="true"/>
  </documentManagement>
</p:properties>
</file>

<file path=customXml/item3.xml><?xml version="1.0" encoding="utf-8"?>
<LongProperties xmlns="http://schemas.microsoft.com/office/2006/metadata/long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53D73D-2421-4D7E-B75F-0379846B5B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8bb16b-0a49-49d3-8c8a-1e24941e7705"/>
    <ds:schemaRef ds:uri="f2b1fbdd-bd33-4930-8002-0c63c30e53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B0D7C6-747D-4E32-9C1F-5A195475FE8F}">
  <ds:schemaRefs>
    <ds:schemaRef ds:uri="http://www.w3.org/XML/1998/namespace"/>
    <ds:schemaRef ds:uri="http://schemas.openxmlformats.org/package/2006/metadata/core-properties"/>
    <ds:schemaRef ds:uri="http://purl.org/dc/dcmitype/"/>
    <ds:schemaRef ds:uri="http://purl.org/dc/terms/"/>
    <ds:schemaRef ds:uri="http://schemas.microsoft.com/office/infopath/2007/PartnerControls"/>
    <ds:schemaRef ds:uri="http://schemas.microsoft.com/office/2006/documentManagement/types"/>
    <ds:schemaRef ds:uri="http://purl.org/dc/elements/1.1/"/>
    <ds:schemaRef ds:uri="d08bb16b-0a49-49d3-8c8a-1e24941e7705"/>
    <ds:schemaRef ds:uri="f2b1fbdd-bd33-4930-8002-0c63c30e5321"/>
    <ds:schemaRef ds:uri="http://schemas.microsoft.com/office/2006/metadata/properties"/>
  </ds:schemaRefs>
</ds:datastoreItem>
</file>

<file path=customXml/itemProps3.xml><?xml version="1.0" encoding="utf-8"?>
<ds:datastoreItem xmlns:ds="http://schemas.openxmlformats.org/officeDocument/2006/customXml" ds:itemID="{CFFEE477-D1AE-4752-B455-29301ED9F28E}">
  <ds:schemaRefs>
    <ds:schemaRef ds:uri="http://schemas.microsoft.com/office/2006/metadata/longProperties"/>
  </ds:schemaRefs>
</ds:datastoreItem>
</file>

<file path=customXml/itemProps4.xml><?xml version="1.0" encoding="utf-8"?>
<ds:datastoreItem xmlns:ds="http://schemas.openxmlformats.org/officeDocument/2006/customXml" ds:itemID="{C4C5E958-1335-4D74-B6AC-9F3A3F9D45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56</TotalTime>
  <Words>2265</Words>
  <Application>Microsoft Office PowerPoint</Application>
  <PresentationFormat>Widescreen</PresentationFormat>
  <Paragraphs>220</Paragraphs>
  <Slides>24</Slides>
  <Notes>16</Notes>
  <HiddenSlides>1</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24</vt:i4>
      </vt:variant>
    </vt:vector>
  </HeadingPairs>
  <TitlesOfParts>
    <vt:vector size="41" baseType="lpstr">
      <vt:lpstr>MS PGothic</vt:lpstr>
      <vt:lpstr>MS PGothic</vt:lpstr>
      <vt:lpstr>Arial</vt:lpstr>
      <vt:lpstr>Arial Nova Light</vt:lpstr>
      <vt:lpstr>Avenir Next LT Pro</vt:lpstr>
      <vt:lpstr>Calibri</vt:lpstr>
      <vt:lpstr>Calibri Light</vt:lpstr>
      <vt:lpstr>Cambo</vt:lpstr>
      <vt:lpstr>Cantiga SemiBold</vt:lpstr>
      <vt:lpstr>Lato</vt:lpstr>
      <vt:lpstr>Open Sans</vt:lpstr>
      <vt:lpstr>Source Sans Pro</vt:lpstr>
      <vt:lpstr>Source Sans Pro Black</vt:lpstr>
      <vt:lpstr>Times New Roman</vt:lpstr>
      <vt:lpstr>URW DIN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LDDX</dc:creator>
  <cp:lastModifiedBy>Baccala, Kelly (DHCD)</cp:lastModifiedBy>
  <cp:revision>131</cp:revision>
  <dcterms:created xsi:type="dcterms:W3CDTF">2018-08-19T17:09:14Z</dcterms:created>
  <dcterms:modified xsi:type="dcterms:W3CDTF">2023-07-20T21:21:53Z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0x0101003B6E3563CBFD2D47A832DD678C8E169C</vt:lpwstr>
  </property>
  <property fmtid="{D5CDD505-2E9C-101B-9397-08002B2CF9AE}" pid="3" name="display_urn:schemas-microsoft-com:office:office#SharedWithUsers">
    <vt:lpwstr>Stephens, Teresa (DHCD)</vt:lpwstr>
  </property>
  <property fmtid="{D5CDD505-2E9C-101B-9397-08002B2CF9AE}" pid="4" name="SharedWithUsers">
    <vt:lpwstr>153;#Stephens, Teresa (DHCD)</vt:lpwstr>
  </property>
  <property fmtid="{D5CDD505-2E9C-101B-9397-08002B2CF9AE}" pid="5" name="MediaServiceImageTags">
    <vt:lpwstr/>
  </property>
</Properties>
</file>