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comments/comment3.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5"/>
  </p:notesMasterIdLst>
  <p:sldIdLst>
    <p:sldId id="256" r:id="rId6"/>
    <p:sldId id="316" r:id="rId7"/>
    <p:sldId id="408" r:id="rId8"/>
    <p:sldId id="262" r:id="rId9"/>
    <p:sldId id="264" r:id="rId10"/>
    <p:sldId id="401" r:id="rId11"/>
    <p:sldId id="407" r:id="rId12"/>
    <p:sldId id="409" r:id="rId13"/>
    <p:sldId id="418" r:id="rId14"/>
    <p:sldId id="417" r:id="rId15"/>
    <p:sldId id="419" r:id="rId16"/>
    <p:sldId id="416" r:id="rId17"/>
    <p:sldId id="406" r:id="rId18"/>
    <p:sldId id="412" r:id="rId19"/>
    <p:sldId id="425" r:id="rId20"/>
    <p:sldId id="405" r:id="rId21"/>
    <p:sldId id="423" r:id="rId22"/>
    <p:sldId id="328" r:id="rId23"/>
    <p:sldId id="329"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DDX" initials="" lastIdx="1" clrIdx="0"/>
  <p:cmAuthor id="2" name="Baccala, Kelly (DHCD)" initials="BK(" lastIdx="7" clrIdx="1">
    <p:extLst>
      <p:ext uri="{19B8F6BF-5375-455C-9EA6-DF929625EA0E}">
        <p15:presenceInfo xmlns:p15="http://schemas.microsoft.com/office/powerpoint/2012/main" userId="S-1-5-21-487349131-2095749132-2248483902-101306" providerId="AD"/>
      </p:ext>
    </p:extLst>
  </p:cmAuthor>
  <p:cmAuthor id="3" name="Baccala, Kelly (DHCD)" initials="B(" lastIdx="3" clrIdx="2">
    <p:extLst>
      <p:ext uri="{19B8F6BF-5375-455C-9EA6-DF929625EA0E}">
        <p15:presenceInfo xmlns:p15="http://schemas.microsoft.com/office/powerpoint/2012/main" userId="S::kelly.baccala@baltimorecity.gov::e7e94766-fb84-4504-a05d-1348cb1c1b35" providerId="AD"/>
      </p:ext>
    </p:extLst>
  </p:cmAuthor>
  <p:cmAuthor id="4" name="Waldron, Henry (DHCD)" initials="W(" lastIdx="3" clrIdx="3">
    <p:extLst>
      <p:ext uri="{19B8F6BF-5375-455C-9EA6-DF929625EA0E}">
        <p15:presenceInfo xmlns:p15="http://schemas.microsoft.com/office/powerpoint/2012/main" userId="S::henry.waldron@baltimorecity.gov::9ad53f64-0036-4edb-8516-63fdfc36b1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89D"/>
    <a:srgbClr val="FDB724"/>
    <a:srgbClr val="C0513D"/>
    <a:srgbClr val="FBFBFB"/>
    <a:srgbClr val="A5BB49"/>
    <a:srgbClr val="DFA2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915" autoAdjust="0"/>
  </p:normalViewPr>
  <p:slideViewPr>
    <p:cSldViewPr snapToGrid="0">
      <p:cViewPr varScale="1">
        <p:scale>
          <a:sx n="55" d="100"/>
          <a:sy n="55" d="100"/>
        </p:scale>
        <p:origin x="10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06-02T12:45:50.292" idx="3">
    <p:pos x="7484" y="274"/>
    <p:text>Instead of having "unfunded demo" can we instead put in a layer that shows the in rem properities?</p:text>
    <p:extLst>
      <p:ext uri="{C676402C-5697-4E1C-873F-D02D1690AC5C}">
        <p15:threadingInfo xmlns:p15="http://schemas.microsoft.com/office/powerpoint/2012/main" timeZoneBias="240"/>
      </p:ext>
    </p:extLst>
  </p:cm>
  <p:cm authorId="3" dt="2023-06-02T10:26:21.419" idx="3">
    <p:pos x="7484" y="370"/>
    <p:text>[@Waldron, Henry (DHCD)]</p:text>
    <p:extLst>
      <p:ext uri="{C676402C-5697-4E1C-873F-D02D1690AC5C}">
        <p15:threadingInfo xmlns:p15="http://schemas.microsoft.com/office/powerpoint/2012/main" timeZoneBias="420">
          <p15:parentCm authorId="2" idx="3"/>
        </p15:threadingInfo>
      </p:ext>
    </p:extLst>
  </p:cm>
  <p:cm authorId="4" dt="2023-06-02T12:13:14.464" idx="3">
    <p:pos x="7484" y="466"/>
    <p:text>Updated</p:text>
    <p:extLst>
      <p:ext uri="{C676402C-5697-4E1C-873F-D02D1690AC5C}">
        <p15:threadingInfo xmlns:p15="http://schemas.microsoft.com/office/powerpoint/2012/main" timeZoneBias="420">
          <p15:parentCm authorId="2" idx="3"/>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3-06-02T12:51:04.486" idx="4">
    <p:pos x="10" y="10"/>
    <p:text>Can we have a map of codemap that shows the block level planning references, priorities for rehab/site assembly/etc?  It could be the whole CHM footprint but I'd like to have it specifically show the footprint of The Alameda to north, Harford Rd to east, alley between Gorsuch/Montpelier to south, Kirk Ave to west, which shows our strategies (see map of black outline)</p:text>
    <p:extLst>
      <p:ext uri="{C676402C-5697-4E1C-873F-D02D1690AC5C}">
        <p15:threadingInfo xmlns:p15="http://schemas.microsoft.com/office/powerpoint/2012/main" timeZoneBias="240"/>
      </p:ext>
    </p:extLst>
  </p:cm>
  <p:cm authorId="3" dt="2023-06-02T10:25:02.809" idx="1">
    <p:pos x="10" y="106"/>
    <p:text>[@Waldron, Henry (DHCD)] 
</p:text>
    <p:extLst>
      <p:ext uri="{C676402C-5697-4E1C-873F-D02D1690AC5C}">
        <p15:threadingInfo xmlns:p15="http://schemas.microsoft.com/office/powerpoint/2012/main" timeZoneBias="420">
          <p15:parentCm authorId="2" idx="4"/>
        </p15:threadingInfo>
      </p:ext>
    </p:extLst>
  </p:cm>
  <p:cm authorId="4" dt="2023-06-02T12:03:57.752" idx="2">
    <p:pos x="10" y="202"/>
    <p:text>Updated the map using the Print tool in CoDeMap. is this what you're looking for?
</p:text>
    <p:extLst>
      <p:ext uri="{C676402C-5697-4E1C-873F-D02D1690AC5C}">
        <p15:threadingInfo xmlns:p15="http://schemas.microsoft.com/office/powerpoint/2012/main" timeZoneBias="420">
          <p15:parentCm authorId="2" idx="4"/>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3-06-02T13:19:34.759" idx="5">
    <p:pos x="10" y="10"/>
    <p:text>Need project tracker uploaded to the website</p:text>
    <p:extLst>
      <p:ext uri="{C676402C-5697-4E1C-873F-D02D1690AC5C}">
        <p15:threadingInfo xmlns:p15="http://schemas.microsoft.com/office/powerpoint/2012/main" timeZoneBias="240"/>
      </p:ext>
    </p:extLst>
  </p:cm>
  <p:cm authorId="3" dt="2023-06-02T10:25:23.996" idx="2">
    <p:pos x="10" y="106"/>
    <p:text>[@Waldron, Henry (DHCD)] 
</p:text>
    <p:extLst>
      <p:ext uri="{C676402C-5697-4E1C-873F-D02D1690AC5C}">
        <p15:threadingInfo xmlns:p15="http://schemas.microsoft.com/office/powerpoint/2012/main" timeZoneBias="420">
          <p15:parentCm authorId="2" idx="5"/>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2CD6D1-B858-6E26-A807-3D56FED11C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F99AADCC-D742-079B-32E6-2FB90DDADEF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929DC5D-9731-4D77-8DA0-674368B1959F}" type="datetimeFigureOut">
              <a:rPr lang="en-US"/>
              <a:pPr>
                <a:defRPr/>
              </a:pPr>
              <a:t>6/7/2023</a:t>
            </a:fld>
            <a:endParaRPr lang="en-US"/>
          </a:p>
        </p:txBody>
      </p:sp>
      <p:sp>
        <p:nvSpPr>
          <p:cNvPr id="4" name="Slide Image Placeholder 3">
            <a:extLst>
              <a:ext uri="{FF2B5EF4-FFF2-40B4-BE49-F238E27FC236}">
                <a16:creationId xmlns:a16="http://schemas.microsoft.com/office/drawing/2014/main" id="{25607B93-1924-C32A-6116-AC6D1D284DF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6BB7D00-E935-C93E-F890-F7505D858E0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CBE7F94-4EDC-72AC-04FF-87287526A22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E0DBADB6-2927-84C3-D242-1064D44CF59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8461D0-49E3-4C92-AEA5-277BAC5FC8A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Alice slide</a:t>
            </a:r>
          </a:p>
        </p:txBody>
      </p:sp>
      <p:sp>
        <p:nvSpPr>
          <p:cNvPr id="4" name="Slide Number Placeholder 3"/>
          <p:cNvSpPr>
            <a:spLocks noGrp="1"/>
          </p:cNvSpPr>
          <p:nvPr>
            <p:ph type="sldNum" sz="quarter" idx="5"/>
          </p:nvPr>
        </p:nvSpPr>
        <p:spPr/>
        <p:txBody>
          <a:bodyPr/>
          <a:lstStyle/>
          <a:p>
            <a:pPr>
              <a:defRPr/>
            </a:pPr>
            <a:fld id="{918461D0-49E3-4C92-AEA5-277BAC5FC8A7}" type="slidenum">
              <a:rPr lang="en-US" smtClean="0"/>
              <a:pPr>
                <a:defRPr/>
              </a:pPr>
              <a:t>5</a:t>
            </a:fld>
            <a:endParaRPr lang="en-US"/>
          </a:p>
        </p:txBody>
      </p:sp>
    </p:spTree>
    <p:extLst>
      <p:ext uri="{BB962C8B-B14F-4D97-AF65-F5344CB8AC3E}">
        <p14:creationId xmlns:p14="http://schemas.microsoft.com/office/powerpoint/2010/main" val="1417128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cs typeface="Calibri"/>
              </a:rPr>
              <a:t>Project is still in the HUD Environmental Review (We said in February that it was a 3-5 month process from that point).</a:t>
            </a:r>
          </a:p>
        </p:txBody>
      </p:sp>
      <p:sp>
        <p:nvSpPr>
          <p:cNvPr id="4" name="Slide Number Placeholder 3"/>
          <p:cNvSpPr>
            <a:spLocks noGrp="1"/>
          </p:cNvSpPr>
          <p:nvPr>
            <p:ph type="sldNum" sz="quarter" idx="5"/>
          </p:nvPr>
        </p:nvSpPr>
        <p:spPr/>
        <p:txBody>
          <a:bodyPr/>
          <a:lstStyle/>
          <a:p>
            <a:pPr>
              <a:defRPr/>
            </a:pPr>
            <a:fld id="{918461D0-49E3-4C92-AEA5-277BAC5FC8A7}" type="slidenum">
              <a:rPr lang="en-US"/>
              <a:pPr>
                <a:defRPr/>
              </a:pPr>
              <a:t>15</a:t>
            </a:fld>
            <a:endParaRPr lang="en-US"/>
          </a:p>
        </p:txBody>
      </p:sp>
    </p:spTree>
    <p:extLst>
      <p:ext uri="{BB962C8B-B14F-4D97-AF65-F5344CB8AC3E}">
        <p14:creationId xmlns:p14="http://schemas.microsoft.com/office/powerpoint/2010/main" val="559562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Define what we are looking for from the community. </a:t>
            </a:r>
          </a:p>
          <a:p>
            <a:pPr marL="171450" indent="-171450">
              <a:buFont typeface="Arial" panose="020B0604020202020204" pitchFamily="34" charset="0"/>
              <a:buChar char="•"/>
            </a:pPr>
            <a:r>
              <a:rPr lang="en-US" dirty="0"/>
              <a:t>We are NOT trying to re-write the Master Plan. We are assessing the master plan, what has been completed, what strategies have been working, what hasn’t, what should we do moving forward? </a:t>
            </a:r>
          </a:p>
          <a:p>
            <a:pPr marL="171450" indent="-171450">
              <a:buFont typeface="Arial" panose="020B0604020202020204" pitchFamily="34" charset="0"/>
              <a:buChar char="•"/>
            </a:pPr>
            <a:r>
              <a:rPr lang="en-US" dirty="0"/>
              <a:t>The information gathered here today will guide spending, in addition to actions already taken through this process  </a:t>
            </a:r>
            <a:endParaRPr lang="en-US" dirty="0">
              <a:cs typeface="+mn-cs"/>
            </a:endParaRPr>
          </a:p>
          <a:p>
            <a:pPr marL="171450" indent="-171450">
              <a:buFont typeface="Arial" panose="020B0604020202020204" pitchFamily="34" charset="0"/>
              <a:buChar char="•"/>
            </a:pPr>
            <a:r>
              <a:rPr lang="en-US" dirty="0">
                <a:cs typeface="Calibri"/>
              </a:rPr>
              <a:t>Prioritizing areas for homeownership, stabilization, demolition, beautification, identifying nuisance properties, community assets. </a:t>
            </a:r>
          </a:p>
          <a:p>
            <a:pPr marL="285750" indent="-2857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pPr>
              <a:defRPr/>
            </a:pPr>
            <a:fld id="{918461D0-49E3-4C92-AEA5-277BAC5FC8A7}" type="slidenum">
              <a:rPr lang="en-US"/>
              <a:pPr>
                <a:defRPr/>
              </a:pPr>
              <a:t>17</a:t>
            </a:fld>
            <a:endParaRPr lang="en-US"/>
          </a:p>
        </p:txBody>
      </p:sp>
    </p:spTree>
    <p:extLst>
      <p:ext uri="{BB962C8B-B14F-4D97-AF65-F5344CB8AC3E}">
        <p14:creationId xmlns:p14="http://schemas.microsoft.com/office/powerpoint/2010/main" val="192136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Alice Slide</a:t>
            </a:r>
          </a:p>
        </p:txBody>
      </p:sp>
      <p:sp>
        <p:nvSpPr>
          <p:cNvPr id="4" name="Slide Number Placeholder 3"/>
          <p:cNvSpPr>
            <a:spLocks noGrp="1"/>
          </p:cNvSpPr>
          <p:nvPr>
            <p:ph type="sldNum" sz="quarter" idx="5"/>
          </p:nvPr>
        </p:nvSpPr>
        <p:spPr/>
        <p:txBody>
          <a:bodyPr/>
          <a:lstStyle/>
          <a:p>
            <a:pPr>
              <a:defRPr/>
            </a:pPr>
            <a:fld id="{918461D0-49E3-4C92-AEA5-277BAC5FC8A7}" type="slidenum">
              <a:rPr lang="en-US" smtClean="0"/>
              <a:pPr>
                <a:defRPr/>
              </a:pPr>
              <a:t>6</a:t>
            </a:fld>
            <a:endParaRPr lang="en-US"/>
          </a:p>
        </p:txBody>
      </p:sp>
    </p:spTree>
    <p:extLst>
      <p:ext uri="{BB962C8B-B14F-4D97-AF65-F5344CB8AC3E}">
        <p14:creationId xmlns:p14="http://schemas.microsoft.com/office/powerpoint/2010/main" val="114311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8461D0-49E3-4C92-AEA5-277BAC5FC8A7}" type="slidenum">
              <a:rPr lang="en-US" smtClean="0"/>
              <a:pPr>
                <a:defRPr/>
              </a:pPr>
              <a:t>7</a:t>
            </a:fld>
            <a:endParaRPr lang="en-US"/>
          </a:p>
        </p:txBody>
      </p:sp>
    </p:spTree>
    <p:extLst>
      <p:ext uri="{BB962C8B-B14F-4D97-AF65-F5344CB8AC3E}">
        <p14:creationId xmlns:p14="http://schemas.microsoft.com/office/powerpoint/2010/main" val="354784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cs typeface="Calibri"/>
              </a:rPr>
              <a:t>The IIAs  were first identified in the 2019 DHCD Community Development Framework </a:t>
            </a:r>
            <a:endParaRPr lang="en-US" dirty="0">
              <a:cs typeface="+mn-cs"/>
            </a:endParaRPr>
          </a:p>
          <a:p>
            <a:pPr marL="171450" lvl="0" indent="-171450">
              <a:buFont typeface="Arial" panose="020B0604020202020204" pitchFamily="34" charset="0"/>
              <a:buChar char="•"/>
            </a:pPr>
            <a:r>
              <a:rPr lang="en-US" dirty="0">
                <a:cs typeface="Calibri"/>
              </a:rPr>
              <a:t>They are areas of the City that are poised for transformational revitalization at the neighborhood level based on their existing assets, current redevelopment activity, and proximity to already shifting markets. </a:t>
            </a:r>
            <a:endParaRPr lang="en-US" dirty="0">
              <a:cs typeface="+mn-cs"/>
            </a:endParaRPr>
          </a:p>
          <a:p>
            <a:pPr marL="171450" lvl="0" indent="-171450">
              <a:buFont typeface="Arial" panose="020B0604020202020204" pitchFamily="34" charset="0"/>
              <a:buChar char="•"/>
            </a:pPr>
            <a:r>
              <a:rPr lang="en-US" dirty="0">
                <a:cs typeface="Calibri"/>
              </a:rPr>
              <a:t>The CHM IIA is a </a:t>
            </a:r>
            <a:r>
              <a:rPr lang="en-US" sz="1200" kern="1200" dirty="0">
                <a:solidFill>
                  <a:schemeClr val="tx1"/>
                </a:solidFill>
                <a:effectLst/>
                <a:latin typeface="+mn-lt"/>
                <a:ea typeface="+mn-ea"/>
                <a:cs typeface="+mn-cs"/>
              </a:rPr>
              <a:t>predominately residential community in character with a rich variety of early 19th and 20th century porch front rowhomes and single-family frame houses.</a:t>
            </a:r>
            <a:r>
              <a:rPr lang="en-US" dirty="0">
                <a:cs typeface="Calibri"/>
              </a:rPr>
              <a:t> There are so many assets to build from CHM including:</a:t>
            </a:r>
          </a:p>
          <a:p>
            <a:pPr marL="628650" lvl="1" indent="-171450">
              <a:buFont typeface="Arial" panose="020B0604020202020204" pitchFamily="34" charset="0"/>
              <a:buChar char="•"/>
            </a:pPr>
            <a:r>
              <a:rPr lang="en-US" b="1" dirty="0"/>
              <a:t>Clifton Park, which boasts a tapestry of historic landmarks like the Clifton Mansion </a:t>
            </a:r>
            <a:endParaRPr lang="en-US" b="0" dirty="0">
              <a:cs typeface="Calibri"/>
            </a:endParaRPr>
          </a:p>
          <a:p>
            <a:pPr marL="628650" lvl="1" indent="-171450">
              <a:buFont typeface="Arial" panose="020B0604020202020204" pitchFamily="34" charset="0"/>
              <a:buChar char="•"/>
            </a:pPr>
            <a:r>
              <a:rPr lang="en-US" b="1" dirty="0"/>
              <a:t>Commercial Corridor – </a:t>
            </a:r>
            <a:r>
              <a:rPr lang="en-US" b="0" dirty="0"/>
              <a:t>Harford Road Commercial Corridor </a:t>
            </a:r>
            <a:endParaRPr lang="en-US" b="0" dirty="0">
              <a:cs typeface="Calibri"/>
            </a:endParaRPr>
          </a:p>
          <a:p>
            <a:pPr marL="628650" lvl="1" indent="-171450">
              <a:buFont typeface="Arial" panose="020B0604020202020204" pitchFamily="34" charset="0"/>
              <a:buChar char="•"/>
            </a:pPr>
            <a:r>
              <a:rPr lang="en-US" b="1" dirty="0"/>
              <a:t>Recreational assets – </a:t>
            </a:r>
            <a:r>
              <a:rPr lang="en-US" b="0" dirty="0"/>
              <a:t>Montebello Park, </a:t>
            </a:r>
            <a:r>
              <a:rPr lang="en-US" dirty="0"/>
              <a:t>Briscoe Park, Adams Park, Coldstream Recreation Center </a:t>
            </a:r>
            <a:endParaRPr lang="en-US" b="0" dirty="0">
              <a:cs typeface="Calibri"/>
            </a:endParaRPr>
          </a:p>
          <a:p>
            <a:pPr marL="628650" lvl="1" indent="-171450">
              <a:buFont typeface="Arial" panose="020B0604020202020204" pitchFamily="34" charset="0"/>
              <a:buChar char="•"/>
            </a:pPr>
            <a:r>
              <a:rPr lang="en-US" b="1" dirty="0"/>
              <a:t>New Schools –</a:t>
            </a:r>
            <a:r>
              <a:rPr lang="en-US" dirty="0"/>
              <a:t> City College High School, REACH! Harford Heights, MSU Campus, Lake Montebello Elementary School  </a:t>
            </a:r>
            <a:endParaRPr lang="en-US" dirty="0">
              <a:cs typeface="Calibri"/>
            </a:endParaRPr>
          </a:p>
          <a:p>
            <a:pPr marL="171450" lvl="0" indent="-171450">
              <a:buFont typeface="Arial" panose="020B0604020202020204" pitchFamily="34" charset="0"/>
              <a:buChar char="•"/>
            </a:pPr>
            <a:r>
              <a:rPr lang="en-US" dirty="0">
                <a:cs typeface="Calibri"/>
              </a:rPr>
              <a:t>The theory of the IIAs is that we can build from these strengths to revitalize these communities with concentrated investment, coordinated deployment of city services and resources, and by working directly with neighborhood residents and stakeholders to develop databased implementation strategies.</a:t>
            </a:r>
            <a:endParaRPr lang="en-US" dirty="0">
              <a:cs typeface="+mn-cs"/>
            </a:endParaRPr>
          </a:p>
          <a:p>
            <a:pPr marL="171450" lvl="0" indent="-171450">
              <a:buFont typeface="Arial" panose="020B0604020202020204" pitchFamily="34" charset="0"/>
              <a:buChar char="•"/>
            </a:pPr>
            <a:r>
              <a:rPr lang="en-US" dirty="0">
                <a:cs typeface="Calibri"/>
              </a:rPr>
              <a:t>We have been working with community partners and CHM Community Corp to compile these strategies, identify priorities, and seeking funding for implementation. This has resulted in the Implementation Strategy document that was shared online and that we will be discussing today. </a:t>
            </a:r>
          </a:p>
          <a:p>
            <a:pPr marL="171450" lvl="0" indent="-171450">
              <a:buFont typeface="Arial" panose="020B0604020202020204" pitchFamily="34" charset="0"/>
              <a:buChar char="•"/>
            </a:pPr>
            <a:r>
              <a:rPr lang="en-US" dirty="0">
                <a:cs typeface="Calibri"/>
              </a:rPr>
              <a:t>Our goal today is to broaden the conversation by sharing this work with a larger audience and get feedback to help finalize the document.  </a:t>
            </a:r>
            <a:endParaRPr lang="en-US" dirty="0"/>
          </a:p>
          <a:p>
            <a:pPr marL="285750" indent="-2857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pPr>
              <a:defRPr/>
            </a:pPr>
            <a:fld id="{918461D0-49E3-4C92-AEA5-277BAC5FC8A7}" type="slidenum">
              <a:rPr lang="en-US"/>
              <a:pPr>
                <a:defRPr/>
              </a:pPr>
              <a:t>8</a:t>
            </a:fld>
            <a:endParaRPr lang="en-US"/>
          </a:p>
        </p:txBody>
      </p:sp>
    </p:spTree>
    <p:extLst>
      <p:ext uri="{BB962C8B-B14F-4D97-AF65-F5344CB8AC3E}">
        <p14:creationId xmlns:p14="http://schemas.microsoft.com/office/powerpoint/2010/main" val="1553669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Homeownership: Tivoly Eco Village re-development requires coordinated strategies with DHCD, DPW, and DOT, to establish new physical connections for redeveloped blocks, re-designed entrance points, and controlled traffic patterns to create a thriving residential community.</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Priority Site Assembly: Vacant lots in 1600 blocks of </a:t>
            </a:r>
            <a:r>
              <a:rPr lang="en-US" sz="1200" b="0" kern="1200" dirty="0" err="1">
                <a:solidFill>
                  <a:schemeClr val="tx1"/>
                </a:solidFill>
                <a:effectLst/>
                <a:latin typeface="+mn-lt"/>
                <a:ea typeface="+mn-ea"/>
                <a:cs typeface="+mn-cs"/>
              </a:rPr>
              <a:t>Abbotston</a:t>
            </a:r>
            <a:r>
              <a:rPr lang="en-US" sz="1200" b="0" kern="1200" dirty="0">
                <a:solidFill>
                  <a:schemeClr val="tx1"/>
                </a:solidFill>
                <a:effectLst/>
                <a:latin typeface="+mn-lt"/>
                <a:ea typeface="+mn-ea"/>
                <a:cs typeface="+mn-cs"/>
              </a:rPr>
              <a:t>, Gorsuch and Carswell in In Rem foreclosure.</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Demolition and Stabilization: Demolition and acquisition for Briscoe Park (?)  Demo along 1500 </a:t>
            </a:r>
            <a:r>
              <a:rPr lang="en-US" sz="1200" b="0" kern="1200" dirty="0" err="1">
                <a:solidFill>
                  <a:schemeClr val="tx1"/>
                </a:solidFill>
                <a:effectLst/>
                <a:latin typeface="+mn-lt"/>
                <a:ea typeface="+mn-ea"/>
                <a:cs typeface="+mn-cs"/>
              </a:rPr>
              <a:t>Abbotston</a:t>
            </a:r>
            <a:r>
              <a:rPr lang="en-US" sz="1200" b="0" kern="1200" dirty="0">
                <a:solidFill>
                  <a:schemeClr val="tx1"/>
                </a:solidFill>
                <a:effectLst/>
                <a:latin typeface="+mn-lt"/>
                <a:ea typeface="+mn-ea"/>
                <a:cs typeface="+mn-cs"/>
              </a:rPr>
              <a:t>? </a:t>
            </a:r>
          </a:p>
          <a:p>
            <a:pPr marL="285750" indent="-285750">
              <a:buFont typeface="Arial"/>
              <a:buChar char="•"/>
            </a:pPr>
            <a:endParaRPr lang="en-US" b="0" dirty="0">
              <a:cs typeface="Calibri"/>
            </a:endParaRPr>
          </a:p>
        </p:txBody>
      </p:sp>
      <p:sp>
        <p:nvSpPr>
          <p:cNvPr id="4" name="Slide Number Placeholder 3"/>
          <p:cNvSpPr>
            <a:spLocks noGrp="1"/>
          </p:cNvSpPr>
          <p:nvPr>
            <p:ph type="sldNum" sz="quarter" idx="5"/>
          </p:nvPr>
        </p:nvSpPr>
        <p:spPr/>
        <p:txBody>
          <a:bodyPr/>
          <a:lstStyle/>
          <a:p>
            <a:pPr>
              <a:defRPr/>
            </a:pPr>
            <a:fld id="{918461D0-49E3-4C92-AEA5-277BAC5FC8A7}" type="slidenum">
              <a:rPr lang="en-US"/>
              <a:pPr>
                <a:defRPr/>
              </a:pPr>
              <a:t>9</a:t>
            </a:fld>
            <a:endParaRPr lang="en-US"/>
          </a:p>
        </p:txBody>
      </p:sp>
    </p:spTree>
    <p:extLst>
      <p:ext uri="{BB962C8B-B14F-4D97-AF65-F5344CB8AC3E}">
        <p14:creationId xmlns:p14="http://schemas.microsoft.com/office/powerpoint/2010/main" val="630839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Define Zones – Connect project tracker, and talk about how we came to these zones</a:t>
            </a:r>
          </a:p>
          <a:p>
            <a:pPr marL="171450" indent="-171450">
              <a:buFont typeface="Arial" panose="020B0604020202020204" pitchFamily="34" charset="0"/>
              <a:buChar char="•"/>
            </a:pPr>
            <a:r>
              <a:rPr lang="en-US" dirty="0"/>
              <a:t>Guides spending, ARPA, etc.  - Introduce, tools and Renovation, rehab and acquisition, stabilization, vacancy working group stuff. Specific tools that use, and ARPA. </a:t>
            </a:r>
            <a:endParaRPr lang="en-US" dirty="0">
              <a:cs typeface="Calibri"/>
            </a:endParaRPr>
          </a:p>
          <a:p>
            <a:pPr marL="285750" indent="-2857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pPr>
              <a:defRPr/>
            </a:pPr>
            <a:fld id="{918461D0-49E3-4C92-AEA5-277BAC5FC8A7}" type="slidenum">
              <a:rPr lang="en-US"/>
              <a:pPr>
                <a:defRPr/>
              </a:pPr>
              <a:t>10</a:t>
            </a:fld>
            <a:endParaRPr lang="en-US"/>
          </a:p>
        </p:txBody>
      </p:sp>
    </p:spTree>
    <p:extLst>
      <p:ext uri="{BB962C8B-B14F-4D97-AF65-F5344CB8AC3E}">
        <p14:creationId xmlns:p14="http://schemas.microsoft.com/office/powerpoint/2010/main" val="1866779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u="sng" kern="1200" dirty="0">
                <a:solidFill>
                  <a:schemeClr val="tx1"/>
                </a:solidFill>
                <a:effectLst/>
                <a:latin typeface="+mn-lt"/>
                <a:ea typeface="+mn-ea"/>
                <a:cs typeface="+mn-cs"/>
              </a:rPr>
              <a:t>Housing Rehabilitation and Repairs: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The Office of Homeownership initiates the repair process that addresses emergencies, code violations, and health and safety issues for owner-occupied properties. Available only for eligible owner-occupied properties. </a:t>
            </a:r>
          </a:p>
          <a:p>
            <a:pPr marL="171450" lvl="0" indent="-171450">
              <a:buFont typeface="Arial" panose="020B0604020202020204" pitchFamily="34" charset="0"/>
              <a:buChar char="•"/>
            </a:pPr>
            <a:r>
              <a:rPr lang="en-US" sz="1200" b="1" u="sng" kern="1200" dirty="0">
                <a:solidFill>
                  <a:schemeClr val="tx1"/>
                </a:solidFill>
                <a:effectLst/>
                <a:latin typeface="+mn-lt"/>
                <a:ea typeface="+mn-ea"/>
                <a:cs typeface="+mn-cs"/>
              </a:rPr>
              <a:t>Weatherization:</a:t>
            </a:r>
            <a:r>
              <a:rPr lang="en-US" sz="1200" kern="1200" dirty="0">
                <a:solidFill>
                  <a:schemeClr val="tx1"/>
                </a:solidFill>
                <a:effectLst/>
                <a:latin typeface="+mn-lt"/>
                <a:ea typeface="+mn-ea"/>
                <a:cs typeface="+mn-cs"/>
              </a:rPr>
              <a:t>  The Office of Homeownership initiates the process for energy efficiency improvements that lower utility bills and make homes safer and more comfortable. Available for eligible owner-and tenant-occupied properties. </a:t>
            </a:r>
          </a:p>
          <a:p>
            <a:pPr marL="171450" lvl="0" indent="-171450">
              <a:buFont typeface="Arial" panose="020B0604020202020204" pitchFamily="34" charset="0"/>
              <a:buChar char="•"/>
            </a:pPr>
            <a:r>
              <a:rPr lang="en-US" sz="1200" b="1" u="sng" kern="1200" dirty="0">
                <a:solidFill>
                  <a:schemeClr val="tx1"/>
                </a:solidFill>
                <a:effectLst/>
                <a:latin typeface="+mn-lt"/>
                <a:ea typeface="+mn-ea"/>
                <a:cs typeface="+mn-cs"/>
              </a:rPr>
              <a:t>Lead Hazard Reduction:</a:t>
            </a:r>
            <a:r>
              <a:rPr lang="en-US" sz="1200" kern="1200" dirty="0">
                <a:solidFill>
                  <a:schemeClr val="tx1"/>
                </a:solidFill>
                <a:effectLst/>
                <a:latin typeface="+mn-lt"/>
                <a:ea typeface="+mn-ea"/>
                <a:cs typeface="+mn-cs"/>
              </a:rPr>
              <a:t> The Office of Homeownership manages lead remediation projects for eligible owner- and tenant-occupied properties. Household must include a pregnant woman or a child under 6. Available for eligible owner-and tenant-occupied properties. </a:t>
            </a:r>
          </a:p>
          <a:p>
            <a:pPr marL="171450" lvl="0" indent="-171450">
              <a:buFont typeface="Arial" panose="020B0604020202020204" pitchFamily="34" charset="0"/>
              <a:buChar char="•"/>
            </a:pPr>
            <a:r>
              <a:rPr lang="en-US" sz="1200" b="1" u="sng" kern="1200" dirty="0">
                <a:solidFill>
                  <a:schemeClr val="tx1"/>
                </a:solidFill>
                <a:effectLst/>
                <a:latin typeface="+mn-lt"/>
                <a:ea typeface="+mn-ea"/>
                <a:cs typeface="+mn-cs"/>
              </a:rPr>
              <a:t>Tax Sale Prevention:</a:t>
            </a:r>
            <a:r>
              <a:rPr lang="en-US" sz="1200" kern="1200" dirty="0">
                <a:solidFill>
                  <a:schemeClr val="tx1"/>
                </a:solidFill>
                <a:effectLst/>
                <a:latin typeface="+mn-lt"/>
                <a:ea typeface="+mn-ea"/>
                <a:cs typeface="+mn-cs"/>
              </a:rPr>
              <a:t> DHCD’s Tax Sale Services Coordination and Prevention division assists homeowners in avoiding tax sale and in understanding and navigating the tax sale process</a:t>
            </a:r>
          </a:p>
          <a:p>
            <a:pPr marL="171450" lvl="0" indent="-171450">
              <a:buFont typeface="Arial" panose="020B0604020202020204" pitchFamily="34" charset="0"/>
              <a:buChar char="•"/>
            </a:pPr>
            <a:r>
              <a:rPr lang="en-US" sz="1200" b="1" u="sng" kern="1200" dirty="0">
                <a:solidFill>
                  <a:schemeClr val="tx1"/>
                </a:solidFill>
                <a:effectLst/>
                <a:latin typeface="+mn-lt"/>
                <a:ea typeface="+mn-ea"/>
                <a:cs typeface="+mn-cs"/>
              </a:rPr>
              <a:t>Grants:</a:t>
            </a:r>
            <a:r>
              <a:rPr lang="en-US" sz="1200" b="1" u="non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Live Near Your Work, Live Baltimore Grant, CDBG, </a:t>
            </a:r>
            <a:r>
              <a:rPr lang="en-US" sz="1200" kern="1200" dirty="0" err="1">
                <a:solidFill>
                  <a:schemeClr val="tx1"/>
                </a:solidFill>
                <a:effectLst/>
                <a:latin typeface="+mn-lt"/>
                <a:ea typeface="+mn-ea"/>
                <a:cs typeface="+mn-cs"/>
              </a:rPr>
              <a:t>Vacants</a:t>
            </a:r>
            <a:r>
              <a:rPr lang="en-US" sz="1200" kern="1200" dirty="0">
                <a:solidFill>
                  <a:schemeClr val="tx1"/>
                </a:solidFill>
                <a:effectLst/>
                <a:latin typeface="+mn-lt"/>
                <a:ea typeface="+mn-ea"/>
                <a:cs typeface="+mn-cs"/>
              </a:rPr>
              <a:t> to Value booster and Façade Improvements. </a:t>
            </a:r>
          </a:p>
          <a:p>
            <a:pPr marL="285750" indent="-2857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pPr>
              <a:defRPr/>
            </a:pPr>
            <a:fld id="{918461D0-49E3-4C92-AEA5-277BAC5FC8A7}" type="slidenum">
              <a:rPr lang="en-US"/>
              <a:pPr>
                <a:defRPr/>
              </a:pPr>
              <a:t>11</a:t>
            </a:fld>
            <a:endParaRPr lang="en-US"/>
          </a:p>
        </p:txBody>
      </p:sp>
    </p:spTree>
    <p:extLst>
      <p:ext uri="{BB962C8B-B14F-4D97-AF65-F5344CB8AC3E}">
        <p14:creationId xmlns:p14="http://schemas.microsoft.com/office/powerpoint/2010/main" val="2053254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u="sng" kern="1200" dirty="0">
                <a:solidFill>
                  <a:schemeClr val="tx1"/>
                </a:solidFill>
                <a:effectLst/>
                <a:latin typeface="+mn-lt"/>
                <a:ea typeface="+mn-ea"/>
                <a:cs typeface="+mn-cs"/>
              </a:rPr>
              <a:t>Homeowner Supports: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 discussed above, support for legacy homeowners in Impact Investment Areas, with a focus on Community Development Clusters as possible, is a critical strategy to ensure existing residents benefit as neighborhood’s improve.</a:t>
            </a:r>
          </a:p>
          <a:p>
            <a:pPr marL="171450" lvl="0" indent="-171450">
              <a:buFont typeface="Arial" panose="020B0604020202020204" pitchFamily="34" charset="0"/>
              <a:buChar char="•"/>
            </a:pPr>
            <a:r>
              <a:rPr lang="en-US" sz="1200" b="1" u="sng" kern="1200" dirty="0">
                <a:solidFill>
                  <a:schemeClr val="tx1"/>
                </a:solidFill>
                <a:effectLst/>
                <a:latin typeface="+mn-lt"/>
                <a:ea typeface="+mn-ea"/>
                <a:cs typeface="+mn-cs"/>
              </a:rPr>
              <a:t>Stabilization: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Many buildings are in the middle of stable and resilient blocks and so, demolition would require further substantial construction. Additionally, Baltimore is home to many unique and beautiful buildings. Stabilization would preserve their inherent value for future use.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u="sng" kern="1200" dirty="0">
                <a:solidFill>
                  <a:schemeClr val="tx1"/>
                </a:solidFill>
                <a:effectLst/>
                <a:latin typeface="+mn-lt"/>
                <a:ea typeface="+mn-ea"/>
                <a:cs typeface="+mn-cs"/>
              </a:rPr>
              <a:t>Receivership:</a:t>
            </a:r>
            <a:r>
              <a:rPr lang="en-US" sz="1200" kern="1200" dirty="0">
                <a:solidFill>
                  <a:schemeClr val="tx1"/>
                </a:solidFill>
                <a:effectLst/>
                <a:latin typeface="+mn-lt"/>
                <a:ea typeface="+mn-ea"/>
                <a:cs typeface="+mn-cs"/>
              </a:rPr>
              <a:t> Receivership has accounted for hundreds of vacant building rehabs in the city and Baltimore is nationally-recognized as a leader in the practice.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u="sng" kern="1200" dirty="0">
                <a:solidFill>
                  <a:schemeClr val="tx1"/>
                </a:solidFill>
                <a:effectLst/>
                <a:latin typeface="+mn-lt"/>
                <a:ea typeface="+mn-ea"/>
                <a:cs typeface="+mn-cs"/>
              </a:rPr>
              <a:t>Acquisition through Tax Sale Foreclosure and Condemnation: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provides the City significant leverage in supporting specific outcomes for the redevelopment of the property through a subsequent competitive bid process. This could include production of affordable units and/or homeownership units. The City can also engage in Donations, Negotiated Sales, and Property Swaps as methods of property acquisition.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918461D0-49E3-4C92-AEA5-277BAC5FC8A7}" type="slidenum">
              <a:rPr lang="en-US"/>
              <a:pPr>
                <a:defRPr/>
              </a:pPr>
              <a:t>12</a:t>
            </a:fld>
            <a:endParaRPr lang="en-US"/>
          </a:p>
        </p:txBody>
      </p:sp>
    </p:spTree>
    <p:extLst>
      <p:ext uri="{BB962C8B-B14F-4D97-AF65-F5344CB8AC3E}">
        <p14:creationId xmlns:p14="http://schemas.microsoft.com/office/powerpoint/2010/main" val="2916624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8461D0-49E3-4C92-AEA5-277BAC5FC8A7}" type="slidenum">
              <a:rPr lang="en-US" smtClean="0"/>
              <a:pPr>
                <a:defRPr/>
              </a:pPr>
              <a:t>14</a:t>
            </a:fld>
            <a:endParaRPr lang="en-US"/>
          </a:p>
        </p:txBody>
      </p:sp>
    </p:spTree>
    <p:extLst>
      <p:ext uri="{BB962C8B-B14F-4D97-AF65-F5344CB8AC3E}">
        <p14:creationId xmlns:p14="http://schemas.microsoft.com/office/powerpoint/2010/main" val="1799281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392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542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190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678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637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914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259237" y="1266865"/>
            <a:ext cx="2268016" cy="4124267"/>
          </a:xfrm>
          <a:custGeom>
            <a:avLst/>
            <a:gdLst>
              <a:gd name="connsiteX0" fmla="*/ 1095718 w 2268016"/>
              <a:gd name="connsiteY0" fmla="*/ 730721 h 4124267"/>
              <a:gd name="connsiteX1" fmla="*/ 789388 w 2268016"/>
              <a:gd name="connsiteY1" fmla="*/ 2816789 h 4124267"/>
              <a:gd name="connsiteX2" fmla="*/ 1413832 w 2268016"/>
              <a:gd name="connsiteY2" fmla="*/ 2816789 h 4124267"/>
              <a:gd name="connsiteX3" fmla="*/ 1107502 w 2268016"/>
              <a:gd name="connsiteY3" fmla="*/ 730721 h 4124267"/>
              <a:gd name="connsiteX4" fmla="*/ 659786 w 2268016"/>
              <a:gd name="connsiteY4" fmla="*/ 0 h 4124267"/>
              <a:gd name="connsiteX5" fmla="*/ 1608231 w 2268016"/>
              <a:gd name="connsiteY5" fmla="*/ 0 h 4124267"/>
              <a:gd name="connsiteX6" fmla="*/ 2268016 w 2268016"/>
              <a:gd name="connsiteY6" fmla="*/ 4124267 h 4124267"/>
              <a:gd name="connsiteX7" fmla="*/ 1614127 w 2268016"/>
              <a:gd name="connsiteY7" fmla="*/ 4124267 h 4124267"/>
              <a:gd name="connsiteX8" fmla="*/ 1502196 w 2268016"/>
              <a:gd name="connsiteY8" fmla="*/ 3375876 h 4124267"/>
              <a:gd name="connsiteX9" fmla="*/ 706911 w 2268016"/>
              <a:gd name="connsiteY9" fmla="*/ 3375876 h 4124267"/>
              <a:gd name="connsiteX10" fmla="*/ 594989 w 2268016"/>
              <a:gd name="connsiteY10" fmla="*/ 4124267 h 4124267"/>
              <a:gd name="connsiteX11" fmla="*/ 0 w 2268016"/>
              <a:gd name="connsiteY11" fmla="*/ 4124267 h 412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8016" h="4124267">
                <a:moveTo>
                  <a:pt x="1095718" y="730721"/>
                </a:moveTo>
                <a:lnTo>
                  <a:pt x="789388" y="2816789"/>
                </a:lnTo>
                <a:lnTo>
                  <a:pt x="1413832" y="2816789"/>
                </a:lnTo>
                <a:lnTo>
                  <a:pt x="1107502" y="730721"/>
                </a:lnTo>
                <a:close/>
                <a:moveTo>
                  <a:pt x="659786" y="0"/>
                </a:moveTo>
                <a:lnTo>
                  <a:pt x="1608231" y="0"/>
                </a:lnTo>
                <a:lnTo>
                  <a:pt x="2268016" y="4124267"/>
                </a:lnTo>
                <a:lnTo>
                  <a:pt x="1614127" y="4124267"/>
                </a:lnTo>
                <a:lnTo>
                  <a:pt x="1502196" y="3375876"/>
                </a:lnTo>
                <a:lnTo>
                  <a:pt x="706911" y="3375876"/>
                </a:lnTo>
                <a:lnTo>
                  <a:pt x="594989" y="4124267"/>
                </a:lnTo>
                <a:lnTo>
                  <a:pt x="0" y="4124267"/>
                </a:lnTo>
                <a:close/>
              </a:path>
            </a:pathLst>
          </a:custGeom>
        </p:spPr>
        <p:txBody>
          <a:bodyPr wrap="square">
            <a:noAutofit/>
          </a:bodyPr>
          <a:lstStyle/>
          <a:p>
            <a:pPr lvl="0"/>
            <a:endParaRPr lang="en-US" noProof="0"/>
          </a:p>
        </p:txBody>
      </p:sp>
    </p:spTree>
    <p:extLst>
      <p:ext uri="{BB962C8B-B14F-4D97-AF65-F5344CB8AC3E}">
        <p14:creationId xmlns:p14="http://schemas.microsoft.com/office/powerpoint/2010/main" val="759952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3846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4687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78864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192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0143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0" y="0"/>
            <a:ext cx="12192000" cy="6858000"/>
          </a:xfrm>
          <a:prstGeom prst="rect">
            <a:avLst/>
          </a:prstGeom>
        </p:spPr>
        <p:txBody>
          <a:bodyPr/>
          <a:lstStyle/>
          <a:p>
            <a:pPr lvl="0"/>
            <a:endParaRPr lang="en-US" noProof="0"/>
          </a:p>
        </p:txBody>
      </p:sp>
      <p:sp>
        <p:nvSpPr>
          <p:cNvPr id="4" name="Picture Placeholder 5"/>
          <p:cNvSpPr>
            <a:spLocks noGrp="1"/>
          </p:cNvSpPr>
          <p:nvPr>
            <p:ph type="pic" sz="quarter" idx="11"/>
          </p:nvPr>
        </p:nvSpPr>
        <p:spPr>
          <a:xfrm>
            <a:off x="1562100" y="1657350"/>
            <a:ext cx="3638550" cy="3638550"/>
          </a:xfrm>
          <a:custGeom>
            <a:avLst/>
            <a:gdLst>
              <a:gd name="connsiteX0" fmla="*/ 0 w 3638550"/>
              <a:gd name="connsiteY0" fmla="*/ 0 h 3638550"/>
              <a:gd name="connsiteX1" fmla="*/ 3638550 w 3638550"/>
              <a:gd name="connsiteY1" fmla="*/ 0 h 3638550"/>
              <a:gd name="connsiteX2" fmla="*/ 3638550 w 3638550"/>
              <a:gd name="connsiteY2" fmla="*/ 3638550 h 3638550"/>
              <a:gd name="connsiteX3" fmla="*/ 0 w 3638550"/>
              <a:gd name="connsiteY3" fmla="*/ 3638550 h 3638550"/>
            </a:gdLst>
            <a:ahLst/>
            <a:cxnLst>
              <a:cxn ang="0">
                <a:pos x="connsiteX0" y="connsiteY0"/>
              </a:cxn>
              <a:cxn ang="0">
                <a:pos x="connsiteX1" y="connsiteY1"/>
              </a:cxn>
              <a:cxn ang="0">
                <a:pos x="connsiteX2" y="connsiteY2"/>
              </a:cxn>
              <a:cxn ang="0">
                <a:pos x="connsiteX3" y="connsiteY3"/>
              </a:cxn>
            </a:cxnLst>
            <a:rect l="l" t="t" r="r" b="b"/>
            <a:pathLst>
              <a:path w="3638550" h="3638550">
                <a:moveTo>
                  <a:pt x="0" y="0"/>
                </a:moveTo>
                <a:lnTo>
                  <a:pt x="3638550" y="0"/>
                </a:lnTo>
                <a:lnTo>
                  <a:pt x="3638550" y="3638550"/>
                </a:lnTo>
                <a:lnTo>
                  <a:pt x="0" y="3638550"/>
                </a:lnTo>
                <a:close/>
              </a:path>
            </a:pathLst>
          </a:custGeom>
        </p:spPr>
        <p:txBody>
          <a:bodyPr wrap="square">
            <a:noAutofit/>
          </a:bodyPr>
          <a:lstStyle/>
          <a:p>
            <a:pPr lvl="0"/>
            <a:endParaRPr lang="en-US" noProof="0"/>
          </a:p>
        </p:txBody>
      </p:sp>
    </p:spTree>
    <p:extLst>
      <p:ext uri="{BB962C8B-B14F-4D97-AF65-F5344CB8AC3E}">
        <p14:creationId xmlns:p14="http://schemas.microsoft.com/office/powerpoint/2010/main" val="895492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914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1195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607503" y="1094108"/>
            <a:ext cx="3745090" cy="3050360"/>
          </a:xfrm>
          <a:custGeom>
            <a:avLst/>
            <a:gdLst>
              <a:gd name="connsiteX0" fmla="*/ 0 w 3745090"/>
              <a:gd name="connsiteY0" fmla="*/ 0 h 3050360"/>
              <a:gd name="connsiteX1" fmla="*/ 3745090 w 3745090"/>
              <a:gd name="connsiteY1" fmla="*/ 0 h 3050360"/>
              <a:gd name="connsiteX2" fmla="*/ 3745090 w 3745090"/>
              <a:gd name="connsiteY2" fmla="*/ 3050360 h 3050360"/>
              <a:gd name="connsiteX3" fmla="*/ 0 w 3745090"/>
              <a:gd name="connsiteY3" fmla="*/ 3050360 h 3050360"/>
            </a:gdLst>
            <a:ahLst/>
            <a:cxnLst>
              <a:cxn ang="0">
                <a:pos x="connsiteX0" y="connsiteY0"/>
              </a:cxn>
              <a:cxn ang="0">
                <a:pos x="connsiteX1" y="connsiteY1"/>
              </a:cxn>
              <a:cxn ang="0">
                <a:pos x="connsiteX2" y="connsiteY2"/>
              </a:cxn>
              <a:cxn ang="0">
                <a:pos x="connsiteX3" y="connsiteY3"/>
              </a:cxn>
            </a:cxnLst>
            <a:rect l="l" t="t" r="r" b="b"/>
            <a:pathLst>
              <a:path w="3745090" h="3050360">
                <a:moveTo>
                  <a:pt x="0" y="0"/>
                </a:moveTo>
                <a:lnTo>
                  <a:pt x="3745090" y="0"/>
                </a:lnTo>
                <a:lnTo>
                  <a:pt x="3745090" y="3050360"/>
                </a:lnTo>
                <a:lnTo>
                  <a:pt x="0" y="3050360"/>
                </a:lnTo>
                <a:close/>
              </a:path>
            </a:pathLst>
          </a:custGeom>
        </p:spPr>
        <p:txBody>
          <a:bodyPr wrap="square">
            <a:noAutofit/>
          </a:bodyPr>
          <a:lstStyle/>
          <a:p>
            <a:pPr lvl="0"/>
            <a:endParaRPr lang="en-US" noProof="0"/>
          </a:p>
        </p:txBody>
      </p:sp>
    </p:spTree>
    <p:extLst>
      <p:ext uri="{BB962C8B-B14F-4D97-AF65-F5344CB8AC3E}">
        <p14:creationId xmlns:p14="http://schemas.microsoft.com/office/powerpoint/2010/main" val="817482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397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216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4147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4648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590925" y="-1"/>
            <a:ext cx="5010150" cy="2505076"/>
          </a:xfrm>
          <a:custGeom>
            <a:avLst/>
            <a:gdLst>
              <a:gd name="connsiteX0" fmla="*/ 0 w 5010150"/>
              <a:gd name="connsiteY0" fmla="*/ 0 h 2505076"/>
              <a:gd name="connsiteX1" fmla="*/ 5010150 w 5010150"/>
              <a:gd name="connsiteY1" fmla="*/ 0 h 2505076"/>
              <a:gd name="connsiteX2" fmla="*/ 5010150 w 5010150"/>
              <a:gd name="connsiteY2" fmla="*/ 1 h 2505076"/>
              <a:gd name="connsiteX3" fmla="*/ 2505075 w 5010150"/>
              <a:gd name="connsiteY3" fmla="*/ 2505076 h 2505076"/>
              <a:gd name="connsiteX4" fmla="*/ 0 w 5010150"/>
              <a:gd name="connsiteY4" fmla="*/ 1 h 2505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150" h="2505076">
                <a:moveTo>
                  <a:pt x="0" y="0"/>
                </a:moveTo>
                <a:lnTo>
                  <a:pt x="5010150" y="0"/>
                </a:lnTo>
                <a:lnTo>
                  <a:pt x="5010150" y="1"/>
                </a:lnTo>
                <a:cubicBezTo>
                  <a:pt x="5010150" y="1383516"/>
                  <a:pt x="3888590" y="2505076"/>
                  <a:pt x="2505075" y="2505076"/>
                </a:cubicBezTo>
                <a:cubicBezTo>
                  <a:pt x="1121560" y="2505076"/>
                  <a:pt x="0" y="1383516"/>
                  <a:pt x="0" y="1"/>
                </a:cubicBezTo>
                <a:close/>
              </a:path>
            </a:pathLst>
          </a:custGeom>
        </p:spPr>
        <p:txBody>
          <a:bodyPr wrap="square">
            <a:noAutofit/>
          </a:bodyPr>
          <a:lstStyle/>
          <a:p>
            <a:pPr lvl="0"/>
            <a:endParaRPr lang="en-US" noProof="0"/>
          </a:p>
        </p:txBody>
      </p:sp>
    </p:spTree>
    <p:extLst>
      <p:ext uri="{BB962C8B-B14F-4D97-AF65-F5344CB8AC3E}">
        <p14:creationId xmlns:p14="http://schemas.microsoft.com/office/powerpoint/2010/main" val="3045528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504070" y="0"/>
            <a:ext cx="4191880" cy="6858000"/>
          </a:xfrm>
          <a:custGeom>
            <a:avLst/>
            <a:gdLst>
              <a:gd name="connsiteX0" fmla="*/ 510470 w 4191880"/>
              <a:gd name="connsiteY0" fmla="*/ 4972050 h 6858000"/>
              <a:gd name="connsiteX1" fmla="*/ 1696330 w 4191880"/>
              <a:gd name="connsiteY1" fmla="*/ 4972050 h 6858000"/>
              <a:gd name="connsiteX2" fmla="*/ 1185860 w 4191880"/>
              <a:gd name="connsiteY2" fmla="*/ 6858000 h 6858000"/>
              <a:gd name="connsiteX3" fmla="*/ 0 w 4191880"/>
              <a:gd name="connsiteY3" fmla="*/ 6858000 h 6858000"/>
              <a:gd name="connsiteX4" fmla="*/ 3006020 w 4191880"/>
              <a:gd name="connsiteY4" fmla="*/ 647700 h 6858000"/>
              <a:gd name="connsiteX5" fmla="*/ 4191880 w 4191880"/>
              <a:gd name="connsiteY5" fmla="*/ 647700 h 6858000"/>
              <a:gd name="connsiteX6" fmla="*/ 2882190 w 4191880"/>
              <a:gd name="connsiteY6" fmla="*/ 5486400 h 6858000"/>
              <a:gd name="connsiteX7" fmla="*/ 1696330 w 4191880"/>
              <a:gd name="connsiteY7" fmla="*/ 5486400 h 6858000"/>
              <a:gd name="connsiteX8" fmla="*/ 1863020 w 4191880"/>
              <a:gd name="connsiteY8" fmla="*/ 0 h 6858000"/>
              <a:gd name="connsiteX9" fmla="*/ 3048880 w 4191880"/>
              <a:gd name="connsiteY9" fmla="*/ 0 h 6858000"/>
              <a:gd name="connsiteX10" fmla="*/ 1739190 w 4191880"/>
              <a:gd name="connsiteY10" fmla="*/ 4838700 h 6858000"/>
              <a:gd name="connsiteX11" fmla="*/ 553330 w 4191880"/>
              <a:gd name="connsiteY11" fmla="*/ 48387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1880" h="6858000">
                <a:moveTo>
                  <a:pt x="510470" y="4972050"/>
                </a:moveTo>
                <a:lnTo>
                  <a:pt x="1696330" y="4972050"/>
                </a:lnTo>
                <a:lnTo>
                  <a:pt x="1185860" y="6858000"/>
                </a:lnTo>
                <a:lnTo>
                  <a:pt x="0" y="6858000"/>
                </a:lnTo>
                <a:close/>
                <a:moveTo>
                  <a:pt x="3006020" y="647700"/>
                </a:moveTo>
                <a:lnTo>
                  <a:pt x="4191880" y="647700"/>
                </a:lnTo>
                <a:lnTo>
                  <a:pt x="2882190" y="5486400"/>
                </a:lnTo>
                <a:lnTo>
                  <a:pt x="1696330" y="5486400"/>
                </a:lnTo>
                <a:close/>
                <a:moveTo>
                  <a:pt x="1863020" y="0"/>
                </a:moveTo>
                <a:lnTo>
                  <a:pt x="3048880" y="0"/>
                </a:lnTo>
                <a:lnTo>
                  <a:pt x="1739190" y="4838700"/>
                </a:lnTo>
                <a:lnTo>
                  <a:pt x="553330" y="4838700"/>
                </a:lnTo>
                <a:close/>
              </a:path>
            </a:pathLst>
          </a:custGeom>
        </p:spPr>
        <p:txBody>
          <a:bodyPr wrap="square">
            <a:noAutofit/>
          </a:bodyPr>
          <a:lstStyle/>
          <a:p>
            <a:pPr lvl="0"/>
            <a:endParaRPr lang="en-US" noProof="0"/>
          </a:p>
        </p:txBody>
      </p:sp>
    </p:spTree>
    <p:extLst>
      <p:ext uri="{BB962C8B-B14F-4D97-AF65-F5344CB8AC3E}">
        <p14:creationId xmlns:p14="http://schemas.microsoft.com/office/powerpoint/2010/main" val="344864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503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04800" y="457200"/>
            <a:ext cx="1600200" cy="5867400"/>
          </a:xfrm>
          <a:prstGeom prst="rect">
            <a:avLst/>
          </a:prstGeom>
        </p:spPr>
        <p:txBody>
          <a:bodyPr/>
          <a:lstStyle/>
          <a:p>
            <a:pPr lvl="0"/>
            <a:endParaRPr lang="en-US" noProof="0"/>
          </a:p>
        </p:txBody>
      </p:sp>
      <p:sp>
        <p:nvSpPr>
          <p:cNvPr id="6" name="Picture Placeholder 5"/>
          <p:cNvSpPr>
            <a:spLocks noGrp="1"/>
          </p:cNvSpPr>
          <p:nvPr>
            <p:ph type="pic" sz="quarter" idx="11"/>
          </p:nvPr>
        </p:nvSpPr>
        <p:spPr>
          <a:xfrm>
            <a:off x="8153400" y="457200"/>
            <a:ext cx="3733800" cy="5867400"/>
          </a:xfrm>
          <a:prstGeom prst="rect">
            <a:avLst/>
          </a:prstGeom>
        </p:spPr>
        <p:txBody>
          <a:bodyPr/>
          <a:lstStyle/>
          <a:p>
            <a:pPr lvl="0"/>
            <a:endParaRPr lang="en-US" noProof="0"/>
          </a:p>
        </p:txBody>
      </p:sp>
      <p:sp>
        <p:nvSpPr>
          <p:cNvPr id="9" name="Picture Placeholder 3"/>
          <p:cNvSpPr>
            <a:spLocks noGrp="1"/>
          </p:cNvSpPr>
          <p:nvPr>
            <p:ph type="pic" sz="quarter" idx="12"/>
          </p:nvPr>
        </p:nvSpPr>
        <p:spPr>
          <a:xfrm>
            <a:off x="1905000" y="457200"/>
            <a:ext cx="1638300" cy="5867400"/>
          </a:xfrm>
          <a:prstGeom prst="rect">
            <a:avLst/>
          </a:prstGeom>
        </p:spPr>
        <p:txBody>
          <a:bodyPr/>
          <a:lstStyle/>
          <a:p>
            <a:pPr lvl="0"/>
            <a:endParaRPr lang="en-US" noProof="0"/>
          </a:p>
        </p:txBody>
      </p:sp>
    </p:spTree>
    <p:extLst>
      <p:ext uri="{BB962C8B-B14F-4D97-AF65-F5344CB8AC3E}">
        <p14:creationId xmlns:p14="http://schemas.microsoft.com/office/powerpoint/2010/main" val="3274633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07711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650052" y="523792"/>
            <a:ext cx="3876541" cy="5810416"/>
          </a:xfrm>
          <a:custGeom>
            <a:avLst/>
            <a:gdLst>
              <a:gd name="connsiteX0" fmla="*/ 656087 w 3876541"/>
              <a:gd name="connsiteY0" fmla="*/ 1222688 h 5810416"/>
              <a:gd name="connsiteX1" fmla="*/ 1031030 w 3876541"/>
              <a:gd name="connsiteY1" fmla="*/ 4587727 h 5810416"/>
              <a:gd name="connsiteX2" fmla="*/ 1756880 w 3876541"/>
              <a:gd name="connsiteY2" fmla="*/ 4587727 h 5810416"/>
              <a:gd name="connsiteX3" fmla="*/ 1944351 w 3876541"/>
              <a:gd name="connsiteY3" fmla="*/ 2794650 h 5810416"/>
              <a:gd name="connsiteX4" fmla="*/ 1953965 w 3876541"/>
              <a:gd name="connsiteY4" fmla="*/ 2794650 h 5810416"/>
              <a:gd name="connsiteX5" fmla="*/ 2141437 w 3876541"/>
              <a:gd name="connsiteY5" fmla="*/ 4587727 h 5810416"/>
              <a:gd name="connsiteX6" fmla="*/ 2843253 w 3876541"/>
              <a:gd name="connsiteY6" fmla="*/ 4587727 h 5810416"/>
              <a:gd name="connsiteX7" fmla="*/ 3218181 w 3876541"/>
              <a:gd name="connsiteY7" fmla="*/ 1222688 h 5810416"/>
              <a:gd name="connsiteX8" fmla="*/ 2756727 w 3876541"/>
              <a:gd name="connsiteY8" fmla="*/ 1222688 h 5810416"/>
              <a:gd name="connsiteX9" fmla="*/ 2487538 w 3876541"/>
              <a:gd name="connsiteY9" fmla="*/ 3895494 h 5810416"/>
              <a:gd name="connsiteX10" fmla="*/ 2477924 w 3876541"/>
              <a:gd name="connsiteY10" fmla="*/ 3895494 h 5810416"/>
              <a:gd name="connsiteX11" fmla="*/ 2218349 w 3876541"/>
              <a:gd name="connsiteY11" fmla="*/ 1222688 h 5810416"/>
              <a:gd name="connsiteX12" fmla="*/ 1708811 w 3876541"/>
              <a:gd name="connsiteY12" fmla="*/ 1222688 h 5810416"/>
              <a:gd name="connsiteX13" fmla="*/ 1458849 w 3876541"/>
              <a:gd name="connsiteY13" fmla="*/ 3876264 h 5810416"/>
              <a:gd name="connsiteX14" fmla="*/ 1449235 w 3876541"/>
              <a:gd name="connsiteY14" fmla="*/ 3876264 h 5810416"/>
              <a:gd name="connsiteX15" fmla="*/ 1170432 w 3876541"/>
              <a:gd name="connsiteY15" fmla="*/ 1222688 h 5810416"/>
              <a:gd name="connsiteX16" fmla="*/ 0 w 3876541"/>
              <a:gd name="connsiteY16" fmla="*/ 0 h 5810416"/>
              <a:gd name="connsiteX17" fmla="*/ 3876541 w 3876541"/>
              <a:gd name="connsiteY17" fmla="*/ 0 h 5810416"/>
              <a:gd name="connsiteX18" fmla="*/ 3876541 w 3876541"/>
              <a:gd name="connsiteY18" fmla="*/ 5810416 h 5810416"/>
              <a:gd name="connsiteX19" fmla="*/ 0 w 3876541"/>
              <a:gd name="connsiteY19" fmla="*/ 5810416 h 581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76541" h="5810416">
                <a:moveTo>
                  <a:pt x="656087" y="1222688"/>
                </a:moveTo>
                <a:lnTo>
                  <a:pt x="1031030" y="4587727"/>
                </a:lnTo>
                <a:lnTo>
                  <a:pt x="1756880" y="4587727"/>
                </a:lnTo>
                <a:lnTo>
                  <a:pt x="1944351" y="2794650"/>
                </a:lnTo>
                <a:lnTo>
                  <a:pt x="1953965" y="2794650"/>
                </a:lnTo>
                <a:lnTo>
                  <a:pt x="2141437" y="4587727"/>
                </a:lnTo>
                <a:lnTo>
                  <a:pt x="2843253" y="4587727"/>
                </a:lnTo>
                <a:lnTo>
                  <a:pt x="3218181" y="1222688"/>
                </a:lnTo>
                <a:lnTo>
                  <a:pt x="2756727" y="1222688"/>
                </a:lnTo>
                <a:lnTo>
                  <a:pt x="2487538" y="3895494"/>
                </a:lnTo>
                <a:lnTo>
                  <a:pt x="2477924" y="3895494"/>
                </a:lnTo>
                <a:lnTo>
                  <a:pt x="2218349" y="1222688"/>
                </a:lnTo>
                <a:lnTo>
                  <a:pt x="1708811" y="1222688"/>
                </a:lnTo>
                <a:lnTo>
                  <a:pt x="1458849" y="3876264"/>
                </a:lnTo>
                <a:lnTo>
                  <a:pt x="1449235" y="3876264"/>
                </a:lnTo>
                <a:lnTo>
                  <a:pt x="1170432" y="1222688"/>
                </a:lnTo>
                <a:close/>
                <a:moveTo>
                  <a:pt x="0" y="0"/>
                </a:moveTo>
                <a:lnTo>
                  <a:pt x="3876541" y="0"/>
                </a:lnTo>
                <a:lnTo>
                  <a:pt x="3876541" y="5810416"/>
                </a:lnTo>
                <a:lnTo>
                  <a:pt x="0" y="5810416"/>
                </a:lnTo>
                <a:close/>
              </a:path>
            </a:pathLst>
          </a:custGeom>
        </p:spPr>
        <p:txBody>
          <a:bodyPr wrap="square">
            <a:noAutofit/>
          </a:bodyPr>
          <a:lstStyle/>
          <a:p>
            <a:pPr lvl="0"/>
            <a:endParaRPr lang="en-US" noProof="0"/>
          </a:p>
        </p:txBody>
      </p:sp>
    </p:spTree>
    <p:extLst>
      <p:ext uri="{BB962C8B-B14F-4D97-AF65-F5344CB8AC3E}">
        <p14:creationId xmlns:p14="http://schemas.microsoft.com/office/powerpoint/2010/main" val="48299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0668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3932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1942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39476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191657" y="754630"/>
            <a:ext cx="3903663" cy="5348742"/>
          </a:xfrm>
          <a:prstGeom prst="rect">
            <a:avLst/>
          </a:prstGeom>
        </p:spPr>
        <p:txBody>
          <a:bodyPr/>
          <a:lstStyle/>
          <a:p>
            <a:pPr lvl="0"/>
            <a:endParaRPr lang="en-US" noProof="0"/>
          </a:p>
        </p:txBody>
      </p:sp>
      <p:sp>
        <p:nvSpPr>
          <p:cNvPr id="5" name="Picture Placeholder 3"/>
          <p:cNvSpPr>
            <a:spLocks noGrp="1"/>
          </p:cNvSpPr>
          <p:nvPr>
            <p:ph type="pic" sz="quarter" idx="11"/>
          </p:nvPr>
        </p:nvSpPr>
        <p:spPr>
          <a:xfrm>
            <a:off x="6096000" y="754629"/>
            <a:ext cx="3903663" cy="5348741"/>
          </a:xfrm>
          <a:prstGeom prst="rect">
            <a:avLst/>
          </a:prstGeom>
        </p:spPr>
        <p:txBody>
          <a:bodyPr/>
          <a:lstStyle/>
          <a:p>
            <a:pPr lvl="0"/>
            <a:endParaRPr lang="en-US" noProof="0"/>
          </a:p>
        </p:txBody>
      </p:sp>
    </p:spTree>
    <p:extLst>
      <p:ext uri="{BB962C8B-B14F-4D97-AF65-F5344CB8AC3E}">
        <p14:creationId xmlns:p14="http://schemas.microsoft.com/office/powerpoint/2010/main" val="12078181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p:spPr>
        <p:txBody>
          <a:bodyPr/>
          <a:lstStyle/>
          <a:p>
            <a:pPr lvl="0"/>
            <a:endParaRPr lang="en-US" noProof="0"/>
          </a:p>
        </p:txBody>
      </p:sp>
    </p:spTree>
    <p:extLst>
      <p:ext uri="{BB962C8B-B14F-4D97-AF65-F5344CB8AC3E}">
        <p14:creationId xmlns:p14="http://schemas.microsoft.com/office/powerpoint/2010/main" val="195360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866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003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0BFDF1-A0EA-C573-4086-8E4A25DBEC29}"/>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515100" y="1473200"/>
            <a:ext cx="68580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2AFD5CD-DBDC-595B-0A97-452D27F1F0F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284663" y="2078038"/>
            <a:ext cx="1998662" cy="40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3B9628DF-EC69-99E4-FCCC-BF51006D09F5}"/>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792288" y="1827213"/>
            <a:ext cx="2174875" cy="432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6D8D875-2826-D183-88E6-3757DA58D12E}"/>
              </a:ext>
            </a:extLst>
          </p:cNvPr>
          <p:cNvSpPr/>
          <p:nvPr userDrawn="1"/>
        </p:nvSpPr>
        <p:spPr>
          <a:xfrm>
            <a:off x="2519363" y="2039938"/>
            <a:ext cx="692150" cy="131762"/>
          </a:xfrm>
          <a:prstGeom prst="rect">
            <a:avLst/>
          </a:prstGeom>
          <a:solidFill>
            <a:srgbClr val="F4F4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Picture Placeholder 2"/>
          <p:cNvSpPr>
            <a:spLocks noGrp="1"/>
          </p:cNvSpPr>
          <p:nvPr>
            <p:ph type="pic" sz="quarter" idx="12"/>
          </p:nvPr>
        </p:nvSpPr>
        <p:spPr>
          <a:xfrm>
            <a:off x="4413262" y="2579409"/>
            <a:ext cx="1771047" cy="3113308"/>
          </a:xfrm>
          <a:prstGeom prst="rect">
            <a:avLst/>
          </a:prstGeom>
          <a:noFill/>
        </p:spPr>
        <p:txBody>
          <a:bodyPr anchor="ctr"/>
          <a:lstStyle>
            <a:lvl1pPr marL="0" indent="0" algn="ctr">
              <a:buNone/>
              <a:defRPr sz="1600" b="0" i="0">
                <a:latin typeface="Source Sans Pro" charset="0"/>
                <a:ea typeface="Source Sans Pro" charset="0"/>
                <a:cs typeface="Source Sans Pro" charset="0"/>
              </a:defRPr>
            </a:lvl1pPr>
          </a:lstStyle>
          <a:p>
            <a:pPr lvl="0"/>
            <a:r>
              <a:rPr lang="en-US" noProof="0"/>
              <a:t>Click icon to add picture</a:t>
            </a:r>
          </a:p>
        </p:txBody>
      </p:sp>
      <p:sp>
        <p:nvSpPr>
          <p:cNvPr id="7" name="Picture Placeholder 2"/>
          <p:cNvSpPr>
            <a:spLocks noGrp="1"/>
          </p:cNvSpPr>
          <p:nvPr>
            <p:ph type="pic" sz="quarter" idx="13"/>
          </p:nvPr>
        </p:nvSpPr>
        <p:spPr>
          <a:xfrm>
            <a:off x="1879377" y="2208704"/>
            <a:ext cx="2001318" cy="3574077"/>
          </a:xfrm>
          <a:prstGeom prst="rect">
            <a:avLst/>
          </a:prstGeom>
          <a:noFill/>
        </p:spPr>
        <p:txBody>
          <a:bodyPr anchor="ctr"/>
          <a:lstStyle>
            <a:lvl1pPr marL="0" indent="0" algn="ctr">
              <a:buNone/>
              <a:defRPr sz="1600" b="0" i="0">
                <a:latin typeface="Source Sans Pro" charset="0"/>
                <a:ea typeface="Source Sans Pro" charset="0"/>
                <a:cs typeface="Source Sans Pro" charset="0"/>
              </a:defRPr>
            </a:lvl1pPr>
          </a:lstStyle>
          <a:p>
            <a:pPr lvl="0"/>
            <a:r>
              <a:rPr lang="en-US" noProof="0"/>
              <a:t>Click icon to add picture</a:t>
            </a:r>
          </a:p>
        </p:txBody>
      </p:sp>
      <p:sp>
        <p:nvSpPr>
          <p:cNvPr id="8" name="Picture Placeholder 2"/>
          <p:cNvSpPr>
            <a:spLocks noGrp="1"/>
          </p:cNvSpPr>
          <p:nvPr>
            <p:ph type="pic" sz="quarter" idx="15"/>
          </p:nvPr>
        </p:nvSpPr>
        <p:spPr>
          <a:xfrm>
            <a:off x="7276939" y="1961571"/>
            <a:ext cx="5278351" cy="3965530"/>
          </a:xfrm>
          <a:prstGeom prst="rect">
            <a:avLst/>
          </a:prstGeom>
          <a:noFill/>
        </p:spPr>
        <p:txBody>
          <a:bodyPr anchor="ctr"/>
          <a:lstStyle>
            <a:lvl1pPr marL="0" indent="0" algn="ctr">
              <a:buNone/>
              <a:defRPr sz="1600" b="0" i="0">
                <a:latin typeface="Source Sans Pro" charset="0"/>
                <a:ea typeface="Source Sans Pro" charset="0"/>
                <a:cs typeface="Source Sans Pro" charset="0"/>
              </a:defRPr>
            </a:lvl1pPr>
          </a:lstStyle>
          <a:p>
            <a:pPr lvl="0"/>
            <a:r>
              <a:rPr lang="en-US" noProof="0"/>
              <a:t>Click icon to add picture</a:t>
            </a:r>
          </a:p>
        </p:txBody>
      </p:sp>
    </p:spTree>
    <p:extLst>
      <p:ext uri="{BB962C8B-B14F-4D97-AF65-F5344CB8AC3E}">
        <p14:creationId xmlns:p14="http://schemas.microsoft.com/office/powerpoint/2010/main" val="258935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7754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711609" y="0"/>
            <a:ext cx="6501582" cy="6858000"/>
          </a:xfrm>
          <a:custGeom>
            <a:avLst/>
            <a:gdLst>
              <a:gd name="connsiteX0" fmla="*/ 3739332 w 6501582"/>
              <a:gd name="connsiteY0" fmla="*/ 2198914 h 6858000"/>
              <a:gd name="connsiteX1" fmla="*/ 6501582 w 6501582"/>
              <a:gd name="connsiteY1" fmla="*/ 2198914 h 6858000"/>
              <a:gd name="connsiteX2" fmla="*/ 4970183 w 6501582"/>
              <a:gd name="connsiteY2" fmla="*/ 6858000 h 6858000"/>
              <a:gd name="connsiteX3" fmla="*/ 2263955 w 6501582"/>
              <a:gd name="connsiteY3" fmla="*/ 6858000 h 6858000"/>
              <a:gd name="connsiteX4" fmla="*/ 1475377 w 6501582"/>
              <a:gd name="connsiteY4" fmla="*/ 0 h 6858000"/>
              <a:gd name="connsiteX5" fmla="*/ 4237627 w 6501582"/>
              <a:gd name="connsiteY5" fmla="*/ 0 h 6858000"/>
              <a:gd name="connsiteX6" fmla="*/ 2706228 w 6501582"/>
              <a:gd name="connsiteY6" fmla="*/ 4659086 h 6858000"/>
              <a:gd name="connsiteX7" fmla="*/ 0 w 6501582"/>
              <a:gd name="connsiteY7" fmla="*/ 46590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582" h="6858000">
                <a:moveTo>
                  <a:pt x="3739332" y="2198914"/>
                </a:moveTo>
                <a:lnTo>
                  <a:pt x="6501582" y="2198914"/>
                </a:lnTo>
                <a:lnTo>
                  <a:pt x="4970183" y="6858000"/>
                </a:lnTo>
                <a:lnTo>
                  <a:pt x="2263955" y="6858000"/>
                </a:lnTo>
                <a:close/>
                <a:moveTo>
                  <a:pt x="1475377" y="0"/>
                </a:moveTo>
                <a:lnTo>
                  <a:pt x="4237627" y="0"/>
                </a:lnTo>
                <a:lnTo>
                  <a:pt x="2706228" y="4659086"/>
                </a:lnTo>
                <a:lnTo>
                  <a:pt x="0" y="4659086"/>
                </a:lnTo>
                <a:close/>
              </a:path>
            </a:pathLst>
          </a:custGeom>
        </p:spPr>
        <p:txBody>
          <a:bodyPr wrap="square">
            <a:noAutofit/>
          </a:bodyPr>
          <a:lstStyle/>
          <a:p>
            <a:pPr lvl="0"/>
            <a:endParaRPr lang="en-US" noProof="0"/>
          </a:p>
        </p:txBody>
      </p:sp>
    </p:spTree>
    <p:extLst>
      <p:ext uri="{BB962C8B-B14F-4D97-AF65-F5344CB8AC3E}">
        <p14:creationId xmlns:p14="http://schemas.microsoft.com/office/powerpoint/2010/main" val="3408670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85591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926"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 id="2147483927" r:id="rId18"/>
    <p:sldLayoutId id="2147483906" r:id="rId19"/>
    <p:sldLayoutId id="2147483907" r:id="rId20"/>
    <p:sldLayoutId id="2147483908" r:id="rId21"/>
    <p:sldLayoutId id="2147483909" r:id="rId22"/>
    <p:sldLayoutId id="2147483910" r:id="rId23"/>
    <p:sldLayoutId id="2147483911" r:id="rId24"/>
    <p:sldLayoutId id="2147483912" r:id="rId25"/>
    <p:sldLayoutId id="2147483913" r:id="rId26"/>
    <p:sldLayoutId id="2147483914" r:id="rId27"/>
    <p:sldLayoutId id="2147483915" r:id="rId28"/>
    <p:sldLayoutId id="2147483916" r:id="rId29"/>
    <p:sldLayoutId id="2147483917" r:id="rId30"/>
    <p:sldLayoutId id="2147483918" r:id="rId31"/>
    <p:sldLayoutId id="2147483919" r:id="rId32"/>
    <p:sldLayoutId id="2147483920" r:id="rId33"/>
    <p:sldLayoutId id="2147483921" r:id="rId34"/>
    <p:sldLayoutId id="2147483922" r:id="rId35"/>
    <p:sldLayoutId id="2147483923" r:id="rId36"/>
    <p:sldLayoutId id="2147483924" r:id="rId37"/>
    <p:sldLayoutId id="2147483925" r:id="rId38"/>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comments" Target="../comments/commen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hyperlink" Target="https://baltimoredhcd.maps.arcgis.com/apps/MapSeries/index.html?appid=c64b18450c4e494180be3942fcdc5c87" TargetMode="External"/><Relationship Id="rId7" Type="http://schemas.openxmlformats.org/officeDocument/2006/relationships/comments" Target="../comments/comment3.xml"/><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hyperlink" Target="mailto:Kimberly.Rubens@baltimorecity.gov" TargetMode="External"/><Relationship Id="rId4" Type="http://schemas.openxmlformats.org/officeDocument/2006/relationships/hyperlink" Target="https://bit.ly/3cfg0xo"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D0D0D"/>
        </a:solidFill>
        <a:effectLst/>
      </p:bgPr>
    </p:bg>
    <p:spTree>
      <p:nvGrpSpPr>
        <p:cNvPr id="1" name=""/>
        <p:cNvGrpSpPr/>
        <p:nvPr/>
      </p:nvGrpSpPr>
      <p:grpSpPr>
        <a:xfrm>
          <a:off x="0" y="0"/>
          <a:ext cx="0" cy="0"/>
          <a:chOff x="0" y="0"/>
          <a:chExt cx="0" cy="0"/>
        </a:xfrm>
      </p:grpSpPr>
      <p:pic>
        <p:nvPicPr>
          <p:cNvPr id="3074" name="Picture Placeholder 2">
            <a:extLst>
              <a:ext uri="{FF2B5EF4-FFF2-40B4-BE49-F238E27FC236}">
                <a16:creationId xmlns:a16="http://schemas.microsoft.com/office/drawing/2014/main" id="{FD0411CF-CAF9-D440-8A66-E4AB78822C1D}"/>
              </a:ext>
            </a:extLst>
          </p:cNvPr>
          <p:cNvPicPr>
            <a:picLocks noGrp="1" noChangeAspect="1" noChangeArrowheads="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5">
            <a:extLst>
              <a:ext uri="{FF2B5EF4-FFF2-40B4-BE49-F238E27FC236}">
                <a16:creationId xmlns:a16="http://schemas.microsoft.com/office/drawing/2014/main" id="{D0391852-7EFC-B596-83A8-E905F0CFC957}"/>
              </a:ext>
            </a:extLst>
          </p:cNvPr>
          <p:cNvSpPr txBox="1">
            <a:spLocks noChangeArrowheads="1"/>
          </p:cNvSpPr>
          <p:nvPr/>
        </p:nvSpPr>
        <p:spPr bwMode="auto">
          <a:xfrm>
            <a:off x="4649665" y="4953855"/>
            <a:ext cx="289266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500">
                <a:solidFill>
                  <a:schemeClr val="bg1"/>
                </a:solidFill>
                <a:latin typeface="URW DIN"/>
                <a:ea typeface="MS PGothic" panose="020B0600070205080204" pitchFamily="34" charset="-128"/>
              </a:rPr>
              <a:t>Mayor’s Office, DHCD, DOP</a:t>
            </a:r>
          </a:p>
          <a:p>
            <a:pPr algn="ctr"/>
            <a:r>
              <a:rPr lang="en-US" altLang="en-US" sz="1500">
                <a:solidFill>
                  <a:schemeClr val="bg1"/>
                </a:solidFill>
                <a:latin typeface="URW DIN"/>
                <a:ea typeface="MS PGothic"/>
              </a:rPr>
              <a:t>Wednesday, June 7, 2023</a:t>
            </a:r>
          </a:p>
        </p:txBody>
      </p:sp>
      <p:sp>
        <p:nvSpPr>
          <p:cNvPr id="3076" name="Title 7">
            <a:extLst>
              <a:ext uri="{FF2B5EF4-FFF2-40B4-BE49-F238E27FC236}">
                <a16:creationId xmlns:a16="http://schemas.microsoft.com/office/drawing/2014/main" id="{8A4483DC-3D3F-568B-82BD-8AB86B667117}"/>
              </a:ext>
            </a:extLst>
          </p:cNvPr>
          <p:cNvSpPr txBox="1">
            <a:spLocks noChangeArrowheads="1"/>
          </p:cNvSpPr>
          <p:nvPr/>
        </p:nvSpPr>
        <p:spPr bwMode="auto">
          <a:xfrm>
            <a:off x="3021013" y="3008313"/>
            <a:ext cx="6162675"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en-US" altLang="en-US" sz="7000" b="1">
                <a:solidFill>
                  <a:srgbClr val="1CA89D"/>
                </a:solidFill>
                <a:latin typeface="Cantiga SemiBold"/>
                <a:ea typeface="MS PGothic" panose="020B0600070205080204" pitchFamily="34" charset="-128"/>
              </a:rPr>
              <a:t>Community </a:t>
            </a:r>
          </a:p>
          <a:p>
            <a:pPr algn="ctr" eaLnBrk="1" hangingPunct="1">
              <a:lnSpc>
                <a:spcPct val="90000"/>
              </a:lnSpc>
            </a:pPr>
            <a:r>
              <a:rPr lang="en-US" altLang="en-US" sz="7000" b="1">
                <a:solidFill>
                  <a:srgbClr val="1CA89D"/>
                </a:solidFill>
                <a:latin typeface="Cantiga SemiBold"/>
                <a:ea typeface="MS PGothic" panose="020B0600070205080204" pitchFamily="34" charset="-128"/>
              </a:rPr>
              <a:t>Conversations</a:t>
            </a:r>
          </a:p>
        </p:txBody>
      </p:sp>
      <p:sp>
        <p:nvSpPr>
          <p:cNvPr id="23" name="TextBox 22">
            <a:extLst>
              <a:ext uri="{FF2B5EF4-FFF2-40B4-BE49-F238E27FC236}">
                <a16:creationId xmlns:a16="http://schemas.microsoft.com/office/drawing/2014/main" id="{751BD505-1D95-01D3-4B83-AC50F6421A8B}"/>
              </a:ext>
            </a:extLst>
          </p:cNvPr>
          <p:cNvSpPr txBox="1"/>
          <p:nvPr/>
        </p:nvSpPr>
        <p:spPr>
          <a:xfrm>
            <a:off x="4879975" y="6432550"/>
            <a:ext cx="2444750" cy="277813"/>
          </a:xfrm>
          <a:prstGeom prst="rect">
            <a:avLst/>
          </a:prstGeom>
          <a:noFill/>
        </p:spPr>
        <p:txBody>
          <a:bodyPr>
            <a:spAutoFit/>
          </a:bodyPr>
          <a:lstStyle/>
          <a:p>
            <a:pPr algn="ctr" eaLnBrk="1" fontAlgn="auto" hangingPunct="1">
              <a:spcBef>
                <a:spcPts val="0"/>
              </a:spcBef>
              <a:spcAft>
                <a:spcPts val="0"/>
              </a:spcAft>
              <a:defRPr/>
            </a:pPr>
            <a:r>
              <a:rPr lang="en-US" sz="1200" b="1" spc="300">
                <a:solidFill>
                  <a:schemeClr val="bg1"/>
                </a:solidFill>
                <a:latin typeface="+mj-lt"/>
                <a:ea typeface="Source Sans Pro" panose="020B0503030403020204" pitchFamily="34" charset="0"/>
                <a:cs typeface="Open Sans" panose="020B0606030504020204" pitchFamily="34" charset="0"/>
              </a:rPr>
              <a:t>Baltimore, City</a:t>
            </a:r>
          </a:p>
        </p:txBody>
      </p:sp>
      <p:cxnSp>
        <p:nvCxnSpPr>
          <p:cNvPr id="12" name="Straight Connector 11">
            <a:extLst>
              <a:ext uri="{FF2B5EF4-FFF2-40B4-BE49-F238E27FC236}">
                <a16:creationId xmlns:a16="http://schemas.microsoft.com/office/drawing/2014/main" id="{4786EE0C-5CB7-8D69-D5CE-88441C85B962}"/>
              </a:ext>
            </a:extLst>
          </p:cNvPr>
          <p:cNvCxnSpPr>
            <a:cxnSpLocks/>
          </p:cNvCxnSpPr>
          <p:nvPr/>
        </p:nvCxnSpPr>
        <p:spPr>
          <a:xfrm>
            <a:off x="0" y="6572250"/>
            <a:ext cx="4713288" cy="0"/>
          </a:xfrm>
          <a:prstGeom prst="line">
            <a:avLst/>
          </a:prstGeom>
          <a:ln w="38100">
            <a:solidFill>
              <a:srgbClr val="C0513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273063E-749E-2171-1A5D-E46A6A63413E}"/>
              </a:ext>
            </a:extLst>
          </p:cNvPr>
          <p:cNvCxnSpPr>
            <a:cxnSpLocks/>
          </p:cNvCxnSpPr>
          <p:nvPr/>
        </p:nvCxnSpPr>
        <p:spPr>
          <a:xfrm>
            <a:off x="7478713" y="6572250"/>
            <a:ext cx="4713287" cy="0"/>
          </a:xfrm>
          <a:prstGeom prst="line">
            <a:avLst/>
          </a:prstGeom>
          <a:ln w="38100">
            <a:solidFill>
              <a:srgbClr val="C0513D"/>
            </a:solidFill>
          </a:ln>
        </p:spPr>
        <p:style>
          <a:lnRef idx="1">
            <a:schemeClr val="accent1"/>
          </a:lnRef>
          <a:fillRef idx="0">
            <a:schemeClr val="accent1"/>
          </a:fillRef>
          <a:effectRef idx="0">
            <a:schemeClr val="accent1"/>
          </a:effectRef>
          <a:fontRef idx="minor">
            <a:schemeClr val="tx1"/>
          </a:fontRef>
        </p:style>
      </p:cxnSp>
      <p:pic>
        <p:nvPicPr>
          <p:cNvPr id="3080" name="Picture 12">
            <a:extLst>
              <a:ext uri="{FF2B5EF4-FFF2-40B4-BE49-F238E27FC236}">
                <a16:creationId xmlns:a16="http://schemas.microsoft.com/office/drawing/2014/main" id="{93A7715D-6A1C-FE63-2411-5C524DDFA36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45050" y="144463"/>
            <a:ext cx="244316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A picture containing chart&#10;&#10;Description automatically generated">
            <a:extLst>
              <a:ext uri="{FF2B5EF4-FFF2-40B4-BE49-F238E27FC236}">
                <a16:creationId xmlns:a16="http://schemas.microsoft.com/office/drawing/2014/main" id="{DE68A655-E3DC-4CCB-9EF2-A81A4E49D94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014857" y="581950"/>
            <a:ext cx="7154445" cy="5694100"/>
          </a:xfrm>
          <a:prstGeom prst="rect">
            <a:avLst/>
          </a:prstGeom>
        </p:spPr>
      </p:pic>
      <p:sp>
        <p:nvSpPr>
          <p:cNvPr id="14" name="TextBox 13">
            <a:extLst>
              <a:ext uri="{FF2B5EF4-FFF2-40B4-BE49-F238E27FC236}">
                <a16:creationId xmlns:a16="http://schemas.microsoft.com/office/drawing/2014/main" id="{82E4025E-4026-468C-ABFB-117AE18FB362}"/>
              </a:ext>
            </a:extLst>
          </p:cNvPr>
          <p:cNvSpPr txBox="1"/>
          <p:nvPr/>
        </p:nvSpPr>
        <p:spPr>
          <a:xfrm>
            <a:off x="558266" y="0"/>
            <a:ext cx="4166022" cy="685467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90000"/>
              </a:lnSpc>
              <a:spcAft>
                <a:spcPts val="600"/>
              </a:spcAft>
            </a:pPr>
            <a:r>
              <a:rPr lang="en-US" sz="4800" b="1" kern="1200" dirty="0">
                <a:solidFill>
                  <a:srgbClr val="1CA89D"/>
                </a:solidFill>
                <a:latin typeface="Cambo"/>
                <a:ea typeface="+mj-ea"/>
                <a:cs typeface="+mj-cs"/>
              </a:rPr>
              <a:t>Community Development Zones (CDZ)</a:t>
            </a:r>
          </a:p>
          <a:p>
            <a:pPr marL="342900" indent="-342900">
              <a:buFontTx/>
              <a:buChar char="-"/>
            </a:pPr>
            <a:r>
              <a:rPr lang="en-US" sz="2400" dirty="0">
                <a:solidFill>
                  <a:srgbClr val="1CA89D"/>
                </a:solidFill>
              </a:rPr>
              <a:t>Ongoing projects related </a:t>
            </a:r>
            <a:br>
              <a:rPr lang="en-US" sz="2400" dirty="0">
                <a:solidFill>
                  <a:srgbClr val="1CA89D"/>
                </a:solidFill>
              </a:rPr>
            </a:br>
            <a:r>
              <a:rPr lang="en-US" sz="2400" dirty="0">
                <a:solidFill>
                  <a:srgbClr val="1CA89D"/>
                </a:solidFill>
              </a:rPr>
              <a:t>to development</a:t>
            </a:r>
          </a:p>
          <a:p>
            <a:pPr marL="342900" indent="-342900">
              <a:buFontTx/>
              <a:buChar char="-"/>
            </a:pPr>
            <a:r>
              <a:rPr lang="en-US" sz="2400" dirty="0">
                <a:solidFill>
                  <a:srgbClr val="1CA89D"/>
                </a:solidFill>
              </a:rPr>
              <a:t>Focus on homeownership, new construction and/or rehab of vacant homes</a:t>
            </a:r>
          </a:p>
        </p:txBody>
      </p:sp>
    </p:spTree>
    <p:extLst>
      <p:ext uri="{BB962C8B-B14F-4D97-AF65-F5344CB8AC3E}">
        <p14:creationId xmlns:p14="http://schemas.microsoft.com/office/powerpoint/2010/main" val="1796141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A picture containing map&#10;&#10;Description automatically generated">
            <a:extLst>
              <a:ext uri="{FF2B5EF4-FFF2-40B4-BE49-F238E27FC236}">
                <a16:creationId xmlns:a16="http://schemas.microsoft.com/office/drawing/2014/main" id="{52568151-5D4A-48BB-A191-E505059A730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870338" y="547885"/>
            <a:ext cx="7122836" cy="5762230"/>
          </a:xfrm>
          <a:prstGeom prst="rect">
            <a:avLst/>
          </a:prstGeom>
        </p:spPr>
      </p:pic>
      <p:sp>
        <p:nvSpPr>
          <p:cNvPr id="12" name="TextBox 11">
            <a:extLst>
              <a:ext uri="{FF2B5EF4-FFF2-40B4-BE49-F238E27FC236}">
                <a16:creationId xmlns:a16="http://schemas.microsoft.com/office/drawing/2014/main" id="{32941C13-CF26-47EF-A2EF-2A9AC734634E}"/>
              </a:ext>
            </a:extLst>
          </p:cNvPr>
          <p:cNvSpPr txBox="1"/>
          <p:nvPr/>
        </p:nvSpPr>
        <p:spPr>
          <a:xfrm>
            <a:off x="558266" y="0"/>
            <a:ext cx="4166022" cy="685467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90000"/>
              </a:lnSpc>
              <a:spcAft>
                <a:spcPts val="600"/>
              </a:spcAft>
            </a:pPr>
            <a:r>
              <a:rPr lang="en-US" sz="4500" b="1" kern="1200" dirty="0">
                <a:solidFill>
                  <a:srgbClr val="1CA89D"/>
                </a:solidFill>
                <a:latin typeface="Cambo"/>
                <a:ea typeface="+mj-ea"/>
                <a:cs typeface="+mj-cs"/>
              </a:rPr>
              <a:t>Homeownership Support</a:t>
            </a:r>
            <a:endParaRPr lang="en-US" sz="4500" dirty="0">
              <a:solidFill>
                <a:srgbClr val="1CA89D"/>
              </a:solidFill>
            </a:endParaRPr>
          </a:p>
          <a:p>
            <a:pPr marL="342900" indent="-342900">
              <a:buFontTx/>
              <a:buChar char="-"/>
            </a:pPr>
            <a:r>
              <a:rPr lang="en-US" sz="2400" dirty="0">
                <a:solidFill>
                  <a:srgbClr val="1CA89D"/>
                </a:solidFill>
              </a:rPr>
              <a:t>Housing and Rehabilitation Repairs </a:t>
            </a:r>
          </a:p>
          <a:p>
            <a:pPr marL="342900" indent="-342900">
              <a:buFontTx/>
              <a:buChar char="-"/>
            </a:pPr>
            <a:r>
              <a:rPr lang="en-US" sz="2400" dirty="0">
                <a:solidFill>
                  <a:srgbClr val="1CA89D"/>
                </a:solidFill>
              </a:rPr>
              <a:t>Weatherization </a:t>
            </a:r>
          </a:p>
          <a:p>
            <a:pPr marL="342900" indent="-342900">
              <a:buFontTx/>
              <a:buChar char="-"/>
            </a:pPr>
            <a:r>
              <a:rPr lang="en-US" sz="2400" dirty="0">
                <a:solidFill>
                  <a:srgbClr val="1CA89D"/>
                </a:solidFill>
              </a:rPr>
              <a:t>Lead Hazard Reduction </a:t>
            </a:r>
          </a:p>
          <a:p>
            <a:pPr marL="342900" indent="-342900">
              <a:buFontTx/>
              <a:buChar char="-"/>
            </a:pPr>
            <a:r>
              <a:rPr lang="en-US" sz="2400" dirty="0">
                <a:solidFill>
                  <a:srgbClr val="1CA89D"/>
                </a:solidFill>
              </a:rPr>
              <a:t>Tax Sale Prevention</a:t>
            </a:r>
          </a:p>
          <a:p>
            <a:pPr marL="342900" indent="-342900">
              <a:buFontTx/>
              <a:buChar char="-"/>
            </a:pPr>
            <a:r>
              <a:rPr lang="en-US" sz="2400" dirty="0">
                <a:solidFill>
                  <a:srgbClr val="1CA89D"/>
                </a:solidFill>
              </a:rPr>
              <a:t>Grants to support home buyers and businesses. </a:t>
            </a:r>
          </a:p>
        </p:txBody>
      </p:sp>
    </p:spTree>
    <p:extLst>
      <p:ext uri="{BB962C8B-B14F-4D97-AF65-F5344CB8AC3E}">
        <p14:creationId xmlns:p14="http://schemas.microsoft.com/office/powerpoint/2010/main" val="742788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0973561A-2DF5-4112-A88E-2F1BF1BEF76E}"/>
              </a:ext>
            </a:extLst>
          </p:cNvPr>
          <p:cNvPicPr>
            <a:picLocks noChangeAspect="1"/>
          </p:cNvPicPr>
          <p:nvPr/>
        </p:nvPicPr>
        <p:blipFill>
          <a:blip r:embed="rId3"/>
          <a:stretch>
            <a:fillRect/>
          </a:stretch>
        </p:blipFill>
        <p:spPr>
          <a:xfrm>
            <a:off x="5576281" y="1037494"/>
            <a:ext cx="5763726" cy="4776364"/>
          </a:xfrm>
          <a:prstGeom prst="rect">
            <a:avLst/>
          </a:prstGeom>
        </p:spPr>
      </p:pic>
      <p:sp>
        <p:nvSpPr>
          <p:cNvPr id="10" name="TextBox 9">
            <a:extLst>
              <a:ext uri="{FF2B5EF4-FFF2-40B4-BE49-F238E27FC236}">
                <a16:creationId xmlns:a16="http://schemas.microsoft.com/office/drawing/2014/main" id="{004BC75F-6357-41F1-A1D3-3407560EEFA5}"/>
              </a:ext>
            </a:extLst>
          </p:cNvPr>
          <p:cNvSpPr txBox="1"/>
          <p:nvPr/>
        </p:nvSpPr>
        <p:spPr>
          <a:xfrm>
            <a:off x="558266" y="0"/>
            <a:ext cx="4166022" cy="685467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90000"/>
              </a:lnSpc>
              <a:spcAft>
                <a:spcPts val="600"/>
              </a:spcAft>
            </a:pPr>
            <a:r>
              <a:rPr lang="en-US" sz="4800" b="1" kern="1200" dirty="0">
                <a:solidFill>
                  <a:srgbClr val="1CA89D"/>
                </a:solidFill>
                <a:latin typeface="Cambo"/>
                <a:ea typeface="+mj-ea"/>
                <a:cs typeface="+mj-cs"/>
              </a:rPr>
              <a:t>Rehab Toolkit</a:t>
            </a:r>
          </a:p>
          <a:p>
            <a:pPr marL="342900" indent="-342900">
              <a:buFontTx/>
              <a:buChar char="-"/>
            </a:pPr>
            <a:r>
              <a:rPr lang="en-US" sz="2400" dirty="0">
                <a:solidFill>
                  <a:srgbClr val="1CA89D"/>
                </a:solidFill>
              </a:rPr>
              <a:t>Support for Homeowners</a:t>
            </a:r>
          </a:p>
          <a:p>
            <a:pPr marL="342900" indent="-342900">
              <a:buFontTx/>
              <a:buChar char="-"/>
            </a:pPr>
            <a:r>
              <a:rPr lang="en-US" sz="2400" dirty="0">
                <a:solidFill>
                  <a:srgbClr val="1CA89D"/>
                </a:solidFill>
              </a:rPr>
              <a:t>Priority Stabilization</a:t>
            </a:r>
          </a:p>
          <a:p>
            <a:pPr marL="342900" indent="-342900">
              <a:buFontTx/>
              <a:buChar char="-"/>
            </a:pPr>
            <a:r>
              <a:rPr lang="en-US" sz="2400" dirty="0">
                <a:solidFill>
                  <a:srgbClr val="1CA89D"/>
                </a:solidFill>
              </a:rPr>
              <a:t>Receivership </a:t>
            </a:r>
          </a:p>
          <a:p>
            <a:pPr marL="342900" indent="-342900">
              <a:buFontTx/>
              <a:buChar char="-"/>
            </a:pPr>
            <a:r>
              <a:rPr lang="en-US" sz="2400" dirty="0">
                <a:solidFill>
                  <a:srgbClr val="1CA89D"/>
                </a:solidFill>
              </a:rPr>
              <a:t>Acquisition via In Rem and Condemnation</a:t>
            </a:r>
          </a:p>
        </p:txBody>
      </p:sp>
    </p:spTree>
    <p:extLst>
      <p:ext uri="{BB962C8B-B14F-4D97-AF65-F5344CB8AC3E}">
        <p14:creationId xmlns:p14="http://schemas.microsoft.com/office/powerpoint/2010/main" val="4288248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D0D0D"/>
        </a:solidFill>
        <a:effectLst/>
      </p:bgPr>
    </p:bg>
    <p:spTree>
      <p:nvGrpSpPr>
        <p:cNvPr id="1" name=""/>
        <p:cNvGrpSpPr/>
        <p:nvPr/>
      </p:nvGrpSpPr>
      <p:grpSpPr>
        <a:xfrm>
          <a:off x="0" y="0"/>
          <a:ext cx="0" cy="0"/>
          <a:chOff x="0" y="0"/>
          <a:chExt cx="0" cy="0"/>
        </a:xfrm>
      </p:grpSpPr>
      <p:pic>
        <p:nvPicPr>
          <p:cNvPr id="21506" name="Picture Placeholder 2">
            <a:extLst>
              <a:ext uri="{FF2B5EF4-FFF2-40B4-BE49-F238E27FC236}">
                <a16:creationId xmlns:a16="http://schemas.microsoft.com/office/drawing/2014/main" id="{D333DE85-6A43-FA70-F602-AF5CA8AA3650}"/>
              </a:ext>
            </a:extLst>
          </p:cNvPr>
          <p:cNvPicPr>
            <a:picLocks noGrp="1" noChangeAspect="1" noChangeArrowheads="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5">
            <a:extLst>
              <a:ext uri="{FF2B5EF4-FFF2-40B4-BE49-F238E27FC236}">
                <a16:creationId xmlns:a16="http://schemas.microsoft.com/office/drawing/2014/main" id="{EB00F451-C122-E0E8-49F0-8D2C906ADA3B}"/>
              </a:ext>
            </a:extLst>
          </p:cNvPr>
          <p:cNvSpPr txBox="1">
            <a:spLocks noChangeArrowheads="1"/>
          </p:cNvSpPr>
          <p:nvPr/>
        </p:nvSpPr>
        <p:spPr bwMode="auto">
          <a:xfrm>
            <a:off x="4565650" y="5115827"/>
            <a:ext cx="25019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FFFFFF"/>
                </a:solidFill>
                <a:effectLst/>
                <a:uLnTx/>
                <a:uFillTx/>
                <a:latin typeface="URW DIN"/>
                <a:ea typeface="MS PGothic" panose="020B0600070205080204" pitchFamily="34" charset="-128"/>
                <a:cs typeface="+mn-cs"/>
              </a:rPr>
              <a:t>Mayor’s Office, DHCD, DOP</a:t>
            </a:r>
          </a:p>
        </p:txBody>
      </p:sp>
      <p:sp>
        <p:nvSpPr>
          <p:cNvPr id="21508" name="Title 7">
            <a:extLst>
              <a:ext uri="{FF2B5EF4-FFF2-40B4-BE49-F238E27FC236}">
                <a16:creationId xmlns:a16="http://schemas.microsoft.com/office/drawing/2014/main" id="{FC111ADF-2934-5D82-0CAF-DB5F66A208AF}"/>
              </a:ext>
            </a:extLst>
          </p:cNvPr>
          <p:cNvSpPr txBox="1">
            <a:spLocks noChangeArrowheads="1"/>
          </p:cNvSpPr>
          <p:nvPr/>
        </p:nvSpPr>
        <p:spPr bwMode="auto">
          <a:xfrm>
            <a:off x="800100" y="3445777"/>
            <a:ext cx="10033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7000" b="1" i="0" u="none" strike="noStrike" kern="1200" cap="none" spc="0" normalizeH="0" baseline="0" noProof="0">
                <a:ln>
                  <a:noFill/>
                </a:ln>
                <a:solidFill>
                  <a:srgbClr val="1CA89D"/>
                </a:solidFill>
                <a:effectLst/>
                <a:uLnTx/>
                <a:uFillTx/>
                <a:latin typeface="Cantiga SemiBold"/>
                <a:ea typeface="MS PGothic" panose="020B0600070205080204" pitchFamily="34" charset="-128"/>
                <a:cs typeface="+mn-cs"/>
              </a:rPr>
              <a:t>Project Tracker</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7000" b="1" i="0" u="none" strike="noStrike" kern="1200" cap="none" spc="0" normalizeH="0" baseline="0" noProof="0">
                <a:ln>
                  <a:noFill/>
                </a:ln>
                <a:solidFill>
                  <a:srgbClr val="1CA89D"/>
                </a:solidFill>
                <a:effectLst/>
                <a:uLnTx/>
                <a:uFillTx/>
                <a:latin typeface="Cantiga SemiBold"/>
                <a:ea typeface="MS PGothic" panose="020B0600070205080204" pitchFamily="34" charset="-128"/>
                <a:cs typeface="+mn-cs"/>
              </a:rPr>
              <a:t> Overview</a:t>
            </a:r>
          </a:p>
        </p:txBody>
      </p:sp>
      <p:sp>
        <p:nvSpPr>
          <p:cNvPr id="23" name="TextBox 22">
            <a:extLst>
              <a:ext uri="{FF2B5EF4-FFF2-40B4-BE49-F238E27FC236}">
                <a16:creationId xmlns:a16="http://schemas.microsoft.com/office/drawing/2014/main" id="{02090ACC-7B91-8E27-9EDB-6DB722643160}"/>
              </a:ext>
            </a:extLst>
          </p:cNvPr>
          <p:cNvSpPr txBox="1"/>
          <p:nvPr/>
        </p:nvSpPr>
        <p:spPr>
          <a:xfrm>
            <a:off x="4879975" y="6432550"/>
            <a:ext cx="2444750" cy="27781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a:ln>
                  <a:noFill/>
                </a:ln>
                <a:solidFill>
                  <a:prstClr val="white"/>
                </a:solidFill>
                <a:effectLst/>
                <a:uLnTx/>
                <a:uFillTx/>
                <a:latin typeface="Calibri Light" panose="020F0302020204030204"/>
                <a:ea typeface="Source Sans Pro" panose="020B0503030403020204" pitchFamily="34" charset="0"/>
                <a:cs typeface="Open Sans" panose="020B0606030504020204" pitchFamily="34" charset="0"/>
              </a:rPr>
              <a:t>DHCD.Baltimorecity.gov</a:t>
            </a:r>
          </a:p>
        </p:txBody>
      </p:sp>
      <p:cxnSp>
        <p:nvCxnSpPr>
          <p:cNvPr id="12" name="Straight Connector 11">
            <a:extLst>
              <a:ext uri="{FF2B5EF4-FFF2-40B4-BE49-F238E27FC236}">
                <a16:creationId xmlns:a16="http://schemas.microsoft.com/office/drawing/2014/main" id="{9B02721D-909C-1925-15DF-71C99ACC43FA}"/>
              </a:ext>
            </a:extLst>
          </p:cNvPr>
          <p:cNvCxnSpPr>
            <a:cxnSpLocks/>
          </p:cNvCxnSpPr>
          <p:nvPr/>
        </p:nvCxnSpPr>
        <p:spPr>
          <a:xfrm>
            <a:off x="0" y="6572250"/>
            <a:ext cx="4713288" cy="0"/>
          </a:xfrm>
          <a:prstGeom prst="line">
            <a:avLst/>
          </a:prstGeom>
          <a:ln w="38100">
            <a:solidFill>
              <a:srgbClr val="C0513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D222F8-08D0-6FFE-E096-DCEA0DAB5C41}"/>
              </a:ext>
            </a:extLst>
          </p:cNvPr>
          <p:cNvCxnSpPr>
            <a:cxnSpLocks/>
          </p:cNvCxnSpPr>
          <p:nvPr/>
        </p:nvCxnSpPr>
        <p:spPr>
          <a:xfrm>
            <a:off x="7478713" y="6572250"/>
            <a:ext cx="4713287" cy="0"/>
          </a:xfrm>
          <a:prstGeom prst="line">
            <a:avLst/>
          </a:prstGeom>
          <a:ln w="38100">
            <a:solidFill>
              <a:srgbClr val="C0513D"/>
            </a:solidFill>
          </a:ln>
        </p:spPr>
        <p:style>
          <a:lnRef idx="1">
            <a:schemeClr val="accent1"/>
          </a:lnRef>
          <a:fillRef idx="0">
            <a:schemeClr val="accent1"/>
          </a:fillRef>
          <a:effectRef idx="0">
            <a:schemeClr val="accent1"/>
          </a:effectRef>
          <a:fontRef idx="minor">
            <a:schemeClr val="tx1"/>
          </a:fontRef>
        </p:style>
      </p:cxnSp>
      <p:pic>
        <p:nvPicPr>
          <p:cNvPr id="21512" name="Picture 8">
            <a:extLst>
              <a:ext uri="{FF2B5EF4-FFF2-40B4-BE49-F238E27FC236}">
                <a16:creationId xmlns:a16="http://schemas.microsoft.com/office/drawing/2014/main" id="{31FC0013-CF68-12F6-3BC4-FB593A8BC15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24388" y="617538"/>
            <a:ext cx="2443162"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206323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13655A-43BD-3859-9568-9BD8F0E99DB0}"/>
              </a:ext>
            </a:extLst>
          </p:cNvPr>
          <p:cNvSpPr/>
          <p:nvPr/>
        </p:nvSpPr>
        <p:spPr>
          <a:xfrm>
            <a:off x="0" y="0"/>
            <a:ext cx="12192000" cy="142557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17525" indent="3175" eaLnBrk="1" fontAlgn="auto" hangingPunct="1">
              <a:spcBef>
                <a:spcPts val="0"/>
              </a:spcBef>
              <a:spcAft>
                <a:spcPts val="0"/>
              </a:spcAft>
              <a:defRPr/>
            </a:pPr>
            <a:r>
              <a:rPr lang="en-US" altLang="en-US" sz="2800" b="1">
                <a:solidFill>
                  <a:srgbClr val="FDB724"/>
                </a:solidFill>
                <a:latin typeface="Cambo" panose="02000000000000000000"/>
                <a:ea typeface="ＭＳ Ｐゴシック" panose="020B0600070205080204" pitchFamily="34" charset="-128"/>
              </a:rPr>
              <a:t>Project Tracker</a:t>
            </a:r>
          </a:p>
          <a:p>
            <a:pPr marL="519113" eaLnBrk="1" fontAlgn="auto" hangingPunct="1">
              <a:spcAft>
                <a:spcPts val="0"/>
              </a:spcAft>
              <a:defRPr/>
            </a:pPr>
            <a:r>
              <a:rPr lang="en-US" altLang="en-US">
                <a:latin typeface="URW DIN" pitchFamily="2" charset="0"/>
                <a:ea typeface="ＭＳ Ｐゴシック" panose="020B0600070205080204" pitchFamily="34" charset="-128"/>
              </a:rPr>
              <a:t>From Theory to Practice: Introduction of DHCD’s IIA Project Tracker</a:t>
            </a:r>
          </a:p>
          <a:p>
            <a:pPr marL="519113" eaLnBrk="1" fontAlgn="auto" hangingPunct="1">
              <a:spcAft>
                <a:spcPts val="0"/>
              </a:spcAft>
              <a:defRPr/>
            </a:pPr>
            <a:r>
              <a:rPr lang="en-US" altLang="en-US">
                <a:latin typeface="URW DIN" pitchFamily="2" charset="0"/>
                <a:ea typeface="ＭＳ Ｐゴシック" panose="020B0600070205080204" pitchFamily="34" charset="-128"/>
                <a:hlinkClick r:id="rId3"/>
              </a:rPr>
              <a:t>Project Tracker</a:t>
            </a:r>
            <a:r>
              <a:rPr lang="en-US" altLang="en-US">
                <a:latin typeface="URW DIN" pitchFamily="2" charset="0"/>
                <a:ea typeface="ＭＳ Ｐゴシック" panose="020B0600070205080204" pitchFamily="34" charset="-128"/>
              </a:rPr>
              <a:t> || </a:t>
            </a:r>
            <a:r>
              <a:rPr lang="en-US" altLang="en-US">
                <a:latin typeface="URW DIN" pitchFamily="2" charset="0"/>
                <a:ea typeface="ＭＳ Ｐゴシック" panose="020B0600070205080204" pitchFamily="34" charset="-128"/>
                <a:hlinkClick r:id="rId4"/>
              </a:rPr>
              <a:t>bit.ly/3cfg0xo</a:t>
            </a:r>
            <a:r>
              <a:rPr lang="en-US" altLang="en-US">
                <a:latin typeface="URW DIN" pitchFamily="2" charset="0"/>
                <a:ea typeface="ＭＳ Ｐゴシック" panose="020B0600070205080204" pitchFamily="34" charset="-128"/>
              </a:rPr>
              <a:t> || </a:t>
            </a:r>
            <a:r>
              <a:rPr lang="en-US" altLang="en-US">
                <a:latin typeface="URW DIN" pitchFamily="2" charset="0"/>
                <a:ea typeface="ＭＳ Ｐゴシック" panose="020B0600070205080204" pitchFamily="34" charset="-128"/>
                <a:hlinkClick r:id="rId5"/>
              </a:rPr>
              <a:t>Kimberly.Rubens@baltimorecity.gov</a:t>
            </a:r>
            <a:r>
              <a:rPr lang="en-US" altLang="en-US">
                <a:latin typeface="URW DIN" pitchFamily="2" charset="0"/>
                <a:ea typeface="ＭＳ Ｐゴシック" panose="020B0600070205080204" pitchFamily="34" charset="-128"/>
              </a:rPr>
              <a:t> </a:t>
            </a:r>
          </a:p>
        </p:txBody>
      </p:sp>
      <p:pic>
        <p:nvPicPr>
          <p:cNvPr id="2" name="Picture 1">
            <a:extLst>
              <a:ext uri="{FF2B5EF4-FFF2-40B4-BE49-F238E27FC236}">
                <a16:creationId xmlns:a16="http://schemas.microsoft.com/office/drawing/2014/main" id="{7955FE8A-F8A3-4609-8FC4-10265BF14B90}"/>
              </a:ext>
            </a:extLst>
          </p:cNvPr>
          <p:cNvPicPr>
            <a:picLocks noChangeAspect="1"/>
          </p:cNvPicPr>
          <p:nvPr/>
        </p:nvPicPr>
        <p:blipFill>
          <a:blip r:embed="rId6"/>
          <a:stretch>
            <a:fillRect/>
          </a:stretch>
        </p:blipFill>
        <p:spPr>
          <a:xfrm>
            <a:off x="0" y="1425575"/>
            <a:ext cx="12192000" cy="979654"/>
          </a:xfrm>
          <a:prstGeom prst="rect">
            <a:avLst/>
          </a:prstGeom>
        </p:spPr>
      </p:pic>
      <p:graphicFrame>
        <p:nvGraphicFramePr>
          <p:cNvPr id="5" name="Table 4">
            <a:extLst>
              <a:ext uri="{FF2B5EF4-FFF2-40B4-BE49-F238E27FC236}">
                <a16:creationId xmlns:a16="http://schemas.microsoft.com/office/drawing/2014/main" id="{8B1189CA-8601-46A5-ABD9-99F157175BA4}"/>
              </a:ext>
            </a:extLst>
          </p:cNvPr>
          <p:cNvGraphicFramePr>
            <a:graphicFrameLocks noGrp="1"/>
          </p:cNvGraphicFramePr>
          <p:nvPr>
            <p:extLst>
              <p:ext uri="{D42A27DB-BD31-4B8C-83A1-F6EECF244321}">
                <p14:modId xmlns:p14="http://schemas.microsoft.com/office/powerpoint/2010/main" val="780258153"/>
              </p:ext>
            </p:extLst>
          </p:nvPr>
        </p:nvGraphicFramePr>
        <p:xfrm>
          <a:off x="335667" y="2506661"/>
          <a:ext cx="11734413" cy="4270105"/>
        </p:xfrm>
        <a:graphic>
          <a:graphicData uri="http://schemas.openxmlformats.org/drawingml/2006/table">
            <a:tbl>
              <a:tblPr>
                <a:tableStyleId>{5C22544A-7EE6-4342-B048-85BDC9FD1C3A}</a:tableStyleId>
              </a:tblPr>
              <a:tblGrid>
                <a:gridCol w="2292030">
                  <a:extLst>
                    <a:ext uri="{9D8B030D-6E8A-4147-A177-3AD203B41FA5}">
                      <a16:colId xmlns:a16="http://schemas.microsoft.com/office/drawing/2014/main" val="3233365624"/>
                    </a:ext>
                  </a:extLst>
                </a:gridCol>
                <a:gridCol w="1626669">
                  <a:extLst>
                    <a:ext uri="{9D8B030D-6E8A-4147-A177-3AD203B41FA5}">
                      <a16:colId xmlns:a16="http://schemas.microsoft.com/office/drawing/2014/main" val="1103537970"/>
                    </a:ext>
                  </a:extLst>
                </a:gridCol>
                <a:gridCol w="1376413">
                  <a:extLst>
                    <a:ext uri="{9D8B030D-6E8A-4147-A177-3AD203B41FA5}">
                      <a16:colId xmlns:a16="http://schemas.microsoft.com/office/drawing/2014/main" val="651212793"/>
                    </a:ext>
                  </a:extLst>
                </a:gridCol>
                <a:gridCol w="693019">
                  <a:extLst>
                    <a:ext uri="{9D8B030D-6E8A-4147-A177-3AD203B41FA5}">
                      <a16:colId xmlns:a16="http://schemas.microsoft.com/office/drawing/2014/main" val="3466482722"/>
                    </a:ext>
                  </a:extLst>
                </a:gridCol>
                <a:gridCol w="3089709">
                  <a:extLst>
                    <a:ext uri="{9D8B030D-6E8A-4147-A177-3AD203B41FA5}">
                      <a16:colId xmlns:a16="http://schemas.microsoft.com/office/drawing/2014/main" val="2102337981"/>
                    </a:ext>
                  </a:extLst>
                </a:gridCol>
                <a:gridCol w="2656573">
                  <a:extLst>
                    <a:ext uri="{9D8B030D-6E8A-4147-A177-3AD203B41FA5}">
                      <a16:colId xmlns:a16="http://schemas.microsoft.com/office/drawing/2014/main" val="2013213138"/>
                    </a:ext>
                  </a:extLst>
                </a:gridCol>
              </a:tblGrid>
              <a:tr h="102426">
                <a:tc>
                  <a:txBody>
                    <a:bodyPr/>
                    <a:lstStyle/>
                    <a:p>
                      <a:pPr algn="l" fontAlgn="b"/>
                      <a:r>
                        <a:rPr lang="en-US" sz="1200" b="1" u="none" strike="noStrike" dirty="0">
                          <a:effectLst/>
                        </a:rPr>
                        <a:t>Project Title</a:t>
                      </a:r>
                      <a:endParaRPr lang="en-US" sz="1200" b="1" i="0" u="none" strike="noStrike" dirty="0">
                        <a:solidFill>
                          <a:srgbClr val="000000"/>
                        </a:solidFill>
                        <a:effectLst/>
                        <a:latin typeface="Calibri" panose="020F0502020204030204" pitchFamily="34" charset="0"/>
                      </a:endParaRPr>
                    </a:p>
                  </a:txBody>
                  <a:tcPr marL="3532" marR="3532" marT="3532" marB="0" anchor="b"/>
                </a:tc>
                <a:tc>
                  <a:txBody>
                    <a:bodyPr/>
                    <a:lstStyle/>
                    <a:p>
                      <a:pPr algn="l" fontAlgn="b"/>
                      <a:r>
                        <a:rPr lang="en-US" sz="1200" b="1" u="none" strike="noStrike" dirty="0">
                          <a:effectLst/>
                        </a:rPr>
                        <a:t>Action Steps</a:t>
                      </a:r>
                      <a:endParaRPr lang="en-US" sz="1200" b="1" i="0" u="none" strike="noStrike" dirty="0">
                        <a:solidFill>
                          <a:srgbClr val="000000"/>
                        </a:solidFill>
                        <a:effectLst/>
                        <a:latin typeface="Calibri" panose="020F0502020204030204" pitchFamily="34" charset="0"/>
                      </a:endParaRPr>
                    </a:p>
                  </a:txBody>
                  <a:tcPr marL="3532" marR="3532" marT="3532" marB="0" anchor="b"/>
                </a:tc>
                <a:tc>
                  <a:txBody>
                    <a:bodyPr/>
                    <a:lstStyle/>
                    <a:p>
                      <a:pPr algn="l" fontAlgn="b"/>
                      <a:r>
                        <a:rPr lang="en-US" sz="1200" b="1" u="none" strike="noStrike" dirty="0">
                          <a:effectLst/>
                        </a:rPr>
                        <a:t>Responsible Organization</a:t>
                      </a:r>
                      <a:endParaRPr lang="en-US" sz="1200" b="1" i="0" u="none" strike="noStrike" dirty="0">
                        <a:solidFill>
                          <a:srgbClr val="000000"/>
                        </a:solidFill>
                        <a:effectLst/>
                        <a:latin typeface="Calibri" panose="020F0502020204030204" pitchFamily="34" charset="0"/>
                      </a:endParaRPr>
                    </a:p>
                  </a:txBody>
                  <a:tcPr marL="3532" marR="3532" marT="3532" marB="0" anchor="b"/>
                </a:tc>
                <a:tc>
                  <a:txBody>
                    <a:bodyPr/>
                    <a:lstStyle/>
                    <a:p>
                      <a:pPr algn="l" fontAlgn="b"/>
                      <a:r>
                        <a:rPr lang="en-US" sz="1200" b="1" u="none" strike="noStrike" dirty="0">
                          <a:effectLst/>
                        </a:rPr>
                        <a:t>Status</a:t>
                      </a:r>
                      <a:endParaRPr lang="en-US" sz="1200" b="1" i="0" u="none" strike="noStrike" dirty="0">
                        <a:solidFill>
                          <a:srgbClr val="000000"/>
                        </a:solidFill>
                        <a:effectLst/>
                        <a:latin typeface="Calibri" panose="020F0502020204030204" pitchFamily="34" charset="0"/>
                      </a:endParaRPr>
                    </a:p>
                  </a:txBody>
                  <a:tcPr marL="3532" marR="3532" marT="3532" marB="0" anchor="b"/>
                </a:tc>
                <a:tc>
                  <a:txBody>
                    <a:bodyPr/>
                    <a:lstStyle/>
                    <a:p>
                      <a:pPr algn="l" fontAlgn="b"/>
                      <a:r>
                        <a:rPr lang="en-US" sz="1200" b="1" u="none" strike="noStrike" dirty="0">
                          <a:effectLst/>
                        </a:rPr>
                        <a:t>Status Notes</a:t>
                      </a:r>
                      <a:endParaRPr lang="en-US" sz="1200" b="1" i="0" u="none" strike="noStrike" dirty="0">
                        <a:solidFill>
                          <a:srgbClr val="000000"/>
                        </a:solidFill>
                        <a:effectLst/>
                        <a:latin typeface="Calibri" panose="020F0502020204030204" pitchFamily="34" charset="0"/>
                      </a:endParaRPr>
                    </a:p>
                  </a:txBody>
                  <a:tcPr marL="3532" marR="3532" marT="3532" marB="0" anchor="b"/>
                </a:tc>
                <a:tc>
                  <a:txBody>
                    <a:bodyPr/>
                    <a:lstStyle/>
                    <a:p>
                      <a:pPr algn="l" fontAlgn="b"/>
                      <a:r>
                        <a:rPr lang="en-US" sz="1200" b="1" u="none" strike="noStrike" dirty="0">
                          <a:effectLst/>
                        </a:rPr>
                        <a:t>Timeline</a:t>
                      </a:r>
                      <a:endParaRPr lang="en-US" sz="1200" b="1" i="0" u="none" strike="noStrike" dirty="0">
                        <a:solidFill>
                          <a:srgbClr val="000000"/>
                        </a:solidFill>
                        <a:effectLst/>
                        <a:latin typeface="Calibri" panose="020F0502020204030204" pitchFamily="34" charset="0"/>
                      </a:endParaRPr>
                    </a:p>
                  </a:txBody>
                  <a:tcPr marL="3532" marR="3532" marT="3532" marB="0" anchor="b"/>
                </a:tc>
                <a:extLst>
                  <a:ext uri="{0D108BD9-81ED-4DB2-BD59-A6C34878D82A}">
                    <a16:rowId xmlns:a16="http://schemas.microsoft.com/office/drawing/2014/main" val="1068179971"/>
                  </a:ext>
                </a:extLst>
              </a:tr>
              <a:tr h="236215">
                <a:tc>
                  <a:txBody>
                    <a:bodyPr/>
                    <a:lstStyle/>
                    <a:p>
                      <a:pPr algn="l" fontAlgn="b"/>
                      <a:r>
                        <a:rPr lang="fr-FR" sz="1100" u="none" strike="noStrike">
                          <a:effectLst/>
                        </a:rPr>
                        <a:t>Tivoly Eco Village: Acquisition &amp; Demolition</a:t>
                      </a:r>
                      <a:endParaRPr lang="fr-FR" sz="1100" b="0" i="0" u="none" strike="noStrike">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a:effectLst/>
                        </a:rPr>
                        <a:t>Complete</a:t>
                      </a:r>
                      <a:endParaRPr lang="en-US" sz="1100" b="0" i="0" u="none" strike="noStrike">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dirty="0">
                          <a:effectLst/>
                        </a:rPr>
                        <a:t>DHCD</a:t>
                      </a:r>
                      <a:endParaRPr lang="en-US" sz="1100" b="0" i="0" u="none" strike="noStrike" dirty="0">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a:effectLst/>
                        </a:rPr>
                        <a:t>Complete</a:t>
                      </a:r>
                      <a:endParaRPr lang="en-US" sz="1100" b="0" i="0" u="none" strike="noStrike">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dirty="0">
                          <a:effectLst/>
                        </a:rPr>
                        <a:t>Acquisition/demolition completed for Ph 1</a:t>
                      </a:r>
                    </a:p>
                  </a:txBody>
                  <a:tcPr marL="3532" marR="3532" marT="3532"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3532" marR="3532" marT="3532" marB="0" anchor="b"/>
                </a:tc>
                <a:extLst>
                  <a:ext uri="{0D108BD9-81ED-4DB2-BD59-A6C34878D82A}">
                    <a16:rowId xmlns:a16="http://schemas.microsoft.com/office/drawing/2014/main" val="2977679017"/>
                  </a:ext>
                </a:extLst>
              </a:tr>
              <a:tr h="819408">
                <a:tc>
                  <a:txBody>
                    <a:bodyPr/>
                    <a:lstStyle/>
                    <a:p>
                      <a:pPr algn="l" fontAlgn="b"/>
                      <a:r>
                        <a:rPr lang="en-US" sz="1100" u="none" strike="noStrike" dirty="0">
                          <a:effectLst/>
                        </a:rPr>
                        <a:t>Tivoly Eco Village: Pre-development &amp; Public Infrastructure Installation</a:t>
                      </a:r>
                      <a:endParaRPr lang="en-US" sz="1100" b="0" i="0" u="none" strike="noStrike" dirty="0">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dirty="0">
                          <a:effectLst/>
                        </a:rPr>
                        <a:t>Finalize LDA. Secure grant funds (EDI, BRNI, ARPA). Complete HUD Environmental Review. </a:t>
                      </a:r>
                      <a:endParaRPr lang="en-US" sz="1100" b="0" i="0" u="none" strike="noStrike" dirty="0">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dirty="0">
                          <a:effectLst/>
                        </a:rPr>
                        <a:t>DHCD, </a:t>
                      </a:r>
                      <a:br>
                        <a:rPr lang="en-US" sz="1100" u="none" strike="noStrike" dirty="0">
                          <a:effectLst/>
                        </a:rPr>
                      </a:br>
                      <a:r>
                        <a:rPr lang="en-US" sz="1100" u="none" strike="noStrike" dirty="0">
                          <a:effectLst/>
                        </a:rPr>
                        <a:t>Urban Green LLC</a:t>
                      </a:r>
                      <a:endParaRPr lang="en-US" sz="1100" b="0" i="0" u="none" strike="noStrike" dirty="0">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a:effectLst/>
                        </a:rPr>
                        <a:t>In progress</a:t>
                      </a:r>
                      <a:endParaRPr lang="en-US" sz="1100" b="0" i="0" u="none" strike="noStrike">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dirty="0">
                          <a:effectLst/>
                        </a:rPr>
                        <a:t>Finalizing funding agreement with the Developer.  DHCD is working on paperwork with HUD and State DHCD for grant funds. HUD Environmental Review must be complete before any funds are spent. DHCD is working on revisions to ARPA application. </a:t>
                      </a:r>
                      <a:endParaRPr lang="en-US" sz="1100" b="0" i="0" u="none" strike="noStrike" dirty="0">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dirty="0">
                          <a:effectLst/>
                        </a:rPr>
                        <a:t>3-5 months for HUD environmental review </a:t>
                      </a:r>
                      <a:br>
                        <a:rPr lang="en-US" sz="1100" u="none" strike="noStrike" dirty="0">
                          <a:effectLst/>
                        </a:rPr>
                      </a:br>
                      <a:r>
                        <a:rPr lang="en-US" sz="1100" u="none" strike="noStrike" dirty="0">
                          <a:effectLst/>
                        </a:rPr>
                        <a:t>4-6 weeks for review of all developer and grant agreements before submitting to BOE for approval; </a:t>
                      </a:r>
                      <a:br>
                        <a:rPr lang="en-US" sz="1100" u="none" strike="noStrike" dirty="0">
                          <a:effectLst/>
                        </a:rPr>
                      </a:br>
                      <a:r>
                        <a:rPr lang="en-US" sz="1100" u="none" strike="noStrike" dirty="0">
                          <a:effectLst/>
                        </a:rPr>
                        <a:t>4-6 weeks for ARPA revisions before BOE approval; </a:t>
                      </a:r>
                      <a:endParaRPr lang="en-US" sz="1100" b="0" i="0" u="none" strike="noStrike" dirty="0">
                        <a:solidFill>
                          <a:srgbClr val="000000"/>
                        </a:solidFill>
                        <a:effectLst/>
                        <a:latin typeface="Calibri" panose="020F0502020204030204" pitchFamily="34" charset="0"/>
                      </a:endParaRPr>
                    </a:p>
                  </a:txBody>
                  <a:tcPr marL="3532" marR="3532" marT="3532" marB="0" anchor="b"/>
                </a:tc>
                <a:extLst>
                  <a:ext uri="{0D108BD9-81ED-4DB2-BD59-A6C34878D82A}">
                    <a16:rowId xmlns:a16="http://schemas.microsoft.com/office/drawing/2014/main" val="1687681259"/>
                  </a:ext>
                </a:extLst>
              </a:tr>
              <a:tr h="204852">
                <a:tc>
                  <a:txBody>
                    <a:bodyPr/>
                    <a:lstStyle/>
                    <a:p>
                      <a:pPr algn="l" fontAlgn="b"/>
                      <a:r>
                        <a:rPr lang="en-US" sz="1100" u="none" strike="noStrike">
                          <a:effectLst/>
                        </a:rPr>
                        <a:t>Tivoly Evo Village: Community Engagement</a:t>
                      </a:r>
                      <a:endParaRPr lang="en-US" sz="1100" b="0" i="0" u="none" strike="noStrike">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a:effectLst/>
                        </a:rPr>
                        <a:t>Urban Green LLC, CHM, DHCD, DOP</a:t>
                      </a:r>
                      <a:endParaRPr lang="en-US" sz="1100" b="0" i="0" u="none" strike="noStrike">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a:effectLst/>
                        </a:rPr>
                        <a:t>Not started</a:t>
                      </a:r>
                      <a:endParaRPr lang="en-US" sz="1100" b="0" i="0" u="none" strike="noStrike">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a:effectLst/>
                        </a:rPr>
                        <a:t>Needs additional thought process and conversation</a:t>
                      </a:r>
                      <a:endParaRPr lang="en-US" sz="1100" b="0" i="0" u="none" strike="noStrike">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a:effectLst/>
                        </a:rPr>
                        <a:t>Begin in fall of 2023</a:t>
                      </a:r>
                      <a:endParaRPr lang="en-US" sz="1100" b="0" i="0" u="none" strike="noStrike">
                        <a:solidFill>
                          <a:srgbClr val="000000"/>
                        </a:solidFill>
                        <a:effectLst/>
                        <a:latin typeface="Calibri" panose="020F0502020204030204" pitchFamily="34" charset="0"/>
                      </a:endParaRPr>
                    </a:p>
                  </a:txBody>
                  <a:tcPr marL="3532" marR="3532" marT="3532" marB="0" anchor="b"/>
                </a:tc>
                <a:extLst>
                  <a:ext uri="{0D108BD9-81ED-4DB2-BD59-A6C34878D82A}">
                    <a16:rowId xmlns:a16="http://schemas.microsoft.com/office/drawing/2014/main" val="1892095277"/>
                  </a:ext>
                </a:extLst>
              </a:tr>
              <a:tr h="204852">
                <a:tc>
                  <a:txBody>
                    <a:bodyPr/>
                    <a:lstStyle/>
                    <a:p>
                      <a:pPr algn="l" fontAlgn="b"/>
                      <a:r>
                        <a:rPr lang="en-US" sz="1100" u="none" strike="noStrike">
                          <a:effectLst/>
                        </a:rPr>
                        <a:t>Tivoly Eco Village: Phase 1</a:t>
                      </a:r>
                      <a:endParaRPr lang="en-US" sz="1100" b="0" i="0" u="none" strike="noStrike">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a:effectLst/>
                        </a:rPr>
                        <a:t>Urban Green LLC</a:t>
                      </a:r>
                      <a:endParaRPr lang="en-US" sz="1100" b="0" i="0" u="none" strike="noStrike">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a:effectLst/>
                        </a:rPr>
                        <a:t>Not started</a:t>
                      </a:r>
                      <a:endParaRPr lang="en-US" sz="1100" b="0" i="0" u="none" strike="noStrike">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dirty="0">
                          <a:effectLst/>
                        </a:rPr>
                        <a:t>Development of first round of housing on Tivoly Avenue</a:t>
                      </a:r>
                      <a:endParaRPr lang="en-US" sz="1100" b="0" i="0" u="none" strike="noStrike" dirty="0">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dirty="0">
                          <a:effectLst/>
                        </a:rPr>
                        <a:t>Breaking ground in Fall of 2024</a:t>
                      </a:r>
                      <a:endParaRPr lang="en-US" sz="1100" b="0" i="0" u="none" strike="noStrike" dirty="0">
                        <a:solidFill>
                          <a:srgbClr val="000000"/>
                        </a:solidFill>
                        <a:effectLst/>
                        <a:latin typeface="Calibri" panose="020F0502020204030204" pitchFamily="34" charset="0"/>
                      </a:endParaRPr>
                    </a:p>
                  </a:txBody>
                  <a:tcPr marL="3532" marR="3532" marT="3532" marB="0" anchor="b"/>
                </a:tc>
                <a:extLst>
                  <a:ext uri="{0D108BD9-81ED-4DB2-BD59-A6C34878D82A}">
                    <a16:rowId xmlns:a16="http://schemas.microsoft.com/office/drawing/2014/main" val="4002475810"/>
                  </a:ext>
                </a:extLst>
              </a:tr>
              <a:tr h="172357">
                <a:tc>
                  <a:txBody>
                    <a:bodyPr/>
                    <a:lstStyle/>
                    <a:p>
                      <a:pPr algn="l" fontAlgn="b"/>
                      <a:r>
                        <a:rPr lang="en-US" sz="1100" u="none" strike="noStrike">
                          <a:effectLst/>
                        </a:rPr>
                        <a:t>Tivoly Eco Village: Phase 2</a:t>
                      </a:r>
                      <a:endParaRPr lang="en-US" sz="1100" b="0" i="0" u="none" strike="noStrike">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a:effectLst/>
                        </a:rPr>
                        <a:t>Urban Green LLC</a:t>
                      </a:r>
                      <a:endParaRPr lang="en-US" sz="1100" b="0" i="0" u="none" strike="noStrike">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a:effectLst/>
                        </a:rPr>
                        <a:t>Not started</a:t>
                      </a:r>
                      <a:endParaRPr lang="en-US" sz="1100" b="0" i="0" u="none" strike="noStrike">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dirty="0">
                          <a:effectLst/>
                        </a:rPr>
                        <a:t>Development on Hugo, Fenwick, and 28th Street</a:t>
                      </a:r>
                      <a:endParaRPr lang="en-US" sz="1100" b="0" i="0" u="none" strike="noStrike" dirty="0">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dirty="0">
                          <a:effectLst/>
                        </a:rPr>
                        <a:t>Funding needed; What is the game plan?</a:t>
                      </a:r>
                      <a:endParaRPr lang="en-US" sz="1100" b="0" i="0" u="none" strike="noStrike" dirty="0">
                        <a:solidFill>
                          <a:srgbClr val="000000"/>
                        </a:solidFill>
                        <a:effectLst/>
                        <a:latin typeface="Calibri" panose="020F0502020204030204" pitchFamily="34" charset="0"/>
                      </a:endParaRPr>
                    </a:p>
                  </a:txBody>
                  <a:tcPr marL="3532" marR="3532" marT="3532" marB="0" anchor="b"/>
                </a:tc>
                <a:extLst>
                  <a:ext uri="{0D108BD9-81ED-4DB2-BD59-A6C34878D82A}">
                    <a16:rowId xmlns:a16="http://schemas.microsoft.com/office/drawing/2014/main" val="1030708779"/>
                  </a:ext>
                </a:extLst>
              </a:tr>
              <a:tr h="313131">
                <a:tc>
                  <a:txBody>
                    <a:bodyPr/>
                    <a:lstStyle/>
                    <a:p>
                      <a:pPr algn="l" fontAlgn="b"/>
                      <a:r>
                        <a:rPr lang="en-US" sz="1100" u="none" strike="noStrike">
                          <a:effectLst/>
                        </a:rPr>
                        <a:t>2800 Blk Harford Road Redevelopment</a:t>
                      </a:r>
                      <a:endParaRPr lang="en-US" sz="1100" b="0" i="0" u="none" strike="noStrike">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dirty="0">
                          <a:effectLst/>
                        </a:rPr>
                        <a:t>Application; Funding </a:t>
                      </a:r>
                      <a:endParaRPr lang="en-US" sz="1100" b="0" i="0" u="none" strike="noStrike" dirty="0">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dirty="0">
                          <a:effectLst/>
                        </a:rPr>
                        <a:t>DHCD; Developer to be awarded, CHM</a:t>
                      </a:r>
                      <a:endParaRPr lang="en-US" sz="1100" b="0" i="0" u="none" strike="noStrike" dirty="0">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dirty="0">
                          <a:effectLst/>
                        </a:rPr>
                        <a:t>In progress</a:t>
                      </a:r>
                      <a:endParaRPr lang="en-US" sz="1100" b="0" i="0" u="none" strike="noStrike" dirty="0">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dirty="0">
                          <a:effectLst/>
                        </a:rPr>
                        <a:t>GEDCO is the interested developer and is seeking funding support for this project.  </a:t>
                      </a:r>
                      <a:endParaRPr lang="en-US" sz="1100" b="0" i="0" u="none" strike="noStrike" dirty="0">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3532" marR="3532" marT="3532" marB="0" anchor="b"/>
                </a:tc>
                <a:extLst>
                  <a:ext uri="{0D108BD9-81ED-4DB2-BD59-A6C34878D82A}">
                    <a16:rowId xmlns:a16="http://schemas.microsoft.com/office/drawing/2014/main" val="1547939558"/>
                  </a:ext>
                </a:extLst>
              </a:tr>
              <a:tr h="683394">
                <a:tc>
                  <a:txBody>
                    <a:bodyPr/>
                    <a:lstStyle/>
                    <a:p>
                      <a:pPr algn="l" fontAlgn="b"/>
                      <a:r>
                        <a:rPr lang="en-US" sz="1100" u="none" strike="noStrike">
                          <a:effectLst/>
                        </a:rPr>
                        <a:t>Morgan State University at former Lake Clifton Campus</a:t>
                      </a:r>
                      <a:endParaRPr lang="en-US" sz="1100" b="0" i="0" u="none" strike="noStrike">
                        <a:solidFill>
                          <a:srgbClr val="000000"/>
                        </a:solidFill>
                        <a:effectLst/>
                        <a:latin typeface="Calibri" panose="020F0502020204030204" pitchFamily="34" charset="0"/>
                      </a:endParaRPr>
                    </a:p>
                  </a:txBody>
                  <a:tcPr marL="3532" marR="3532" marT="3532" marB="0" anchor="b"/>
                </a:tc>
                <a:tc>
                  <a:txBody>
                    <a:bodyPr/>
                    <a:lstStyle/>
                    <a:p>
                      <a:pPr algn="l" fontAlgn="b"/>
                      <a:r>
                        <a:rPr lang="en-US" sz="1100" b="0" i="0" u="none" strike="noStrike" dirty="0">
                          <a:solidFill>
                            <a:srgbClr val="000000"/>
                          </a:solidFill>
                          <a:effectLst/>
                          <a:latin typeface="Calibri" panose="020F0502020204030204" pitchFamily="34" charset="0"/>
                        </a:rPr>
                        <a:t>Settlement </a:t>
                      </a:r>
                    </a:p>
                  </a:txBody>
                  <a:tcPr marL="3532" marR="3532" marT="3532" marB="0" anchor="b"/>
                </a:tc>
                <a:tc>
                  <a:txBody>
                    <a:bodyPr/>
                    <a:lstStyle/>
                    <a:p>
                      <a:pPr algn="l" fontAlgn="b"/>
                      <a:r>
                        <a:rPr lang="en-US" sz="1100" u="none" strike="noStrike" dirty="0">
                          <a:effectLst/>
                        </a:rPr>
                        <a:t>Morgan State University, CHM, DOP, Comptroller's Office?</a:t>
                      </a:r>
                      <a:endParaRPr lang="en-US" sz="1100" b="0" i="0" u="none" strike="noStrike" dirty="0">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a:effectLst/>
                        </a:rPr>
                        <a:t>In progress</a:t>
                      </a:r>
                      <a:endParaRPr lang="en-US" sz="1100" b="0" i="0" u="none" strike="noStrike">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dirty="0">
                          <a:effectLst/>
                        </a:rPr>
                        <a:t>Passed through the BOE twice in 2022.  Passed though the MSU Board of Regents.  Passed through Maryland Board of Public Works. Settlement is coming soon. Campus planning needed before development. </a:t>
                      </a:r>
                      <a:endParaRPr lang="en-US" sz="1100" b="0" i="0" u="none" strike="noStrike" dirty="0">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3532" marR="3532" marT="3532" marB="0" anchor="b"/>
                </a:tc>
                <a:extLst>
                  <a:ext uri="{0D108BD9-81ED-4DB2-BD59-A6C34878D82A}">
                    <a16:rowId xmlns:a16="http://schemas.microsoft.com/office/drawing/2014/main" val="3446966617"/>
                  </a:ext>
                </a:extLst>
              </a:tr>
              <a:tr h="204852">
                <a:tc>
                  <a:txBody>
                    <a:bodyPr/>
                    <a:lstStyle/>
                    <a:p>
                      <a:pPr algn="l" fontAlgn="b"/>
                      <a:r>
                        <a:rPr lang="en-US" sz="1100" u="none" strike="noStrike">
                          <a:effectLst/>
                        </a:rPr>
                        <a:t>Scattered Site Acquisition</a:t>
                      </a:r>
                      <a:endParaRPr lang="en-US" sz="1100" b="0" i="0" u="none" strike="noStrike">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dirty="0">
                          <a:effectLst/>
                        </a:rPr>
                        <a:t> Planning/Acquisition </a:t>
                      </a:r>
                      <a:endParaRPr lang="en-US" sz="1100" b="0" i="0" u="none" strike="noStrike" dirty="0">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a:effectLst/>
                        </a:rPr>
                        <a:t>DHCD</a:t>
                      </a:r>
                      <a:endParaRPr lang="en-US" sz="1100" b="0" i="0" u="none" strike="noStrike">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a:effectLst/>
                        </a:rPr>
                        <a:t>In progress</a:t>
                      </a:r>
                      <a:endParaRPr lang="en-US" sz="1100" b="0" i="0" u="none" strike="noStrike">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a:effectLst/>
                        </a:rPr>
                        <a:t>Where is DHCD working now and where will the focus be?</a:t>
                      </a:r>
                      <a:endParaRPr lang="en-US" sz="1100" b="0" i="0" u="none" strike="noStrike">
                        <a:solidFill>
                          <a:srgbClr val="000000"/>
                        </a:solidFill>
                        <a:effectLst/>
                        <a:latin typeface="Calibri" panose="020F0502020204030204" pitchFamily="34" charset="0"/>
                      </a:endParaRPr>
                    </a:p>
                  </a:txBody>
                  <a:tcPr marL="3532" marR="3532" marT="3532" marB="0" anchor="b"/>
                </a:tc>
                <a:tc>
                  <a:txBody>
                    <a:bodyPr/>
                    <a:lstStyle/>
                    <a:p>
                      <a:pPr algn="l" fontAlgn="b"/>
                      <a:r>
                        <a:rPr lang="en-US" sz="1100" u="none" strike="noStrike">
                          <a:effectLst/>
                        </a:rPr>
                        <a:t>Ongoing</a:t>
                      </a:r>
                      <a:endParaRPr lang="en-US" sz="1100" b="0" i="0" u="none" strike="noStrike">
                        <a:solidFill>
                          <a:srgbClr val="000000"/>
                        </a:solidFill>
                        <a:effectLst/>
                        <a:latin typeface="Calibri" panose="020F0502020204030204" pitchFamily="34" charset="0"/>
                      </a:endParaRPr>
                    </a:p>
                  </a:txBody>
                  <a:tcPr marL="3532" marR="3532" marT="3532" marB="0" anchor="b"/>
                </a:tc>
                <a:extLst>
                  <a:ext uri="{0D108BD9-81ED-4DB2-BD59-A6C34878D82A}">
                    <a16:rowId xmlns:a16="http://schemas.microsoft.com/office/drawing/2014/main" val="3688908825"/>
                  </a:ext>
                </a:extLst>
              </a:tr>
              <a:tr h="0">
                <a:tc>
                  <a:txBody>
                    <a:bodyPr/>
                    <a:lstStyle/>
                    <a:p>
                      <a:pPr algn="l" fontAlgn="b"/>
                      <a:r>
                        <a:rPr lang="en-US" sz="1100" b="0" i="0" u="none" strike="noStrike">
                          <a:solidFill>
                            <a:srgbClr val="000000"/>
                          </a:solidFill>
                          <a:effectLst/>
                          <a:latin typeface="Calibri" panose="020F0502020204030204" pitchFamily="34" charset="0"/>
                        </a:rPr>
                        <a:t>CHM Clean Corps</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Active season</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CivicWorks, CHM, DOP, MOED, DPW</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In progress</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Launched Feb 7</a:t>
                      </a:r>
                      <a:r>
                        <a:rPr lang="en-US" sz="1100" b="0" i="0" u="none" strike="noStrike" baseline="30000" dirty="0">
                          <a:solidFill>
                            <a:srgbClr val="000000"/>
                          </a:solidFill>
                          <a:effectLst/>
                          <a:latin typeface="Calibri" panose="020F0502020204030204" pitchFamily="34" charset="0"/>
                        </a:rPr>
                        <a:t>th</a:t>
                      </a:r>
                      <a:r>
                        <a:rPr lang="en-US" sz="1100" b="0" i="0" u="none" strike="noStrike" dirty="0">
                          <a:solidFill>
                            <a:srgbClr val="000000"/>
                          </a:solidFill>
                          <a:effectLst/>
                          <a:latin typeface="Calibri" panose="020F0502020204030204" pitchFamily="34" charset="0"/>
                        </a:rPr>
                        <a:t>. AAL Agreement with </a:t>
                      </a:r>
                      <a:r>
                        <a:rPr lang="en-US" sz="1100" b="0" i="0" u="none" strike="noStrike" dirty="0" err="1">
                          <a:solidFill>
                            <a:srgbClr val="000000"/>
                          </a:solidFill>
                          <a:effectLst/>
                          <a:latin typeface="Calibri" panose="020F0502020204030204" pitchFamily="34" charset="0"/>
                        </a:rPr>
                        <a:t>Civicworks</a:t>
                      </a:r>
                      <a:r>
                        <a:rPr lang="en-US" sz="1100" b="0" i="0" u="none" strike="noStrike" dirty="0">
                          <a:solidFill>
                            <a:srgbClr val="000000"/>
                          </a:solidFill>
                          <a:effectLst/>
                          <a:latin typeface="Calibri" panose="020F0502020204030204" pitchFamily="34" charset="0"/>
                        </a:rPr>
                        <a:t> has been executed. </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Expected end date: January 31, 2025</a:t>
                      </a:r>
                    </a:p>
                  </a:txBody>
                  <a:tcPr marL="6350" marR="6350" marT="6350" marB="0" anchor="b"/>
                </a:tc>
                <a:extLst>
                  <a:ext uri="{0D108BD9-81ED-4DB2-BD59-A6C34878D82A}">
                    <a16:rowId xmlns:a16="http://schemas.microsoft.com/office/drawing/2014/main" val="4012109865"/>
                  </a:ext>
                </a:extLst>
              </a:tr>
            </a:tbl>
          </a:graphicData>
        </a:graphic>
      </p:graphicFrame>
    </p:spTree>
    <p:extLst>
      <p:ext uri="{BB962C8B-B14F-4D97-AF65-F5344CB8AC3E}">
        <p14:creationId xmlns:p14="http://schemas.microsoft.com/office/powerpoint/2010/main" val="4056044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F523CD4C-9EB2-4347-9080-B2E021A0BE0A}"/>
              </a:ext>
            </a:extLst>
          </p:cNvPr>
          <p:cNvSpPr txBox="1"/>
          <p:nvPr/>
        </p:nvSpPr>
        <p:spPr>
          <a:xfrm>
            <a:off x="0" y="229433"/>
            <a:ext cx="4724288" cy="1477328"/>
          </a:xfrm>
          <a:prstGeom prst="rect">
            <a:avLst/>
          </a:prstGeom>
          <a:noFill/>
        </p:spPr>
        <p:txBody>
          <a:bodyPr wrap="square" rtlCol="0">
            <a:spAutoFit/>
          </a:bodyPr>
          <a:lstStyle/>
          <a:p>
            <a:pPr algn="ctr"/>
            <a:r>
              <a:rPr lang="en-US" sz="4500" b="1" dirty="0">
                <a:solidFill>
                  <a:srgbClr val="1CA89D"/>
                </a:solidFill>
              </a:rPr>
              <a:t>Tivoly Eco Village</a:t>
            </a:r>
            <a:br>
              <a:rPr lang="en-US" sz="4500" b="1" dirty="0">
                <a:solidFill>
                  <a:srgbClr val="1CA89D"/>
                </a:solidFill>
              </a:rPr>
            </a:br>
            <a:r>
              <a:rPr lang="en-US" sz="4500" b="1" dirty="0">
                <a:solidFill>
                  <a:srgbClr val="1CA89D"/>
                </a:solidFill>
              </a:rPr>
              <a:t>Development Site</a:t>
            </a:r>
          </a:p>
        </p:txBody>
      </p:sp>
      <p:pic>
        <p:nvPicPr>
          <p:cNvPr id="7" name="Picture 2" descr="Developers plan renewable energy-reliant 'eco-village' in NE Baltimore">
            <a:extLst>
              <a:ext uri="{FF2B5EF4-FFF2-40B4-BE49-F238E27FC236}">
                <a16:creationId xmlns:a16="http://schemas.microsoft.com/office/drawing/2014/main" id="{72AF4181-F1FA-46EE-9275-E13DD954CD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2488" y="354163"/>
            <a:ext cx="5333452" cy="27452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4" descr="https://technical.ly/wp-content/uploads/2019/05/Screen-Shot-2019-05-24-at-5.17.12-PM.png">
            <a:extLst>
              <a:ext uri="{FF2B5EF4-FFF2-40B4-BE49-F238E27FC236}">
                <a16:creationId xmlns:a16="http://schemas.microsoft.com/office/drawing/2014/main" id="{9E3688A1-C0E3-45D4-9796-C049BCC377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2488" y="3425676"/>
            <a:ext cx="5437157" cy="32654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a:extLst>
              <a:ext uri="{FF2B5EF4-FFF2-40B4-BE49-F238E27FC236}">
                <a16:creationId xmlns:a16="http://schemas.microsoft.com/office/drawing/2014/main" id="{24D72429-624F-45E2-A708-DD84137E0F2A}"/>
              </a:ext>
            </a:extLst>
          </p:cNvPr>
          <p:cNvSpPr/>
          <p:nvPr/>
        </p:nvSpPr>
        <p:spPr>
          <a:xfrm>
            <a:off x="119448" y="1863971"/>
            <a:ext cx="4604839" cy="3970318"/>
          </a:xfrm>
          <a:prstGeom prst="rect">
            <a:avLst/>
          </a:prstGeom>
        </p:spPr>
        <p:txBody>
          <a:bodyPr wrap="square">
            <a:spAutoFit/>
          </a:bodyPr>
          <a:lstStyle/>
          <a:p>
            <a:pPr marL="285750" indent="-285750">
              <a:buFont typeface="Arial"/>
              <a:buChar char="•"/>
            </a:pPr>
            <a:r>
              <a:rPr lang="en-US" dirty="0">
                <a:solidFill>
                  <a:srgbClr val="1CA89D"/>
                </a:solidFill>
                <a:latin typeface="Calibri"/>
                <a:cs typeface="Calibri"/>
              </a:rPr>
              <a:t>City's first new construction Net Zero Homeownership community</a:t>
            </a:r>
          </a:p>
          <a:p>
            <a:pPr marL="742950" lvl="1" indent="-285750">
              <a:buFont typeface="Arial"/>
              <a:buChar char="•"/>
            </a:pPr>
            <a:r>
              <a:rPr lang="en-US" dirty="0">
                <a:solidFill>
                  <a:srgbClr val="1CA89D"/>
                </a:solidFill>
                <a:latin typeface="Calibri"/>
                <a:cs typeface="Calibri"/>
              </a:rPr>
              <a:t>Net-zero energy homeowners pay little to no energy costs </a:t>
            </a:r>
          </a:p>
          <a:p>
            <a:pPr marL="742950" lvl="1" indent="-285750">
              <a:buFont typeface="Arial"/>
              <a:buChar char="•"/>
            </a:pPr>
            <a:r>
              <a:rPr lang="en-US" dirty="0">
                <a:solidFill>
                  <a:srgbClr val="1CA89D"/>
                </a:solidFill>
                <a:latin typeface="Calibri"/>
                <a:cs typeface="Calibri"/>
              </a:rPr>
              <a:t>Allows homes to generate as much energy as they use</a:t>
            </a:r>
            <a:br>
              <a:rPr lang="en-US" dirty="0">
                <a:solidFill>
                  <a:srgbClr val="1CA89D"/>
                </a:solidFill>
                <a:latin typeface="Calibri"/>
                <a:cs typeface="Calibri"/>
              </a:rPr>
            </a:br>
            <a:endParaRPr lang="en-US" dirty="0">
              <a:solidFill>
                <a:srgbClr val="1CA89D"/>
              </a:solidFill>
              <a:latin typeface="Calibri"/>
              <a:cs typeface="Calibri"/>
            </a:endParaRPr>
          </a:p>
          <a:p>
            <a:pPr marL="285750" indent="-285750">
              <a:buFont typeface="Arial"/>
              <a:buChar char="•"/>
            </a:pPr>
            <a:r>
              <a:rPr lang="en-US" dirty="0">
                <a:solidFill>
                  <a:srgbClr val="1CA89D"/>
                </a:solidFill>
                <a:latin typeface="Calibri"/>
                <a:cs typeface="Calibri"/>
              </a:rPr>
              <a:t>New construction single family homes, a community center and resilience hub featuring solar and lithium-ion batteries</a:t>
            </a:r>
            <a:endParaRPr lang="en-US" dirty="0">
              <a:solidFill>
                <a:srgbClr val="1CA89D"/>
              </a:solidFill>
              <a:cs typeface="Calibri"/>
            </a:endParaRPr>
          </a:p>
          <a:p>
            <a:pPr marL="742950" lvl="1" indent="-285750">
              <a:buFont typeface="Arial"/>
              <a:buChar char="•"/>
            </a:pPr>
            <a:r>
              <a:rPr lang="en-US" b="1" dirty="0">
                <a:solidFill>
                  <a:srgbClr val="1CA89D"/>
                </a:solidFill>
                <a:latin typeface="Calibri"/>
                <a:cs typeface="Calibri"/>
              </a:rPr>
              <a:t>Phase 1:</a:t>
            </a:r>
            <a:r>
              <a:rPr lang="en-US" dirty="0">
                <a:solidFill>
                  <a:srgbClr val="1CA89D"/>
                </a:solidFill>
                <a:latin typeface="Calibri"/>
                <a:cs typeface="Calibri"/>
              </a:rPr>
              <a:t> 2700 block of Tivoly Avenue</a:t>
            </a:r>
            <a:endParaRPr lang="en-US" dirty="0">
              <a:solidFill>
                <a:srgbClr val="1CA89D"/>
              </a:solidFill>
              <a:cs typeface="Calibri" panose="020F0502020204030204" pitchFamily="34" charset="0"/>
            </a:endParaRPr>
          </a:p>
          <a:p>
            <a:pPr marL="742950" lvl="1" indent="-285750">
              <a:buFont typeface="Arial"/>
              <a:buChar char="•"/>
            </a:pPr>
            <a:r>
              <a:rPr lang="en-US" b="1" dirty="0">
                <a:solidFill>
                  <a:srgbClr val="1CA89D"/>
                </a:solidFill>
                <a:latin typeface="Calibri"/>
                <a:cs typeface="Calibri"/>
              </a:rPr>
              <a:t>Phase 2:</a:t>
            </a:r>
            <a:r>
              <a:rPr lang="en-US" dirty="0">
                <a:solidFill>
                  <a:srgbClr val="1CA89D"/>
                </a:solidFill>
                <a:latin typeface="Calibri"/>
                <a:cs typeface="Calibri"/>
              </a:rPr>
              <a:t> 2700 blocks of Hugo and Fenwick Avenues, and portions of the 1700-1900 blocks of East 28</a:t>
            </a:r>
            <a:r>
              <a:rPr lang="en-US" baseline="30000" dirty="0">
                <a:solidFill>
                  <a:srgbClr val="1CA89D"/>
                </a:solidFill>
                <a:latin typeface="Calibri"/>
                <a:cs typeface="Calibri"/>
              </a:rPr>
              <a:t>th</a:t>
            </a:r>
            <a:r>
              <a:rPr lang="en-US" dirty="0">
                <a:solidFill>
                  <a:srgbClr val="1CA89D"/>
                </a:solidFill>
                <a:latin typeface="Calibri"/>
                <a:cs typeface="Calibri"/>
              </a:rPr>
              <a:t> Street</a:t>
            </a:r>
            <a:endParaRPr lang="en-US" dirty="0">
              <a:solidFill>
                <a:srgbClr val="1CA89D"/>
              </a:solidFill>
              <a:cs typeface="Calibri"/>
            </a:endParaRPr>
          </a:p>
        </p:txBody>
      </p:sp>
    </p:spTree>
    <p:extLst>
      <p:ext uri="{BB962C8B-B14F-4D97-AF65-F5344CB8AC3E}">
        <p14:creationId xmlns:p14="http://schemas.microsoft.com/office/powerpoint/2010/main" val="2754585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D0D0D"/>
        </a:solidFill>
        <a:effectLst/>
      </p:bgPr>
    </p:bg>
    <p:spTree>
      <p:nvGrpSpPr>
        <p:cNvPr id="1" name=""/>
        <p:cNvGrpSpPr/>
        <p:nvPr/>
      </p:nvGrpSpPr>
      <p:grpSpPr>
        <a:xfrm>
          <a:off x="0" y="0"/>
          <a:ext cx="0" cy="0"/>
          <a:chOff x="0" y="0"/>
          <a:chExt cx="0" cy="0"/>
        </a:xfrm>
      </p:grpSpPr>
      <p:pic>
        <p:nvPicPr>
          <p:cNvPr id="21506" name="Picture Placeholder 2">
            <a:extLst>
              <a:ext uri="{FF2B5EF4-FFF2-40B4-BE49-F238E27FC236}">
                <a16:creationId xmlns:a16="http://schemas.microsoft.com/office/drawing/2014/main" id="{D333DE85-6A43-FA70-F602-AF5CA8AA3650}"/>
              </a:ext>
            </a:extLst>
          </p:cNvPr>
          <p:cNvPicPr>
            <a:picLocks noGrp="1" noChangeAspect="1" noChangeArrowheads="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5">
            <a:extLst>
              <a:ext uri="{FF2B5EF4-FFF2-40B4-BE49-F238E27FC236}">
                <a16:creationId xmlns:a16="http://schemas.microsoft.com/office/drawing/2014/main" id="{EB00F451-C122-E0E8-49F0-8D2C906ADA3B}"/>
              </a:ext>
            </a:extLst>
          </p:cNvPr>
          <p:cNvSpPr txBox="1">
            <a:spLocks noChangeArrowheads="1"/>
          </p:cNvSpPr>
          <p:nvPr/>
        </p:nvSpPr>
        <p:spPr bwMode="auto">
          <a:xfrm>
            <a:off x="4565650" y="4895850"/>
            <a:ext cx="25019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FFFFFF"/>
                </a:solidFill>
                <a:effectLst/>
                <a:uLnTx/>
                <a:uFillTx/>
                <a:latin typeface="URW DIN"/>
                <a:ea typeface="MS PGothic" panose="020B0600070205080204" pitchFamily="34" charset="-128"/>
                <a:cs typeface="+mn-cs"/>
              </a:rPr>
              <a:t>Mayor’s Office, DHCD, DOP</a:t>
            </a:r>
          </a:p>
        </p:txBody>
      </p:sp>
      <p:sp>
        <p:nvSpPr>
          <p:cNvPr id="21508" name="Title 7">
            <a:extLst>
              <a:ext uri="{FF2B5EF4-FFF2-40B4-BE49-F238E27FC236}">
                <a16:creationId xmlns:a16="http://schemas.microsoft.com/office/drawing/2014/main" id="{FC111ADF-2934-5D82-0CAF-DB5F66A208AF}"/>
              </a:ext>
            </a:extLst>
          </p:cNvPr>
          <p:cNvSpPr txBox="1">
            <a:spLocks noChangeArrowheads="1"/>
          </p:cNvSpPr>
          <p:nvPr/>
        </p:nvSpPr>
        <p:spPr bwMode="auto">
          <a:xfrm>
            <a:off x="2015887" y="3366294"/>
            <a:ext cx="8160226"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7000" b="1" i="0" u="none" strike="noStrike" kern="1200" cap="none" spc="0" normalizeH="0" baseline="0" noProof="0">
                <a:ln>
                  <a:noFill/>
                </a:ln>
                <a:solidFill>
                  <a:srgbClr val="1CA89D"/>
                </a:solidFill>
                <a:effectLst/>
                <a:uLnTx/>
                <a:uFillTx/>
                <a:latin typeface="Cantiga SemiBold"/>
                <a:ea typeface="MS PGothic" panose="020B0600070205080204" pitchFamily="34" charset="-128"/>
                <a:cs typeface="+mn-cs"/>
              </a:rPr>
              <a:t>Engagement Session</a:t>
            </a:r>
          </a:p>
        </p:txBody>
      </p:sp>
      <p:sp>
        <p:nvSpPr>
          <p:cNvPr id="23" name="TextBox 22">
            <a:extLst>
              <a:ext uri="{FF2B5EF4-FFF2-40B4-BE49-F238E27FC236}">
                <a16:creationId xmlns:a16="http://schemas.microsoft.com/office/drawing/2014/main" id="{02090ACC-7B91-8E27-9EDB-6DB722643160}"/>
              </a:ext>
            </a:extLst>
          </p:cNvPr>
          <p:cNvSpPr txBox="1"/>
          <p:nvPr/>
        </p:nvSpPr>
        <p:spPr>
          <a:xfrm>
            <a:off x="4879975" y="6432550"/>
            <a:ext cx="2444750" cy="27781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a:ln>
                  <a:noFill/>
                </a:ln>
                <a:solidFill>
                  <a:prstClr val="white"/>
                </a:solidFill>
                <a:effectLst/>
                <a:uLnTx/>
                <a:uFillTx/>
                <a:latin typeface="Calibri Light" panose="020F0302020204030204"/>
                <a:ea typeface="Source Sans Pro" panose="020B0503030403020204" pitchFamily="34" charset="0"/>
                <a:cs typeface="Open Sans" panose="020B0606030504020204" pitchFamily="34" charset="0"/>
              </a:rPr>
              <a:t>DHCD.Baltimorecity.gov</a:t>
            </a:r>
          </a:p>
        </p:txBody>
      </p:sp>
      <p:cxnSp>
        <p:nvCxnSpPr>
          <p:cNvPr id="12" name="Straight Connector 11">
            <a:extLst>
              <a:ext uri="{FF2B5EF4-FFF2-40B4-BE49-F238E27FC236}">
                <a16:creationId xmlns:a16="http://schemas.microsoft.com/office/drawing/2014/main" id="{9B02721D-909C-1925-15DF-71C99ACC43FA}"/>
              </a:ext>
            </a:extLst>
          </p:cNvPr>
          <p:cNvCxnSpPr>
            <a:cxnSpLocks/>
          </p:cNvCxnSpPr>
          <p:nvPr/>
        </p:nvCxnSpPr>
        <p:spPr>
          <a:xfrm>
            <a:off x="0" y="6572250"/>
            <a:ext cx="4713288" cy="0"/>
          </a:xfrm>
          <a:prstGeom prst="line">
            <a:avLst/>
          </a:prstGeom>
          <a:ln w="38100">
            <a:solidFill>
              <a:srgbClr val="C0513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D222F8-08D0-6FFE-E096-DCEA0DAB5C41}"/>
              </a:ext>
            </a:extLst>
          </p:cNvPr>
          <p:cNvCxnSpPr>
            <a:cxnSpLocks/>
          </p:cNvCxnSpPr>
          <p:nvPr/>
        </p:nvCxnSpPr>
        <p:spPr>
          <a:xfrm>
            <a:off x="7478713" y="6572250"/>
            <a:ext cx="4713287" cy="0"/>
          </a:xfrm>
          <a:prstGeom prst="line">
            <a:avLst/>
          </a:prstGeom>
          <a:ln w="38100">
            <a:solidFill>
              <a:srgbClr val="C0513D"/>
            </a:solidFill>
          </a:ln>
        </p:spPr>
        <p:style>
          <a:lnRef idx="1">
            <a:schemeClr val="accent1"/>
          </a:lnRef>
          <a:fillRef idx="0">
            <a:schemeClr val="accent1"/>
          </a:fillRef>
          <a:effectRef idx="0">
            <a:schemeClr val="accent1"/>
          </a:effectRef>
          <a:fontRef idx="minor">
            <a:schemeClr val="tx1"/>
          </a:fontRef>
        </p:style>
      </p:cxnSp>
      <p:pic>
        <p:nvPicPr>
          <p:cNvPr id="21512" name="Picture 8">
            <a:extLst>
              <a:ext uri="{FF2B5EF4-FFF2-40B4-BE49-F238E27FC236}">
                <a16:creationId xmlns:a16="http://schemas.microsoft.com/office/drawing/2014/main" id="{31FC0013-CF68-12F6-3BC4-FB593A8BC15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24388" y="617538"/>
            <a:ext cx="2443162"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532022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CF261760-0A5E-7202-51F5-A4B21426EEE7}"/>
              </a:ext>
            </a:extLst>
          </p:cNvPr>
          <p:cNvSpPr txBox="1"/>
          <p:nvPr/>
        </p:nvSpPr>
        <p:spPr>
          <a:xfrm>
            <a:off x="662722" y="2231876"/>
            <a:ext cx="3398844" cy="238760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eaLnBrk="1" hangingPunct="1">
              <a:lnSpc>
                <a:spcPct val="90000"/>
              </a:lnSpc>
              <a:spcAft>
                <a:spcPts val="600"/>
              </a:spcAft>
            </a:pPr>
            <a:r>
              <a:rPr lang="en-US" sz="4000" b="1" kern="1200">
                <a:solidFill>
                  <a:srgbClr val="1CA89D"/>
                </a:solidFill>
                <a:latin typeface="Cambo"/>
                <a:ea typeface="+mj-ea"/>
                <a:cs typeface="+mj-cs"/>
              </a:rPr>
              <a:t>COMMUNITY FEEDBACK EXERCISE &amp; DISCUSSION</a:t>
            </a:r>
            <a:endParaRPr lang="en-US" sz="4000" b="1" kern="1200">
              <a:solidFill>
                <a:srgbClr val="1CA89D"/>
              </a:solidFill>
              <a:latin typeface="Cambo"/>
              <a:ea typeface="+mj-ea"/>
              <a:cs typeface="Calibri Light"/>
            </a:endParaRPr>
          </a:p>
        </p:txBody>
      </p:sp>
      <p:sp>
        <p:nvSpPr>
          <p:cNvPr id="5" name="TextBox 4">
            <a:extLst>
              <a:ext uri="{FF2B5EF4-FFF2-40B4-BE49-F238E27FC236}">
                <a16:creationId xmlns:a16="http://schemas.microsoft.com/office/drawing/2014/main" id="{52FE19DC-3AF6-4FE7-A527-7577C912D2C1}"/>
              </a:ext>
            </a:extLst>
          </p:cNvPr>
          <p:cNvSpPr txBox="1"/>
          <p:nvPr/>
        </p:nvSpPr>
        <p:spPr>
          <a:xfrm>
            <a:off x="5063487" y="0"/>
            <a:ext cx="6432698" cy="7294305"/>
          </a:xfrm>
          <a:prstGeom prst="rect">
            <a:avLst/>
          </a:prstGeom>
          <a:noFill/>
        </p:spPr>
        <p:txBody>
          <a:bodyPr wrap="square" rtlCol="0">
            <a:spAutoFit/>
          </a:bodyPr>
          <a:lstStyle/>
          <a:p>
            <a:endParaRPr lang="en-US" dirty="0"/>
          </a:p>
          <a:p>
            <a:r>
              <a:rPr lang="en-US" sz="3200" b="1" dirty="0"/>
              <a:t>COMMUNITY ASSETS</a:t>
            </a:r>
          </a:p>
          <a:p>
            <a:r>
              <a:rPr lang="en-US" sz="3200" dirty="0"/>
              <a:t>________________________</a:t>
            </a:r>
            <a:endParaRPr lang="en-US" dirty="0"/>
          </a:p>
          <a:p>
            <a:endParaRPr lang="en-US" sz="3200" b="1" dirty="0"/>
          </a:p>
          <a:p>
            <a:r>
              <a:rPr lang="en-US" sz="3200" b="1" dirty="0"/>
              <a:t>IDENTIFYING NUISANCE PROPERTIES</a:t>
            </a:r>
          </a:p>
          <a:p>
            <a:r>
              <a:rPr lang="en-US" sz="3200" dirty="0"/>
              <a:t>________________________</a:t>
            </a:r>
            <a:endParaRPr lang="en-US" dirty="0"/>
          </a:p>
          <a:p>
            <a:endParaRPr lang="en-US" sz="3200" b="1" dirty="0"/>
          </a:p>
          <a:p>
            <a:r>
              <a:rPr lang="en-US" sz="3200" b="1" dirty="0"/>
              <a:t>STABILIZATION</a:t>
            </a:r>
            <a:r>
              <a:rPr lang="en-US" dirty="0"/>
              <a:t>  </a:t>
            </a:r>
          </a:p>
          <a:p>
            <a:endParaRPr lang="en-US" dirty="0"/>
          </a:p>
          <a:p>
            <a:r>
              <a:rPr lang="en-US" b="1" dirty="0"/>
              <a:t>___________________________________________</a:t>
            </a:r>
          </a:p>
          <a:p>
            <a:endParaRPr lang="en-US" dirty="0"/>
          </a:p>
          <a:p>
            <a:r>
              <a:rPr lang="en-US" sz="3200" b="1" dirty="0"/>
              <a:t>DEMOLITION</a:t>
            </a:r>
            <a:r>
              <a:rPr lang="en-US" dirty="0"/>
              <a:t>  </a:t>
            </a:r>
          </a:p>
          <a:p>
            <a:endParaRPr lang="en-US" dirty="0"/>
          </a:p>
          <a:p>
            <a:r>
              <a:rPr lang="en-US" b="1" dirty="0"/>
              <a:t>__________________________________________</a:t>
            </a:r>
          </a:p>
          <a:p>
            <a:endParaRPr lang="en-US" dirty="0"/>
          </a:p>
          <a:p>
            <a:endParaRPr lang="en-US" dirty="0"/>
          </a:p>
          <a:p>
            <a:r>
              <a:rPr lang="en-US" sz="3200" b="1" dirty="0"/>
              <a:t>BEAUTIFICATION &amp; GREENSPACE</a:t>
            </a:r>
            <a:endParaRPr lang="en-US" dirty="0"/>
          </a:p>
          <a:p>
            <a:endParaRPr lang="en-US" dirty="0"/>
          </a:p>
          <a:p>
            <a:endParaRPr lang="en-US" dirty="0"/>
          </a:p>
        </p:txBody>
      </p:sp>
    </p:spTree>
    <p:extLst>
      <p:ext uri="{BB962C8B-B14F-4D97-AF65-F5344CB8AC3E}">
        <p14:creationId xmlns:p14="http://schemas.microsoft.com/office/powerpoint/2010/main" val="3263582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1A036C-4F82-67C5-4B2B-7CD1B3A48A39}"/>
              </a:ext>
            </a:extLst>
          </p:cNvPr>
          <p:cNvSpPr/>
          <p:nvPr/>
        </p:nvSpPr>
        <p:spPr>
          <a:xfrm>
            <a:off x="0" y="0"/>
            <a:ext cx="526256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483" name="Picture 2">
            <a:extLst>
              <a:ext uri="{FF2B5EF4-FFF2-40B4-BE49-F238E27FC236}">
                <a16:creationId xmlns:a16="http://schemas.microsoft.com/office/drawing/2014/main" id="{A1258BD9-0B98-3BD3-EF36-66E14A4171F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525" y="0"/>
            <a:ext cx="52530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Placeholder 9">
            <a:extLst>
              <a:ext uri="{FF2B5EF4-FFF2-40B4-BE49-F238E27FC236}">
                <a16:creationId xmlns:a16="http://schemas.microsoft.com/office/drawing/2014/main" id="{06A171D5-7A69-AF2F-91AB-B371D7BAF6C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10394" y="460126"/>
            <a:ext cx="4774300" cy="6086331"/>
          </a:xfrm>
          <a:custGeom>
            <a:avLst/>
            <a:gdLst>
              <a:gd name="connsiteX0" fmla="*/ 2128065 w 3961427"/>
              <a:gd name="connsiteY0" fmla="*/ 0 h 4702839"/>
              <a:gd name="connsiteX1" fmla="*/ 3483698 w 3961427"/>
              <a:gd name="connsiteY1" fmla="*/ 493240 h 4702839"/>
              <a:gd name="connsiteX2" fmla="*/ 3949019 w 3961427"/>
              <a:gd name="connsiteY2" fmla="*/ 1330816 h 4702839"/>
              <a:gd name="connsiteX3" fmla="*/ 3040093 w 3961427"/>
              <a:gd name="connsiteY3" fmla="*/ 1547966 h 4702839"/>
              <a:gd name="connsiteX4" fmla="*/ 2703511 w 3961427"/>
              <a:gd name="connsiteY4" fmla="*/ 989581 h 4702839"/>
              <a:gd name="connsiteX5" fmla="*/ 2081533 w 3961427"/>
              <a:gd name="connsiteY5" fmla="*/ 784841 h 4702839"/>
              <a:gd name="connsiteX6" fmla="*/ 1261018 w 3961427"/>
              <a:gd name="connsiteY6" fmla="*/ 1147790 h 4702839"/>
              <a:gd name="connsiteX7" fmla="*/ 946151 w 3961427"/>
              <a:gd name="connsiteY7" fmla="*/ 2323500 h 4702839"/>
              <a:gd name="connsiteX8" fmla="*/ 1256365 w 3961427"/>
              <a:gd name="connsiteY8" fmla="*/ 3551946 h 4702839"/>
              <a:gd name="connsiteX9" fmla="*/ 2062920 w 3961427"/>
              <a:gd name="connsiteY9" fmla="*/ 3917998 h 4702839"/>
              <a:gd name="connsiteX10" fmla="*/ 2692654 w 3961427"/>
              <a:gd name="connsiteY10" fmla="*/ 3685338 h 4702839"/>
              <a:gd name="connsiteX11" fmla="*/ 3071114 w 3961427"/>
              <a:gd name="connsiteY11" fmla="*/ 2953234 h 4702839"/>
              <a:gd name="connsiteX12" fmla="*/ 3961427 w 3961427"/>
              <a:gd name="connsiteY12" fmla="*/ 3235528 h 4702839"/>
              <a:gd name="connsiteX13" fmla="*/ 3280508 w 3961427"/>
              <a:gd name="connsiteY13" fmla="*/ 4341440 h 4702839"/>
              <a:gd name="connsiteX14" fmla="*/ 2072226 w 3961427"/>
              <a:gd name="connsiteY14" fmla="*/ 4702839 h 4702839"/>
              <a:gd name="connsiteX15" fmla="*/ 583201 w 3961427"/>
              <a:gd name="connsiteY15" fmla="*/ 4083962 h 4702839"/>
              <a:gd name="connsiteX16" fmla="*/ 0 w 3961427"/>
              <a:gd name="connsiteY16" fmla="*/ 2391747 h 4702839"/>
              <a:gd name="connsiteX17" fmla="*/ 586303 w 3961427"/>
              <a:gd name="connsiteY17" fmla="*/ 628183 h 4702839"/>
              <a:gd name="connsiteX18" fmla="*/ 2128065 w 3961427"/>
              <a:gd name="connsiteY18" fmla="*/ 0 h 470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61427" h="4702839">
                <a:moveTo>
                  <a:pt x="2128065" y="0"/>
                </a:moveTo>
                <a:cubicBezTo>
                  <a:pt x="2684381" y="0"/>
                  <a:pt x="3136259" y="164413"/>
                  <a:pt x="3483698" y="493240"/>
                </a:cubicBezTo>
                <a:cubicBezTo>
                  <a:pt x="3690507" y="687640"/>
                  <a:pt x="3845614" y="966832"/>
                  <a:pt x="3949019" y="1330816"/>
                </a:cubicBezTo>
                <a:lnTo>
                  <a:pt x="3040093" y="1547966"/>
                </a:lnTo>
                <a:cubicBezTo>
                  <a:pt x="2986322" y="1312204"/>
                  <a:pt x="2874129" y="1126075"/>
                  <a:pt x="2703511" y="989581"/>
                </a:cubicBezTo>
                <a:cubicBezTo>
                  <a:pt x="2532894" y="853088"/>
                  <a:pt x="2325568" y="784841"/>
                  <a:pt x="2081533" y="784841"/>
                </a:cubicBezTo>
                <a:cubicBezTo>
                  <a:pt x="1744434" y="784841"/>
                  <a:pt x="1470929" y="905824"/>
                  <a:pt x="1261018" y="1147790"/>
                </a:cubicBezTo>
                <a:cubicBezTo>
                  <a:pt x="1051107" y="1389757"/>
                  <a:pt x="946151" y="1781660"/>
                  <a:pt x="946151" y="2323500"/>
                </a:cubicBezTo>
                <a:cubicBezTo>
                  <a:pt x="946151" y="2898429"/>
                  <a:pt x="1049556" y="3307911"/>
                  <a:pt x="1256365" y="3551946"/>
                </a:cubicBezTo>
                <a:cubicBezTo>
                  <a:pt x="1463174" y="3795981"/>
                  <a:pt x="1732025" y="3917998"/>
                  <a:pt x="2062920" y="3917998"/>
                </a:cubicBezTo>
                <a:cubicBezTo>
                  <a:pt x="2306955" y="3917998"/>
                  <a:pt x="2516866" y="3840445"/>
                  <a:pt x="2692654" y="3685338"/>
                </a:cubicBezTo>
                <a:cubicBezTo>
                  <a:pt x="2868441" y="3530231"/>
                  <a:pt x="2994595" y="3286197"/>
                  <a:pt x="3071114" y="2953234"/>
                </a:cubicBezTo>
                <a:lnTo>
                  <a:pt x="3961427" y="3235528"/>
                </a:lnTo>
                <a:cubicBezTo>
                  <a:pt x="3824933" y="3731870"/>
                  <a:pt x="3597961" y="4100507"/>
                  <a:pt x="3280508" y="4341440"/>
                </a:cubicBezTo>
                <a:cubicBezTo>
                  <a:pt x="2963056" y="4582373"/>
                  <a:pt x="2560296" y="4702839"/>
                  <a:pt x="2072226" y="4702839"/>
                </a:cubicBezTo>
                <a:cubicBezTo>
                  <a:pt x="1468344" y="4702839"/>
                  <a:pt x="972002" y="4496546"/>
                  <a:pt x="583201" y="4083962"/>
                </a:cubicBezTo>
                <a:cubicBezTo>
                  <a:pt x="194400" y="3671378"/>
                  <a:pt x="0" y="3107307"/>
                  <a:pt x="0" y="2391747"/>
                </a:cubicBezTo>
                <a:cubicBezTo>
                  <a:pt x="0" y="1634826"/>
                  <a:pt x="195434" y="1046971"/>
                  <a:pt x="586303" y="628183"/>
                </a:cubicBezTo>
                <a:cubicBezTo>
                  <a:pt x="977172" y="209394"/>
                  <a:pt x="1491093" y="0"/>
                  <a:pt x="2128065" y="0"/>
                </a:cubicBezTo>
                <a:close/>
              </a:path>
            </a:pathLst>
          </a:custGeom>
        </p:spPr>
      </p:pic>
      <p:sp>
        <p:nvSpPr>
          <p:cNvPr id="20485" name="Title 7">
            <a:extLst>
              <a:ext uri="{FF2B5EF4-FFF2-40B4-BE49-F238E27FC236}">
                <a16:creationId xmlns:a16="http://schemas.microsoft.com/office/drawing/2014/main" id="{B1128E90-A646-DC4A-0166-F0E6DCD816A8}"/>
              </a:ext>
            </a:extLst>
          </p:cNvPr>
          <p:cNvSpPr txBox="1">
            <a:spLocks noChangeArrowheads="1"/>
          </p:cNvSpPr>
          <p:nvPr/>
        </p:nvSpPr>
        <p:spPr bwMode="auto">
          <a:xfrm>
            <a:off x="6329363" y="2638425"/>
            <a:ext cx="446881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buSzPct val="100000"/>
            </a:pPr>
            <a:r>
              <a:rPr lang="en-US" altLang="en-US" sz="4400" b="1">
                <a:solidFill>
                  <a:srgbClr val="1CA89D"/>
                </a:solidFill>
                <a:latin typeface="Cambo"/>
                <a:cs typeface="Arial"/>
              </a:rPr>
              <a:t>Next Steps and Closing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D0D0D"/>
        </a:solidFill>
        <a:effectLst/>
      </p:bgPr>
    </p:bg>
    <p:spTree>
      <p:nvGrpSpPr>
        <p:cNvPr id="1" name=""/>
        <p:cNvGrpSpPr/>
        <p:nvPr/>
      </p:nvGrpSpPr>
      <p:grpSpPr>
        <a:xfrm>
          <a:off x="0" y="0"/>
          <a:ext cx="0" cy="0"/>
          <a:chOff x="0" y="0"/>
          <a:chExt cx="0" cy="0"/>
        </a:xfrm>
      </p:grpSpPr>
      <p:pic>
        <p:nvPicPr>
          <p:cNvPr id="21506" name="Picture Placeholder 2">
            <a:extLst>
              <a:ext uri="{FF2B5EF4-FFF2-40B4-BE49-F238E27FC236}">
                <a16:creationId xmlns:a16="http://schemas.microsoft.com/office/drawing/2014/main" id="{D333DE85-6A43-FA70-F602-AF5CA8AA3650}"/>
              </a:ext>
            </a:extLst>
          </p:cNvPr>
          <p:cNvPicPr>
            <a:picLocks noGrp="1" noChangeAspect="1" noChangeArrowheads="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5">
            <a:extLst>
              <a:ext uri="{FF2B5EF4-FFF2-40B4-BE49-F238E27FC236}">
                <a16:creationId xmlns:a16="http://schemas.microsoft.com/office/drawing/2014/main" id="{EB00F451-C122-E0E8-49F0-8D2C906ADA3B}"/>
              </a:ext>
            </a:extLst>
          </p:cNvPr>
          <p:cNvSpPr txBox="1">
            <a:spLocks noChangeArrowheads="1"/>
          </p:cNvSpPr>
          <p:nvPr/>
        </p:nvSpPr>
        <p:spPr bwMode="auto">
          <a:xfrm>
            <a:off x="4565650" y="4895850"/>
            <a:ext cx="25019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500">
                <a:solidFill>
                  <a:srgbClr val="FFFFFF"/>
                </a:solidFill>
                <a:latin typeface="URW DIN"/>
                <a:ea typeface="MS PGothic" panose="020B0600070205080204" pitchFamily="34" charset="-128"/>
              </a:rPr>
              <a:t>Mayor’s Office, DHCD, DOP</a:t>
            </a:r>
          </a:p>
        </p:txBody>
      </p:sp>
      <p:sp>
        <p:nvSpPr>
          <p:cNvPr id="21508" name="Title 7">
            <a:extLst>
              <a:ext uri="{FF2B5EF4-FFF2-40B4-BE49-F238E27FC236}">
                <a16:creationId xmlns:a16="http://schemas.microsoft.com/office/drawing/2014/main" id="{FC111ADF-2934-5D82-0CAF-DB5F66A208AF}"/>
              </a:ext>
            </a:extLst>
          </p:cNvPr>
          <p:cNvSpPr txBox="1">
            <a:spLocks noChangeArrowheads="1"/>
          </p:cNvSpPr>
          <p:nvPr/>
        </p:nvSpPr>
        <p:spPr bwMode="auto">
          <a:xfrm>
            <a:off x="2514600" y="3386138"/>
            <a:ext cx="66627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en-US" altLang="en-US" sz="7000" b="1">
                <a:solidFill>
                  <a:srgbClr val="1CA89D"/>
                </a:solidFill>
                <a:latin typeface="Cantiga SemiBold"/>
                <a:ea typeface="MS PGothic" panose="020B0600070205080204" pitchFamily="34" charset="-128"/>
              </a:rPr>
              <a:t>Thank You!</a:t>
            </a:r>
          </a:p>
        </p:txBody>
      </p:sp>
      <p:sp>
        <p:nvSpPr>
          <p:cNvPr id="23" name="TextBox 22">
            <a:extLst>
              <a:ext uri="{FF2B5EF4-FFF2-40B4-BE49-F238E27FC236}">
                <a16:creationId xmlns:a16="http://schemas.microsoft.com/office/drawing/2014/main" id="{02090ACC-7B91-8E27-9EDB-6DB722643160}"/>
              </a:ext>
            </a:extLst>
          </p:cNvPr>
          <p:cNvSpPr txBox="1"/>
          <p:nvPr/>
        </p:nvSpPr>
        <p:spPr>
          <a:xfrm>
            <a:off x="4879975" y="6432550"/>
            <a:ext cx="2444750" cy="277813"/>
          </a:xfrm>
          <a:prstGeom prst="rect">
            <a:avLst/>
          </a:prstGeom>
          <a:noFill/>
        </p:spPr>
        <p:txBody>
          <a:bodyPr>
            <a:spAutoFit/>
          </a:bodyPr>
          <a:lstStyle/>
          <a:p>
            <a:pPr eaLnBrk="1" fontAlgn="auto" hangingPunct="1">
              <a:spcBef>
                <a:spcPts val="0"/>
              </a:spcBef>
              <a:spcAft>
                <a:spcPts val="0"/>
              </a:spcAft>
              <a:defRPr/>
            </a:pPr>
            <a:r>
              <a:rPr lang="en-US" sz="1200" b="1" spc="300">
                <a:solidFill>
                  <a:prstClr val="white"/>
                </a:solidFill>
                <a:latin typeface="Calibri Light" panose="020F0302020204030204"/>
                <a:ea typeface="Source Sans Pro" panose="020B0503030403020204" pitchFamily="34" charset="0"/>
                <a:cs typeface="Open Sans" panose="020B0606030504020204" pitchFamily="34" charset="0"/>
              </a:rPr>
              <a:t>DHCD.Baltimorecity.gov</a:t>
            </a:r>
          </a:p>
        </p:txBody>
      </p:sp>
      <p:cxnSp>
        <p:nvCxnSpPr>
          <p:cNvPr id="12" name="Straight Connector 11">
            <a:extLst>
              <a:ext uri="{FF2B5EF4-FFF2-40B4-BE49-F238E27FC236}">
                <a16:creationId xmlns:a16="http://schemas.microsoft.com/office/drawing/2014/main" id="{9B02721D-909C-1925-15DF-71C99ACC43FA}"/>
              </a:ext>
            </a:extLst>
          </p:cNvPr>
          <p:cNvCxnSpPr>
            <a:cxnSpLocks/>
          </p:cNvCxnSpPr>
          <p:nvPr/>
        </p:nvCxnSpPr>
        <p:spPr>
          <a:xfrm>
            <a:off x="0" y="6572250"/>
            <a:ext cx="4713288" cy="0"/>
          </a:xfrm>
          <a:prstGeom prst="line">
            <a:avLst/>
          </a:prstGeom>
          <a:ln w="38100">
            <a:solidFill>
              <a:srgbClr val="C0513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D222F8-08D0-6FFE-E096-DCEA0DAB5C41}"/>
              </a:ext>
            </a:extLst>
          </p:cNvPr>
          <p:cNvCxnSpPr>
            <a:cxnSpLocks/>
          </p:cNvCxnSpPr>
          <p:nvPr/>
        </p:nvCxnSpPr>
        <p:spPr>
          <a:xfrm>
            <a:off x="7478713" y="6572250"/>
            <a:ext cx="4713287" cy="0"/>
          </a:xfrm>
          <a:prstGeom prst="line">
            <a:avLst/>
          </a:prstGeom>
          <a:ln w="38100">
            <a:solidFill>
              <a:srgbClr val="C0513D"/>
            </a:solidFill>
          </a:ln>
        </p:spPr>
        <p:style>
          <a:lnRef idx="1">
            <a:schemeClr val="accent1"/>
          </a:lnRef>
          <a:fillRef idx="0">
            <a:schemeClr val="accent1"/>
          </a:fillRef>
          <a:effectRef idx="0">
            <a:schemeClr val="accent1"/>
          </a:effectRef>
          <a:fontRef idx="minor">
            <a:schemeClr val="tx1"/>
          </a:fontRef>
        </p:style>
      </p:cxnSp>
      <p:pic>
        <p:nvPicPr>
          <p:cNvPr id="21512" name="Picture 8">
            <a:extLst>
              <a:ext uri="{FF2B5EF4-FFF2-40B4-BE49-F238E27FC236}">
                <a16:creationId xmlns:a16="http://schemas.microsoft.com/office/drawing/2014/main" id="{31FC0013-CF68-12F6-3BC4-FB593A8BC15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24388" y="617538"/>
            <a:ext cx="2443162"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B2708AA-B6C8-F770-670C-94053BFC40FD}"/>
              </a:ext>
            </a:extLst>
          </p:cNvPr>
          <p:cNvSpPr/>
          <p:nvPr/>
        </p:nvSpPr>
        <p:spPr>
          <a:xfrm>
            <a:off x="6350" y="0"/>
            <a:ext cx="52609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099" name="Picture 13">
            <a:extLst>
              <a:ext uri="{FF2B5EF4-FFF2-40B4-BE49-F238E27FC236}">
                <a16:creationId xmlns:a16="http://schemas.microsoft.com/office/drawing/2014/main" id="{51DD0471-2786-46FF-67A1-8460ECDB994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113" y="0"/>
            <a:ext cx="5251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itle 7">
            <a:extLst>
              <a:ext uri="{FF2B5EF4-FFF2-40B4-BE49-F238E27FC236}">
                <a16:creationId xmlns:a16="http://schemas.microsoft.com/office/drawing/2014/main" id="{B057BD89-BE0B-1758-2A87-4CC2C45C0D78}"/>
              </a:ext>
            </a:extLst>
          </p:cNvPr>
          <p:cNvSpPr txBox="1">
            <a:spLocks noChangeArrowheads="1"/>
          </p:cNvSpPr>
          <p:nvPr/>
        </p:nvSpPr>
        <p:spPr bwMode="auto">
          <a:xfrm>
            <a:off x="5765800" y="522288"/>
            <a:ext cx="243840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sz="4000" b="1">
                <a:solidFill>
                  <a:srgbClr val="1CA89D"/>
                </a:solidFill>
                <a:latin typeface="Cambo"/>
                <a:ea typeface="Source Sans Pro Black" panose="020B0803030403020204" pitchFamily="34" charset="0"/>
                <a:cs typeface="Times New Roman" panose="02020603050405020304" pitchFamily="18" charset="0"/>
              </a:rPr>
              <a:t>AGENDA</a:t>
            </a:r>
          </a:p>
        </p:txBody>
      </p:sp>
      <p:sp>
        <p:nvSpPr>
          <p:cNvPr id="12" name="Text Placeholder 2">
            <a:extLst>
              <a:ext uri="{FF2B5EF4-FFF2-40B4-BE49-F238E27FC236}">
                <a16:creationId xmlns:a16="http://schemas.microsoft.com/office/drawing/2014/main" id="{965F9354-B58F-E5A3-FF57-619EAE96B6B4}"/>
              </a:ext>
            </a:extLst>
          </p:cNvPr>
          <p:cNvSpPr txBox="1">
            <a:spLocks/>
          </p:cNvSpPr>
          <p:nvPr/>
        </p:nvSpPr>
        <p:spPr bwMode="auto">
          <a:xfrm>
            <a:off x="5765800" y="1030845"/>
            <a:ext cx="6172200" cy="49911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ct val="0"/>
              </a:spcBef>
              <a:spcAft>
                <a:spcPts val="0"/>
              </a:spcAft>
              <a:buFont typeface="Wingdings" panose="05000000000000000000" pitchFamily="2" charset="2"/>
              <a:buChar char="§"/>
              <a:defRPr/>
            </a:pPr>
            <a:endParaRPr lang="en-US" altLang="en-US" sz="2000" b="1" dirty="0">
              <a:latin typeface="Cambo" panose="02000000000000000000"/>
              <a:ea typeface="ＭＳ Ｐゴシック" panose="020B0600070205080204" pitchFamily="34" charset="-128"/>
              <a:cs typeface="Arial" panose="020B0604020202020204" pitchFamily="34" charset="0"/>
            </a:endParaRPr>
          </a:p>
          <a:p>
            <a:pPr fontAlgn="auto">
              <a:spcBef>
                <a:spcPct val="0"/>
              </a:spcBef>
              <a:spcAft>
                <a:spcPts val="0"/>
              </a:spcAft>
              <a:buFont typeface="Wingdings" panose="05000000000000000000" pitchFamily="2" charset="2"/>
              <a:buChar char="§"/>
              <a:defRPr/>
            </a:pPr>
            <a:r>
              <a:rPr lang="en-US" altLang="en-US" sz="2000" b="1" dirty="0">
                <a:latin typeface="Cambo" panose="02000000000000000000"/>
                <a:ea typeface="ＭＳ Ｐゴシック" panose="020B0600070205080204" pitchFamily="34" charset="-128"/>
                <a:cs typeface="Arial" panose="020B0604020202020204" pitchFamily="34" charset="0"/>
              </a:rPr>
              <a:t>Part 1:</a:t>
            </a:r>
          </a:p>
          <a:p>
            <a:pPr marL="457200" lvl="1" indent="0" fontAlgn="auto">
              <a:spcBef>
                <a:spcPct val="0"/>
              </a:spcBef>
              <a:spcAft>
                <a:spcPts val="0"/>
              </a:spcAft>
              <a:buNone/>
              <a:defRPr/>
            </a:pPr>
            <a:r>
              <a:rPr lang="en-US" altLang="en-US" sz="2000" b="1" dirty="0">
                <a:latin typeface="Cambo" panose="02000000000000000000"/>
                <a:ea typeface="ＭＳ Ｐゴシック" panose="020B0600070205080204" pitchFamily="34" charset="-128"/>
                <a:cs typeface="Arial" panose="020B0604020202020204" pitchFamily="34" charset="0"/>
              </a:rPr>
              <a:t>Welcome &amp; Introductions</a:t>
            </a:r>
          </a:p>
          <a:p>
            <a:pPr marL="457200" lvl="1" indent="0" fontAlgn="auto">
              <a:spcBef>
                <a:spcPct val="0"/>
              </a:spcBef>
              <a:spcAft>
                <a:spcPts val="0"/>
              </a:spcAft>
              <a:buNone/>
              <a:defRPr/>
            </a:pPr>
            <a:r>
              <a:rPr lang="en-US" altLang="en-US" sz="2000" b="1" dirty="0">
                <a:latin typeface="Cambo" panose="02000000000000000000"/>
                <a:ea typeface="ＭＳ Ｐゴシック" panose="020B0600070205080204" pitchFamily="34" charset="-128"/>
                <a:cs typeface="Arial" panose="020B0604020202020204" pitchFamily="34" charset="0"/>
              </a:rPr>
              <a:t>Statement of Occasion</a:t>
            </a:r>
          </a:p>
          <a:p>
            <a:pPr fontAlgn="auto">
              <a:spcBef>
                <a:spcPct val="0"/>
              </a:spcBef>
              <a:spcAft>
                <a:spcPts val="0"/>
              </a:spcAft>
              <a:buFont typeface="Wingdings" panose="05000000000000000000" pitchFamily="2" charset="2"/>
              <a:buChar char="§"/>
              <a:defRPr/>
            </a:pPr>
            <a:endParaRPr lang="en-US" altLang="en-US" sz="2000" b="1" dirty="0">
              <a:latin typeface="Cambo" panose="02000000000000000000"/>
              <a:ea typeface="ＭＳ Ｐゴシック" panose="020B0600070205080204" pitchFamily="34" charset="-128"/>
              <a:cs typeface="Arial" panose="020B0604020202020204" pitchFamily="34" charset="0"/>
            </a:endParaRPr>
          </a:p>
          <a:p>
            <a:pPr fontAlgn="auto">
              <a:spcBef>
                <a:spcPct val="0"/>
              </a:spcBef>
              <a:spcAft>
                <a:spcPts val="0"/>
              </a:spcAft>
              <a:buFont typeface="Wingdings" panose="05000000000000000000" pitchFamily="2" charset="2"/>
              <a:buChar char="§"/>
              <a:defRPr/>
            </a:pPr>
            <a:r>
              <a:rPr lang="en-US" altLang="en-US" sz="2000" b="1" dirty="0">
                <a:latin typeface="Cambo" panose="02000000000000000000"/>
                <a:ea typeface="ＭＳ Ｐゴシック" panose="020B0600070205080204" pitchFamily="34" charset="-128"/>
                <a:cs typeface="Arial" panose="020B0604020202020204" pitchFamily="34" charset="0"/>
              </a:rPr>
              <a:t>Part 2:</a:t>
            </a:r>
          </a:p>
          <a:p>
            <a:pPr marL="457200" lvl="1" indent="0" fontAlgn="auto">
              <a:spcBef>
                <a:spcPct val="0"/>
              </a:spcBef>
              <a:spcAft>
                <a:spcPts val="0"/>
              </a:spcAft>
              <a:buNone/>
              <a:defRPr/>
            </a:pPr>
            <a:r>
              <a:rPr lang="en-US" altLang="en-US" sz="2000" b="1" dirty="0">
                <a:latin typeface="Cambo" panose="02000000000000000000"/>
                <a:ea typeface="ＭＳ Ｐゴシック" panose="020B0600070205080204" pitchFamily="34" charset="-128"/>
                <a:cs typeface="Arial" panose="020B0604020202020204" pitchFamily="34" charset="0"/>
              </a:rPr>
              <a:t>IIA C.H.M. Overview</a:t>
            </a:r>
          </a:p>
          <a:p>
            <a:pPr marL="457200" lvl="1" indent="0" fontAlgn="auto">
              <a:spcBef>
                <a:spcPct val="0"/>
              </a:spcBef>
              <a:spcAft>
                <a:spcPts val="0"/>
              </a:spcAft>
              <a:buNone/>
              <a:defRPr/>
            </a:pPr>
            <a:r>
              <a:rPr lang="en-US" altLang="en-US" sz="2000" b="1" dirty="0">
                <a:latin typeface="Cambo" panose="02000000000000000000"/>
                <a:ea typeface="ＭＳ Ｐゴシック" panose="020B0600070205080204" pitchFamily="34" charset="-128"/>
                <a:cs typeface="Arial" panose="020B0604020202020204" pitchFamily="34" charset="0"/>
              </a:rPr>
              <a:t>Project Tracker Overview</a:t>
            </a:r>
          </a:p>
          <a:p>
            <a:pPr fontAlgn="auto">
              <a:spcBef>
                <a:spcPct val="0"/>
              </a:spcBef>
              <a:spcAft>
                <a:spcPts val="0"/>
              </a:spcAft>
              <a:buFont typeface="Wingdings" panose="05000000000000000000" pitchFamily="2" charset="2"/>
              <a:buChar char="§"/>
              <a:defRPr/>
            </a:pPr>
            <a:endParaRPr lang="en-US" altLang="en-US" sz="2000" b="1" dirty="0">
              <a:latin typeface="Cambo" panose="02000000000000000000"/>
              <a:ea typeface="ＭＳ Ｐゴシック" panose="020B0600070205080204" pitchFamily="34" charset="-128"/>
              <a:cs typeface="Arial" panose="020B0604020202020204" pitchFamily="34" charset="0"/>
            </a:endParaRPr>
          </a:p>
          <a:p>
            <a:pPr fontAlgn="auto">
              <a:spcBef>
                <a:spcPct val="0"/>
              </a:spcBef>
              <a:spcAft>
                <a:spcPts val="0"/>
              </a:spcAft>
              <a:buFont typeface="Wingdings" panose="05000000000000000000" pitchFamily="2" charset="2"/>
              <a:buChar char="§"/>
              <a:defRPr/>
            </a:pPr>
            <a:r>
              <a:rPr lang="en-US" altLang="en-US" sz="2000" b="1" dirty="0">
                <a:latin typeface="Cambo" panose="02000000000000000000"/>
                <a:ea typeface="ＭＳ Ｐゴシック" panose="020B0600070205080204" pitchFamily="34" charset="-128"/>
                <a:cs typeface="Arial" panose="020B0604020202020204" pitchFamily="34" charset="0"/>
              </a:rPr>
              <a:t>Part 3:</a:t>
            </a:r>
          </a:p>
          <a:p>
            <a:pPr marL="457200" lvl="1" indent="0" fontAlgn="auto">
              <a:spcBef>
                <a:spcPct val="0"/>
              </a:spcBef>
              <a:spcAft>
                <a:spcPts val="0"/>
              </a:spcAft>
              <a:buNone/>
              <a:defRPr/>
            </a:pPr>
            <a:r>
              <a:rPr lang="en-US" altLang="en-US" sz="2000" b="1" dirty="0">
                <a:latin typeface="Cambo" panose="02000000000000000000"/>
                <a:ea typeface="ＭＳ Ｐゴシック" panose="020B0600070205080204" pitchFamily="34" charset="-128"/>
                <a:cs typeface="Arial" panose="020B0604020202020204" pitchFamily="34" charset="0"/>
              </a:rPr>
              <a:t>Neighborhood Discussion Exercise Overview</a:t>
            </a:r>
          </a:p>
          <a:p>
            <a:pPr marL="457200" lvl="1" indent="0" fontAlgn="auto">
              <a:spcBef>
                <a:spcPct val="0"/>
              </a:spcBef>
              <a:spcAft>
                <a:spcPts val="0"/>
              </a:spcAft>
              <a:buNone/>
              <a:defRPr/>
            </a:pPr>
            <a:r>
              <a:rPr lang="en-US" altLang="en-US" sz="2000" b="1" dirty="0">
                <a:latin typeface="Cambo" panose="02000000000000000000"/>
                <a:ea typeface="ＭＳ Ｐゴシック" panose="020B0600070205080204" pitchFamily="34" charset="-128"/>
                <a:cs typeface="Arial" panose="020B0604020202020204" pitchFamily="34" charset="0"/>
              </a:rPr>
              <a:t>Neighborhood Discussion Exercise </a:t>
            </a:r>
          </a:p>
          <a:p>
            <a:pPr marL="457200" lvl="1" indent="0" fontAlgn="auto">
              <a:spcBef>
                <a:spcPct val="0"/>
              </a:spcBef>
              <a:spcAft>
                <a:spcPts val="0"/>
              </a:spcAft>
              <a:buNone/>
              <a:defRPr/>
            </a:pPr>
            <a:endParaRPr lang="en-US" altLang="en-US" sz="2000" b="1" dirty="0">
              <a:latin typeface="Cambo" panose="02000000000000000000"/>
              <a:ea typeface="ＭＳ Ｐゴシック" panose="020B0600070205080204" pitchFamily="34" charset="-128"/>
              <a:cs typeface="Arial" panose="020B0604020202020204" pitchFamily="34" charset="0"/>
            </a:endParaRPr>
          </a:p>
          <a:p>
            <a:pPr fontAlgn="auto">
              <a:spcBef>
                <a:spcPct val="0"/>
              </a:spcBef>
              <a:spcAft>
                <a:spcPts val="0"/>
              </a:spcAft>
              <a:buFont typeface="Wingdings" panose="05000000000000000000" pitchFamily="2" charset="2"/>
              <a:buChar char="§"/>
              <a:defRPr/>
            </a:pPr>
            <a:r>
              <a:rPr lang="en-US" altLang="en-US" sz="2000" b="1" dirty="0">
                <a:latin typeface="Cambo" panose="02000000000000000000"/>
                <a:ea typeface="ＭＳ Ｐゴシック" panose="020B0600070205080204" pitchFamily="34" charset="-128"/>
                <a:cs typeface="Arial" panose="020B0604020202020204" pitchFamily="34" charset="0"/>
              </a:rPr>
              <a:t>Part 4: </a:t>
            </a:r>
          </a:p>
          <a:p>
            <a:pPr marL="457200" lvl="1" indent="0" fontAlgn="auto">
              <a:spcBef>
                <a:spcPct val="0"/>
              </a:spcBef>
              <a:spcAft>
                <a:spcPts val="0"/>
              </a:spcAft>
              <a:buNone/>
              <a:defRPr/>
            </a:pPr>
            <a:r>
              <a:rPr lang="en-US" altLang="en-US" sz="2000" b="1" dirty="0">
                <a:latin typeface="Cambo" panose="02000000000000000000"/>
                <a:ea typeface="ＭＳ Ｐゴシック" panose="020B0600070205080204" pitchFamily="34" charset="-128"/>
                <a:cs typeface="Arial" panose="020B0604020202020204" pitchFamily="34" charset="0"/>
              </a:rPr>
              <a:t>Wrap Up &amp; Next Steps</a:t>
            </a:r>
          </a:p>
          <a:p>
            <a:pPr indent="0" fontAlgn="auto">
              <a:spcBef>
                <a:spcPct val="0"/>
              </a:spcBef>
              <a:spcAft>
                <a:spcPts val="0"/>
              </a:spcAft>
              <a:buFont typeface="Arial" panose="020B0604020202020204" pitchFamily="34" charset="0"/>
              <a:buNone/>
              <a:defRPr/>
            </a:pPr>
            <a:endParaRPr lang="en-US" altLang="en-US" sz="2000" b="1" dirty="0">
              <a:latin typeface="Cambo" panose="02000000000000000000"/>
              <a:ea typeface="ＭＳ Ｐゴシック" panose="020B0600070205080204" pitchFamily="34" charset="-128"/>
              <a:cs typeface="Arial" panose="020B0604020202020204" pitchFamily="34" charset="0"/>
            </a:endParaRPr>
          </a:p>
        </p:txBody>
      </p:sp>
      <p:pic>
        <p:nvPicPr>
          <p:cNvPr id="3" name="Picture Placeholder 2">
            <a:extLst>
              <a:ext uri="{FF2B5EF4-FFF2-40B4-BE49-F238E27FC236}">
                <a16:creationId xmlns:a16="http://schemas.microsoft.com/office/drawing/2014/main" id="{E2E0B532-020D-4597-9D5B-F02985B0DB0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841354" y="313910"/>
            <a:ext cx="3533219" cy="6424971"/>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D0D0D"/>
        </a:solidFill>
        <a:effectLst/>
      </p:bgPr>
    </p:bg>
    <p:spTree>
      <p:nvGrpSpPr>
        <p:cNvPr id="1" name=""/>
        <p:cNvGrpSpPr/>
        <p:nvPr/>
      </p:nvGrpSpPr>
      <p:grpSpPr>
        <a:xfrm>
          <a:off x="0" y="0"/>
          <a:ext cx="0" cy="0"/>
          <a:chOff x="0" y="0"/>
          <a:chExt cx="0" cy="0"/>
        </a:xfrm>
      </p:grpSpPr>
      <p:pic>
        <p:nvPicPr>
          <p:cNvPr id="21506" name="Picture Placeholder 2">
            <a:extLst>
              <a:ext uri="{FF2B5EF4-FFF2-40B4-BE49-F238E27FC236}">
                <a16:creationId xmlns:a16="http://schemas.microsoft.com/office/drawing/2014/main" id="{D333DE85-6A43-FA70-F602-AF5CA8AA3650}"/>
              </a:ext>
            </a:extLst>
          </p:cNvPr>
          <p:cNvPicPr>
            <a:picLocks noGrp="1" noChangeAspect="1" noChangeArrowheads="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5">
            <a:extLst>
              <a:ext uri="{FF2B5EF4-FFF2-40B4-BE49-F238E27FC236}">
                <a16:creationId xmlns:a16="http://schemas.microsoft.com/office/drawing/2014/main" id="{EB00F451-C122-E0E8-49F0-8D2C906ADA3B}"/>
              </a:ext>
            </a:extLst>
          </p:cNvPr>
          <p:cNvSpPr txBox="1">
            <a:spLocks noChangeArrowheads="1"/>
          </p:cNvSpPr>
          <p:nvPr/>
        </p:nvSpPr>
        <p:spPr bwMode="auto">
          <a:xfrm>
            <a:off x="4595019" y="5241816"/>
            <a:ext cx="25019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FFFFFF"/>
                </a:solidFill>
                <a:effectLst/>
                <a:uLnTx/>
                <a:uFillTx/>
                <a:latin typeface="URW DIN"/>
                <a:ea typeface="MS PGothic" panose="020B0600070205080204" pitchFamily="34" charset="-128"/>
                <a:cs typeface="+mn-cs"/>
              </a:rPr>
              <a:t>Mayor’s Office, DHCD, DOP</a:t>
            </a:r>
          </a:p>
        </p:txBody>
      </p:sp>
      <p:sp>
        <p:nvSpPr>
          <p:cNvPr id="21508" name="Title 7">
            <a:extLst>
              <a:ext uri="{FF2B5EF4-FFF2-40B4-BE49-F238E27FC236}">
                <a16:creationId xmlns:a16="http://schemas.microsoft.com/office/drawing/2014/main" id="{FC111ADF-2934-5D82-0CAF-DB5F66A208AF}"/>
              </a:ext>
            </a:extLst>
          </p:cNvPr>
          <p:cNvSpPr txBox="1">
            <a:spLocks noChangeArrowheads="1"/>
          </p:cNvSpPr>
          <p:nvPr/>
        </p:nvSpPr>
        <p:spPr bwMode="auto">
          <a:xfrm>
            <a:off x="-21431" y="3359944"/>
            <a:ext cx="11734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en-US" altLang="en-US" sz="7000" b="1">
                <a:solidFill>
                  <a:srgbClr val="1CA89D"/>
                </a:solidFill>
                <a:latin typeface="Cantiga SemiBold"/>
                <a:ea typeface="MS PGothic" panose="020B0600070205080204" pitchFamily="34" charset="-128"/>
              </a:rPr>
              <a:t>Welcome</a:t>
            </a:r>
          </a:p>
          <a:p>
            <a:pPr algn="ctr" eaLnBrk="1" hangingPunct="1">
              <a:lnSpc>
                <a:spcPct val="90000"/>
              </a:lnSpc>
            </a:pPr>
            <a:r>
              <a:rPr lang="en-US" altLang="en-US" sz="7000" b="1">
                <a:solidFill>
                  <a:srgbClr val="1CA89D"/>
                </a:solidFill>
                <a:latin typeface="Cantiga SemiBold"/>
                <a:ea typeface="MS PGothic" panose="020B0600070205080204" pitchFamily="34" charset="-128"/>
              </a:rPr>
              <a:t> Introductions &amp; Occasion</a:t>
            </a:r>
          </a:p>
        </p:txBody>
      </p:sp>
      <p:sp>
        <p:nvSpPr>
          <p:cNvPr id="23" name="TextBox 22">
            <a:extLst>
              <a:ext uri="{FF2B5EF4-FFF2-40B4-BE49-F238E27FC236}">
                <a16:creationId xmlns:a16="http://schemas.microsoft.com/office/drawing/2014/main" id="{02090ACC-7B91-8E27-9EDB-6DB722643160}"/>
              </a:ext>
            </a:extLst>
          </p:cNvPr>
          <p:cNvSpPr txBox="1"/>
          <p:nvPr/>
        </p:nvSpPr>
        <p:spPr>
          <a:xfrm>
            <a:off x="4879975" y="6432550"/>
            <a:ext cx="2444750" cy="27781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a:ln>
                  <a:noFill/>
                </a:ln>
                <a:solidFill>
                  <a:prstClr val="white"/>
                </a:solidFill>
                <a:effectLst/>
                <a:uLnTx/>
                <a:uFillTx/>
                <a:latin typeface="Calibri Light" panose="020F0302020204030204"/>
                <a:ea typeface="Source Sans Pro" panose="020B0503030403020204" pitchFamily="34" charset="0"/>
                <a:cs typeface="Open Sans" panose="020B0606030504020204" pitchFamily="34" charset="0"/>
              </a:rPr>
              <a:t>DHCD.Baltimorecity.gov</a:t>
            </a:r>
          </a:p>
        </p:txBody>
      </p:sp>
      <p:cxnSp>
        <p:nvCxnSpPr>
          <p:cNvPr id="12" name="Straight Connector 11">
            <a:extLst>
              <a:ext uri="{FF2B5EF4-FFF2-40B4-BE49-F238E27FC236}">
                <a16:creationId xmlns:a16="http://schemas.microsoft.com/office/drawing/2014/main" id="{9B02721D-909C-1925-15DF-71C99ACC43FA}"/>
              </a:ext>
            </a:extLst>
          </p:cNvPr>
          <p:cNvCxnSpPr>
            <a:cxnSpLocks/>
          </p:cNvCxnSpPr>
          <p:nvPr/>
        </p:nvCxnSpPr>
        <p:spPr>
          <a:xfrm>
            <a:off x="0" y="6572250"/>
            <a:ext cx="4713288" cy="0"/>
          </a:xfrm>
          <a:prstGeom prst="line">
            <a:avLst/>
          </a:prstGeom>
          <a:ln w="38100">
            <a:solidFill>
              <a:srgbClr val="C0513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D222F8-08D0-6FFE-E096-DCEA0DAB5C41}"/>
              </a:ext>
            </a:extLst>
          </p:cNvPr>
          <p:cNvCxnSpPr>
            <a:cxnSpLocks/>
          </p:cNvCxnSpPr>
          <p:nvPr/>
        </p:nvCxnSpPr>
        <p:spPr>
          <a:xfrm>
            <a:off x="7478713" y="6572250"/>
            <a:ext cx="4713287" cy="0"/>
          </a:xfrm>
          <a:prstGeom prst="line">
            <a:avLst/>
          </a:prstGeom>
          <a:ln w="38100">
            <a:solidFill>
              <a:srgbClr val="C0513D"/>
            </a:solidFill>
          </a:ln>
        </p:spPr>
        <p:style>
          <a:lnRef idx="1">
            <a:schemeClr val="accent1"/>
          </a:lnRef>
          <a:fillRef idx="0">
            <a:schemeClr val="accent1"/>
          </a:fillRef>
          <a:effectRef idx="0">
            <a:schemeClr val="accent1"/>
          </a:effectRef>
          <a:fontRef idx="minor">
            <a:schemeClr val="tx1"/>
          </a:fontRef>
        </p:style>
      </p:cxnSp>
      <p:pic>
        <p:nvPicPr>
          <p:cNvPr id="21512" name="Picture 8">
            <a:extLst>
              <a:ext uri="{FF2B5EF4-FFF2-40B4-BE49-F238E27FC236}">
                <a16:creationId xmlns:a16="http://schemas.microsoft.com/office/drawing/2014/main" id="{31FC0013-CF68-12F6-3BC4-FB593A8BC15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24388" y="617538"/>
            <a:ext cx="2443162"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18714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52A7C6-6DB2-9B3C-901B-6DBADD2701AD}"/>
              </a:ext>
            </a:extLst>
          </p:cNvPr>
          <p:cNvSpPr/>
          <p:nvPr/>
        </p:nvSpPr>
        <p:spPr>
          <a:xfrm>
            <a:off x="0" y="0"/>
            <a:ext cx="5273675"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23" name="Title 7">
            <a:extLst>
              <a:ext uri="{FF2B5EF4-FFF2-40B4-BE49-F238E27FC236}">
                <a16:creationId xmlns:a16="http://schemas.microsoft.com/office/drawing/2014/main" id="{72A4F625-9D77-A5B6-C97C-9CB03C683D32}"/>
              </a:ext>
            </a:extLst>
          </p:cNvPr>
          <p:cNvSpPr txBox="1">
            <a:spLocks noChangeArrowheads="1"/>
          </p:cNvSpPr>
          <p:nvPr/>
        </p:nvSpPr>
        <p:spPr bwMode="auto">
          <a:xfrm>
            <a:off x="5897562" y="752475"/>
            <a:ext cx="6103938"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buSzPct val="100000"/>
            </a:pPr>
            <a:r>
              <a:rPr lang="en-US" altLang="en-US" sz="3500" b="1">
                <a:solidFill>
                  <a:srgbClr val="1CA89D"/>
                </a:solidFill>
                <a:latin typeface="Cambo"/>
                <a:cs typeface="Arial" panose="020B0604020202020204" pitchFamily="34" charset="0"/>
              </a:rPr>
              <a:t>WELCOME REMARKS</a:t>
            </a:r>
          </a:p>
        </p:txBody>
      </p:sp>
      <p:pic>
        <p:nvPicPr>
          <p:cNvPr id="29" name="Picture Placeholder 28">
            <a:extLst>
              <a:ext uri="{FF2B5EF4-FFF2-40B4-BE49-F238E27FC236}">
                <a16:creationId xmlns:a16="http://schemas.microsoft.com/office/drawing/2014/main" id="{09F2830D-260E-75A0-08F4-14FFA4879D9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421105" y="69993"/>
            <a:ext cx="4475747" cy="6708545"/>
          </a:xfrm>
        </p:spPr>
      </p:pic>
      <p:sp>
        <p:nvSpPr>
          <p:cNvPr id="5125" name="Text Placeholder 2">
            <a:extLst>
              <a:ext uri="{FF2B5EF4-FFF2-40B4-BE49-F238E27FC236}">
                <a16:creationId xmlns:a16="http://schemas.microsoft.com/office/drawing/2014/main" id="{45272B2A-ACCF-0CCE-E4D5-28EE557BB3AD}"/>
              </a:ext>
            </a:extLst>
          </p:cNvPr>
          <p:cNvSpPr txBox="1">
            <a:spLocks noChangeArrowheads="1"/>
          </p:cNvSpPr>
          <p:nvPr/>
        </p:nvSpPr>
        <p:spPr bwMode="auto">
          <a:xfrm>
            <a:off x="6176545" y="1858990"/>
            <a:ext cx="5594350" cy="148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342900">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ts val="1000"/>
              </a:spcBef>
              <a:buSzPct val="100000"/>
              <a:buFont typeface="Wingdings" panose="05000000000000000000" pitchFamily="2" charset="2"/>
              <a:buChar char="§"/>
            </a:pPr>
            <a:r>
              <a:rPr lang="en-US" altLang="en-US" sz="2000" b="1" dirty="0">
                <a:latin typeface="Cambo"/>
                <a:cs typeface="Arial" panose="020B0604020202020204" pitchFamily="34" charset="0"/>
              </a:rPr>
              <a:t>Asst Commissioner Tamara Woods – DHCD</a:t>
            </a:r>
          </a:p>
          <a:p>
            <a:pPr eaLnBrk="1" hangingPunct="1">
              <a:spcBef>
                <a:spcPts val="1000"/>
              </a:spcBef>
              <a:buSzPct val="100000"/>
              <a:buFont typeface="Wingdings" panose="05000000000000000000" pitchFamily="2" charset="2"/>
              <a:buChar char="§"/>
            </a:pPr>
            <a:r>
              <a:rPr lang="en-US" altLang="en-US" sz="2000" b="1" dirty="0">
                <a:latin typeface="Cambo"/>
                <a:cs typeface="Arial" panose="020B0604020202020204" pitchFamily="34" charset="0"/>
              </a:rPr>
              <a:t>Executive Director Mark Washington – C.H.M. Community Corporation </a:t>
            </a:r>
          </a:p>
          <a:p>
            <a:pPr eaLnBrk="1" hangingPunct="1">
              <a:spcBef>
                <a:spcPts val="1000"/>
              </a:spcBef>
              <a:buSzPct val="100000"/>
              <a:buFont typeface="Wingdings" panose="05000000000000000000" pitchFamily="2" charset="2"/>
              <a:buChar char="§"/>
            </a:pPr>
            <a:r>
              <a:rPr lang="en-US" altLang="en-US" sz="2000" b="1" dirty="0">
                <a:latin typeface="Cambo"/>
                <a:cs typeface="Arial" panose="020B0604020202020204" pitchFamily="34" charset="0"/>
              </a:rPr>
              <a:t>Director Chris Ryer - </a:t>
            </a:r>
            <a:r>
              <a:rPr lang="en-US" altLang="en-US" sz="2000" b="1" dirty="0" err="1">
                <a:latin typeface="Cambo"/>
                <a:cs typeface="Arial" panose="020B0604020202020204" pitchFamily="34" charset="0"/>
              </a:rPr>
              <a:t>DoP</a:t>
            </a:r>
            <a:endParaRPr lang="en-US" altLang="en-US" sz="2000" b="1" dirty="0">
              <a:latin typeface="Cambo"/>
              <a:cs typeface="Arial" panose="020B0604020202020204" pitchFamily="34" charset="0"/>
            </a:endParaRPr>
          </a:p>
          <a:p>
            <a:pPr eaLnBrk="1" hangingPunct="1">
              <a:spcBef>
                <a:spcPts val="1000"/>
              </a:spcBef>
              <a:buSzPct val="100000"/>
              <a:buFont typeface="Wingdings" panose="05000000000000000000" pitchFamily="2" charset="2"/>
              <a:buChar char="§"/>
            </a:pPr>
            <a:r>
              <a:rPr lang="en-US" altLang="en-US" sz="2000" b="1" dirty="0">
                <a:latin typeface="Cambo"/>
                <a:cs typeface="Arial" panose="020B0604020202020204" pitchFamily="34" charset="0"/>
              </a:rPr>
              <a:t>Commissioner Alice Kennedy - DHCD</a:t>
            </a:r>
            <a:br>
              <a:rPr lang="en-US" altLang="en-US" sz="2000" b="1" dirty="0">
                <a:latin typeface="Cambo"/>
                <a:cs typeface="Arial" panose="020B0604020202020204" pitchFamily="34" charset="0"/>
              </a:rPr>
            </a:br>
            <a:endParaRPr lang="en-US" altLang="en-US" sz="2000" b="1" dirty="0">
              <a:latin typeface="Cambo"/>
              <a:cs typeface="Arial" panose="020B0604020202020204" pitchFamily="34" charset="0"/>
            </a:endParaRPr>
          </a:p>
        </p:txBody>
      </p:sp>
      <p:pic>
        <p:nvPicPr>
          <p:cNvPr id="5126" name="Picture 9">
            <a:extLst>
              <a:ext uri="{FF2B5EF4-FFF2-40B4-BE49-F238E27FC236}">
                <a16:creationId xmlns:a16="http://schemas.microsoft.com/office/drawing/2014/main" id="{976A7F54-A31F-42CB-6D31-73FF7778BA7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225" y="0"/>
            <a:ext cx="5251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3">
            <a:extLst>
              <a:ext uri="{FF2B5EF4-FFF2-40B4-BE49-F238E27FC236}">
                <a16:creationId xmlns:a16="http://schemas.microsoft.com/office/drawing/2014/main" id="{39E2AAE1-E8BB-BF32-A1CB-3396FE55D1FD}"/>
              </a:ext>
            </a:extLst>
          </p:cNvPr>
          <p:cNvSpPr txBox="1">
            <a:spLocks noChangeArrowheads="1"/>
          </p:cNvSpPr>
          <p:nvPr/>
        </p:nvSpPr>
        <p:spPr bwMode="auto">
          <a:xfrm>
            <a:off x="312738" y="221545"/>
            <a:ext cx="11333162"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000" b="1">
                <a:solidFill>
                  <a:srgbClr val="1CA89D"/>
                </a:solidFill>
                <a:latin typeface="Cambo"/>
              </a:rPr>
              <a:t>Neighborhood Subcabinet/Working Groups/Community Conversations Structure</a:t>
            </a:r>
            <a:endParaRPr lang="en-US" altLang="en-US">
              <a:latin typeface="Cambo"/>
            </a:endParaRPr>
          </a:p>
          <a:p>
            <a:pPr eaLnBrk="1" hangingPunct="1">
              <a:buFont typeface="Wingdings" panose="05000000000000000000" pitchFamily="2" charset="2"/>
              <a:buChar char="q"/>
            </a:pPr>
            <a:endParaRPr lang="en-US" altLang="en-US" sz="1600">
              <a:latin typeface="Cambo"/>
            </a:endParaRPr>
          </a:p>
        </p:txBody>
      </p:sp>
      <p:graphicFrame>
        <p:nvGraphicFramePr>
          <p:cNvPr id="4" name="Table 3">
            <a:extLst>
              <a:ext uri="{FF2B5EF4-FFF2-40B4-BE49-F238E27FC236}">
                <a16:creationId xmlns:a16="http://schemas.microsoft.com/office/drawing/2014/main" id="{6469B397-B251-A037-2BFA-B6B9A4E54460}"/>
              </a:ext>
            </a:extLst>
          </p:cNvPr>
          <p:cNvGraphicFramePr>
            <a:graphicFrameLocks noGrp="1"/>
          </p:cNvGraphicFramePr>
          <p:nvPr/>
        </p:nvGraphicFramePr>
        <p:xfrm>
          <a:off x="312738" y="1633538"/>
          <a:ext cx="11153775" cy="4371975"/>
        </p:xfrm>
        <a:graphic>
          <a:graphicData uri="http://schemas.openxmlformats.org/drawingml/2006/table">
            <a:tbl>
              <a:tblPr>
                <a:tableStyleId>{2D5ABB26-0587-4C30-8999-92F81FD0307C}</a:tableStyleId>
              </a:tblPr>
              <a:tblGrid>
                <a:gridCol w="1553286">
                  <a:extLst>
                    <a:ext uri="{9D8B030D-6E8A-4147-A177-3AD203B41FA5}">
                      <a16:colId xmlns:a16="http://schemas.microsoft.com/office/drawing/2014/main" val="20000"/>
                    </a:ext>
                  </a:extLst>
                </a:gridCol>
                <a:gridCol w="3200163">
                  <a:extLst>
                    <a:ext uri="{9D8B030D-6E8A-4147-A177-3AD203B41FA5}">
                      <a16:colId xmlns:a16="http://schemas.microsoft.com/office/drawing/2014/main" val="20001"/>
                    </a:ext>
                  </a:extLst>
                </a:gridCol>
                <a:gridCol w="3200163">
                  <a:extLst>
                    <a:ext uri="{9D8B030D-6E8A-4147-A177-3AD203B41FA5}">
                      <a16:colId xmlns:a16="http://schemas.microsoft.com/office/drawing/2014/main" val="20002"/>
                    </a:ext>
                  </a:extLst>
                </a:gridCol>
                <a:gridCol w="3200163">
                  <a:extLst>
                    <a:ext uri="{9D8B030D-6E8A-4147-A177-3AD203B41FA5}">
                      <a16:colId xmlns:a16="http://schemas.microsoft.com/office/drawing/2014/main" val="20003"/>
                    </a:ext>
                  </a:extLst>
                </a:gridCol>
              </a:tblGrid>
              <a:tr h="736632">
                <a:tc>
                  <a:txBody>
                    <a:bodyPr/>
                    <a:lstStyle/>
                    <a:p>
                      <a:pPr marL="0" marR="0" indent="-1270" algn="r">
                        <a:spcBef>
                          <a:spcPts val="0"/>
                        </a:spcBef>
                        <a:spcAft>
                          <a:spcPts val="0"/>
                        </a:spcAft>
                      </a:pPr>
                      <a:r>
                        <a:rPr lang="en-US" sz="1200">
                          <a:effectLst/>
                          <a:latin typeface="Arial Nova Light" panose="020B0304020202020204" pitchFamily="34" charset="0"/>
                        </a:rPr>
                        <a:t> </a:t>
                      </a:r>
                      <a:endParaRPr lang="en-US" sz="1200">
                        <a:effectLst/>
                        <a:latin typeface="Arial Nova Light" panose="020B0304020202020204" pitchFamily="34" charset="0"/>
                        <a:ea typeface="Times" panose="02020603050405020304" pitchFamily="18" charset="0"/>
                        <a:cs typeface="Times New Roman" panose="02020603050405020304" pitchFamily="18" charset="0"/>
                      </a:endParaRPr>
                    </a:p>
                  </a:txBody>
                  <a:tcPr marL="63495" marR="63495" marT="63503" marB="63503">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marR="0" indent="-1905" algn="ctr">
                        <a:spcBef>
                          <a:spcPts val="0"/>
                        </a:spcBef>
                        <a:spcAft>
                          <a:spcPts val="0"/>
                        </a:spcAft>
                      </a:pPr>
                      <a:r>
                        <a:rPr lang="en-US" sz="2000" b="1">
                          <a:effectLst/>
                          <a:latin typeface="Arial Nova Light" panose="020B0304020202020204" pitchFamily="34" charset="0"/>
                        </a:rPr>
                        <a:t>NEIGHBORHOOD SUBCABINET </a:t>
                      </a:r>
                      <a:endParaRPr lang="en-US" sz="2000" b="1">
                        <a:effectLst/>
                        <a:latin typeface="Arial Nova Light" panose="020B0304020202020204" pitchFamily="34" charset="0"/>
                        <a:ea typeface="Times" panose="02020603050405020304" pitchFamily="18" charset="0"/>
                        <a:cs typeface="Times New Roman" panose="02020603050405020304" pitchFamily="18" charset="0"/>
                      </a:endParaRPr>
                    </a:p>
                  </a:txBody>
                  <a:tcPr marL="63495" marR="63495" marT="63503" marB="635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marR="0" indent="-1905" algn="ctr">
                        <a:spcBef>
                          <a:spcPts val="0"/>
                        </a:spcBef>
                        <a:spcAft>
                          <a:spcPts val="0"/>
                        </a:spcAft>
                      </a:pPr>
                      <a:r>
                        <a:rPr lang="en-US" sz="2000" b="1">
                          <a:effectLst/>
                          <a:latin typeface="Arial Nova Light" panose="020B0304020202020204" pitchFamily="34" charset="0"/>
                        </a:rPr>
                        <a:t>WORKING GROUPS</a:t>
                      </a:r>
                      <a:endParaRPr lang="en-US" sz="2000" b="1">
                        <a:effectLst/>
                        <a:latin typeface="Arial Nova Light" panose="020B0304020202020204" pitchFamily="34" charset="0"/>
                        <a:ea typeface="Times" panose="02020603050405020304" pitchFamily="18" charset="0"/>
                        <a:cs typeface="Times New Roman" panose="02020603050405020304" pitchFamily="18" charset="0"/>
                      </a:endParaRPr>
                    </a:p>
                  </a:txBody>
                  <a:tcPr marL="63495" marR="63495" marT="63503" marB="635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marR="0" indent="-1905" algn="ctr">
                        <a:spcBef>
                          <a:spcPts val="0"/>
                        </a:spcBef>
                        <a:spcAft>
                          <a:spcPts val="0"/>
                        </a:spcAft>
                      </a:pPr>
                      <a:r>
                        <a:rPr lang="en-US" sz="2000" b="1">
                          <a:effectLst/>
                          <a:latin typeface="Arial Nova Light" panose="020B0304020202020204" pitchFamily="34" charset="0"/>
                        </a:rPr>
                        <a:t>COMMUNITY CONVERSATIONS</a:t>
                      </a:r>
                      <a:endParaRPr lang="en-US" sz="2000" b="1">
                        <a:effectLst/>
                        <a:latin typeface="Arial Nova Light" panose="020B0304020202020204" pitchFamily="34" charset="0"/>
                        <a:ea typeface="Times" panose="02020603050405020304" pitchFamily="18" charset="0"/>
                        <a:cs typeface="Times New Roman" panose="02020603050405020304" pitchFamily="18" charset="0"/>
                      </a:endParaRPr>
                    </a:p>
                  </a:txBody>
                  <a:tcPr marL="63495" marR="63495" marT="63503" marB="63503">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04279">
                <a:tc>
                  <a:txBody>
                    <a:bodyPr/>
                    <a:lstStyle/>
                    <a:p>
                      <a:pPr marL="0" marR="0" indent="-1270" algn="r">
                        <a:spcBef>
                          <a:spcPts val="0"/>
                        </a:spcBef>
                        <a:spcAft>
                          <a:spcPts val="0"/>
                        </a:spcAft>
                      </a:pPr>
                      <a:r>
                        <a:rPr lang="en-US" sz="2000" b="1">
                          <a:effectLst/>
                          <a:latin typeface="Arial Nova Light" panose="020B0304020202020204" pitchFamily="34" charset="0"/>
                        </a:rPr>
                        <a:t>Engagement</a:t>
                      </a:r>
                    </a:p>
                    <a:p>
                      <a:pPr marL="0" marR="0" indent="-1270" algn="r">
                        <a:spcBef>
                          <a:spcPts val="0"/>
                        </a:spcBef>
                        <a:spcAft>
                          <a:spcPts val="0"/>
                        </a:spcAft>
                      </a:pPr>
                      <a:r>
                        <a:rPr lang="en-US" sz="2000" b="1">
                          <a:effectLst/>
                          <a:latin typeface="Arial Nova Light" panose="020B0304020202020204" pitchFamily="34" charset="0"/>
                        </a:rPr>
                        <a:t>Structure </a:t>
                      </a:r>
                      <a:endParaRPr lang="en-US" sz="2000" b="1">
                        <a:effectLst/>
                        <a:latin typeface="Arial Nova Light" panose="020B0304020202020204" pitchFamily="34" charset="0"/>
                        <a:ea typeface="Times" panose="02020603050405020304" pitchFamily="18" charset="0"/>
                        <a:cs typeface="Times New Roman" panose="02020603050405020304" pitchFamily="18" charset="0"/>
                      </a:endParaRPr>
                    </a:p>
                  </a:txBody>
                  <a:tcPr marL="63495" marR="63495" marT="63503" marB="63503">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270">
                        <a:spcBef>
                          <a:spcPts val="0"/>
                        </a:spcBef>
                        <a:spcAft>
                          <a:spcPts val="0"/>
                        </a:spcAft>
                      </a:pPr>
                      <a:r>
                        <a:rPr lang="en-US" sz="1700">
                          <a:effectLst/>
                          <a:latin typeface="Arial Nova Light" panose="020B0304020202020204" pitchFamily="34" charset="0"/>
                        </a:rPr>
                        <a:t>Cabinet-level oversight and resource prioritization</a:t>
                      </a:r>
                    </a:p>
                    <a:p>
                      <a:pPr marL="0" marR="0" indent="-1270">
                        <a:spcBef>
                          <a:spcPts val="0"/>
                        </a:spcBef>
                        <a:spcAft>
                          <a:spcPts val="0"/>
                        </a:spcAft>
                      </a:pPr>
                      <a:r>
                        <a:rPr lang="en-US" sz="1700">
                          <a:effectLst/>
                          <a:latin typeface="Arial Nova Light" panose="020B0304020202020204" pitchFamily="34" charset="0"/>
                        </a:rPr>
                        <a:t> </a:t>
                      </a:r>
                      <a:endParaRPr lang="en-US" sz="1700">
                        <a:effectLst/>
                        <a:latin typeface="Arial Nova Light" panose="020B0304020202020204" pitchFamily="34" charset="0"/>
                        <a:ea typeface="Times" panose="02020603050405020304" pitchFamily="18" charset="0"/>
                        <a:cs typeface="Times New Roman" panose="02020603050405020304" pitchFamily="18" charset="0"/>
                      </a:endParaRPr>
                    </a:p>
                  </a:txBody>
                  <a:tcPr marL="63495" marR="63495" marT="63503" marB="635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270">
                        <a:spcBef>
                          <a:spcPts val="0"/>
                        </a:spcBef>
                        <a:spcAft>
                          <a:spcPts val="0"/>
                        </a:spcAft>
                      </a:pPr>
                      <a:r>
                        <a:rPr lang="en-US" sz="1700">
                          <a:effectLst/>
                          <a:latin typeface="Arial Nova Light" panose="020B0304020202020204" pitchFamily="34" charset="0"/>
                        </a:rPr>
                        <a:t>Department-level planning and implementation</a:t>
                      </a:r>
                      <a:endParaRPr lang="en-US" sz="1700">
                        <a:effectLst/>
                        <a:latin typeface="Arial Nova Light" panose="020B0304020202020204" pitchFamily="34" charset="0"/>
                        <a:ea typeface="Times" panose="02020603050405020304" pitchFamily="18" charset="0"/>
                        <a:cs typeface="Times New Roman" panose="02020603050405020304" pitchFamily="18" charset="0"/>
                      </a:endParaRPr>
                    </a:p>
                  </a:txBody>
                  <a:tcPr marL="63495" marR="63495" marT="63503" marB="635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270">
                        <a:spcBef>
                          <a:spcPts val="0"/>
                        </a:spcBef>
                        <a:spcAft>
                          <a:spcPts val="0"/>
                        </a:spcAft>
                      </a:pPr>
                      <a:r>
                        <a:rPr lang="en-US" sz="1700">
                          <a:effectLst/>
                          <a:latin typeface="Arial Nova Light" panose="020B0304020202020204" pitchFamily="34" charset="0"/>
                        </a:rPr>
                        <a:t>Community-level engagement and information sharing</a:t>
                      </a:r>
                      <a:endParaRPr lang="en-US" sz="1700">
                        <a:effectLst/>
                        <a:latin typeface="Arial Nova Light" panose="020B0304020202020204" pitchFamily="34" charset="0"/>
                        <a:ea typeface="Times" panose="02020603050405020304" pitchFamily="18" charset="0"/>
                        <a:cs typeface="Times New Roman" panose="02020603050405020304" pitchFamily="18" charset="0"/>
                      </a:endParaRPr>
                    </a:p>
                  </a:txBody>
                  <a:tcPr marL="63495" marR="63495" marT="63503" marB="63503">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731064">
                <a:tc>
                  <a:txBody>
                    <a:bodyPr/>
                    <a:lstStyle/>
                    <a:p>
                      <a:pPr marL="0" marR="0" indent="-1270" algn="r">
                        <a:spcBef>
                          <a:spcPts val="0"/>
                        </a:spcBef>
                        <a:spcAft>
                          <a:spcPts val="0"/>
                        </a:spcAft>
                      </a:pPr>
                      <a:r>
                        <a:rPr lang="en-US" sz="2000" b="1">
                          <a:effectLst/>
                          <a:latin typeface="Arial Nova Light" panose="020B0304020202020204" pitchFamily="34" charset="0"/>
                        </a:rPr>
                        <a:t>Objective</a:t>
                      </a:r>
                      <a:endParaRPr lang="en-US" sz="2000" b="1">
                        <a:effectLst/>
                        <a:latin typeface="Arial Nova Light" panose="020B0304020202020204" pitchFamily="34" charset="0"/>
                        <a:ea typeface="Times" panose="02020603050405020304" pitchFamily="18" charset="0"/>
                        <a:cs typeface="Times New Roman" panose="02020603050405020304" pitchFamily="18" charset="0"/>
                      </a:endParaRPr>
                    </a:p>
                  </a:txBody>
                  <a:tcPr marL="63495" marR="63495" marT="63503" marB="63503">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1270">
                        <a:spcBef>
                          <a:spcPts val="0"/>
                        </a:spcBef>
                        <a:spcAft>
                          <a:spcPts val="0"/>
                        </a:spcAft>
                      </a:pPr>
                      <a:r>
                        <a:rPr lang="en-US" sz="1700">
                          <a:effectLst/>
                          <a:latin typeface="Arial Nova Light" panose="020B0304020202020204" pitchFamily="34" charset="0"/>
                        </a:rPr>
                        <a:t>Oversee implementation of City’s community development strategy to create and support thriving, equitable neighborhoods.</a:t>
                      </a:r>
                    </a:p>
                    <a:p>
                      <a:pPr marL="0" marR="0" indent="-1270">
                        <a:spcBef>
                          <a:spcPts val="0"/>
                        </a:spcBef>
                        <a:spcAft>
                          <a:spcPts val="0"/>
                        </a:spcAft>
                      </a:pPr>
                      <a:r>
                        <a:rPr lang="en-US" sz="1700">
                          <a:effectLst/>
                          <a:latin typeface="Arial Nova Light" panose="020B0304020202020204" pitchFamily="34" charset="0"/>
                        </a:rPr>
                        <a:t> </a:t>
                      </a:r>
                    </a:p>
                    <a:p>
                      <a:pPr marL="0" marR="0">
                        <a:lnSpc>
                          <a:spcPct val="115000"/>
                        </a:lnSpc>
                        <a:spcBef>
                          <a:spcPts val="0"/>
                        </a:spcBef>
                        <a:spcAft>
                          <a:spcPts val="0"/>
                        </a:spcAft>
                      </a:pPr>
                      <a:r>
                        <a:rPr lang="en-US" sz="1700">
                          <a:effectLst/>
                          <a:latin typeface="Arial Nova Light" panose="020B0304020202020204" pitchFamily="34" charset="0"/>
                        </a:rPr>
                        <a:t> </a:t>
                      </a:r>
                      <a:endParaRPr lang="en-US" sz="1700">
                        <a:effectLst/>
                        <a:latin typeface="Arial Nova Light" panose="020B0304020202020204" pitchFamily="34" charset="0"/>
                        <a:ea typeface="Times" panose="02020603050405020304" pitchFamily="18" charset="0"/>
                        <a:cs typeface="Times New Roman" panose="02020603050405020304" pitchFamily="18" charset="0"/>
                      </a:endParaRPr>
                    </a:p>
                  </a:txBody>
                  <a:tcPr marL="63495" marR="63495" marT="63503" marB="635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1270">
                        <a:spcBef>
                          <a:spcPts val="0"/>
                        </a:spcBef>
                        <a:spcAft>
                          <a:spcPts val="0"/>
                        </a:spcAft>
                      </a:pPr>
                      <a:r>
                        <a:rPr lang="en-US" sz="1700">
                          <a:effectLst/>
                          <a:latin typeface="Arial Nova Light" panose="020B0304020202020204" pitchFamily="34" charset="0"/>
                        </a:rPr>
                        <a:t>Identify the overarching goals, identify priorities, assign tasks, give status updates, and develop initiatives in the 7 Impact Investment Areas (IIAs). This group includes City agency partners and community leadership, working in around target areas and initiatives.</a:t>
                      </a:r>
                    </a:p>
                    <a:p>
                      <a:pPr marL="0" marR="0" indent="-1270">
                        <a:spcBef>
                          <a:spcPts val="0"/>
                        </a:spcBef>
                        <a:spcAft>
                          <a:spcPts val="0"/>
                        </a:spcAft>
                      </a:pPr>
                      <a:endParaRPr lang="en-US" sz="1700">
                        <a:effectLst/>
                        <a:latin typeface="Arial Nova Light" panose="020B0304020202020204" pitchFamily="34" charset="0"/>
                      </a:endParaRPr>
                    </a:p>
                  </a:txBody>
                  <a:tcPr marL="63495" marR="63495" marT="63503" marB="635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1270">
                        <a:spcBef>
                          <a:spcPts val="0"/>
                        </a:spcBef>
                        <a:spcAft>
                          <a:spcPts val="0"/>
                        </a:spcAft>
                      </a:pPr>
                      <a:r>
                        <a:rPr lang="en-US" sz="1700">
                          <a:effectLst/>
                          <a:latin typeface="Arial Nova Light" panose="020B0304020202020204" pitchFamily="34" charset="0"/>
                        </a:rPr>
                        <a:t>Inform and get feedback from community about DHCD’s Impact Investment Area (IIA) Implementation Strategy documents. These meetings will be open to the public and will use the following agenda: </a:t>
                      </a:r>
                    </a:p>
                    <a:p>
                      <a:pPr marL="0" marR="0" indent="-1270">
                        <a:spcBef>
                          <a:spcPts val="0"/>
                        </a:spcBef>
                        <a:spcAft>
                          <a:spcPts val="0"/>
                        </a:spcAft>
                      </a:pPr>
                      <a:r>
                        <a:rPr lang="en-US" sz="1700">
                          <a:effectLst/>
                          <a:latin typeface="Arial Nova Light" panose="020B0304020202020204" pitchFamily="34" charset="0"/>
                        </a:rPr>
                        <a:t>(subject to change)</a:t>
                      </a:r>
                    </a:p>
                    <a:p>
                      <a:pPr marL="0" marR="0" indent="-1270">
                        <a:spcBef>
                          <a:spcPts val="0"/>
                        </a:spcBef>
                        <a:spcAft>
                          <a:spcPts val="0"/>
                        </a:spcAft>
                      </a:pPr>
                      <a:r>
                        <a:rPr lang="en-US" sz="1700">
                          <a:effectLst/>
                          <a:latin typeface="Arial Nova Light" panose="020B0304020202020204" pitchFamily="34" charset="0"/>
                        </a:rPr>
                        <a:t> </a:t>
                      </a:r>
                    </a:p>
                    <a:p>
                      <a:pPr marL="0" marR="0">
                        <a:lnSpc>
                          <a:spcPct val="115000"/>
                        </a:lnSpc>
                        <a:spcBef>
                          <a:spcPts val="0"/>
                        </a:spcBef>
                        <a:spcAft>
                          <a:spcPts val="0"/>
                        </a:spcAft>
                      </a:pPr>
                      <a:r>
                        <a:rPr lang="en-US" sz="1700">
                          <a:effectLst/>
                          <a:latin typeface="Arial Nova Light" panose="020B0304020202020204" pitchFamily="34" charset="0"/>
                        </a:rPr>
                        <a:t> </a:t>
                      </a:r>
                      <a:endParaRPr lang="en-US" sz="1700">
                        <a:effectLst/>
                        <a:latin typeface="Arial Nova Light" panose="020B0304020202020204" pitchFamily="34" charset="0"/>
                        <a:ea typeface="Times" panose="02020603050405020304" pitchFamily="18" charset="0"/>
                        <a:cs typeface="Times New Roman" panose="02020603050405020304" pitchFamily="18" charset="0"/>
                      </a:endParaRPr>
                    </a:p>
                  </a:txBody>
                  <a:tcPr marL="63495" marR="63495" marT="63503" marB="63503">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E7097846-DC13-4488-BE02-AA5EDA23712D}"/>
              </a:ext>
            </a:extLst>
          </p:cNvPr>
          <p:cNvSpPr/>
          <p:nvPr/>
        </p:nvSpPr>
        <p:spPr>
          <a:xfrm>
            <a:off x="4168647" y="960968"/>
            <a:ext cx="7567083" cy="5418664"/>
          </a:xfrm>
          <a:prstGeom prst="triangle">
            <a:avLst/>
          </a:prstGeom>
          <a:solidFill>
            <a:srgbClr val="DFA267"/>
          </a:solidFill>
          <a:ln>
            <a:solidFill>
              <a:srgbClr val="DFA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Arrow Connector 1">
            <a:extLst>
              <a:ext uri="{FF2B5EF4-FFF2-40B4-BE49-F238E27FC236}">
                <a16:creationId xmlns:a16="http://schemas.microsoft.com/office/drawing/2014/main" id="{1074321D-25C2-4876-BEDD-27FDE7631D0E}"/>
              </a:ext>
            </a:extLst>
          </p:cNvPr>
          <p:cNvCxnSpPr/>
          <p:nvPr/>
        </p:nvCxnSpPr>
        <p:spPr>
          <a:xfrm>
            <a:off x="796925" y="2723091"/>
            <a:ext cx="10636249" cy="3175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53CE7F8-7CFC-44DA-A0F0-180C863BAB83}"/>
              </a:ext>
            </a:extLst>
          </p:cNvPr>
          <p:cNvCxnSpPr>
            <a:cxnSpLocks/>
          </p:cNvCxnSpPr>
          <p:nvPr/>
        </p:nvCxnSpPr>
        <p:spPr>
          <a:xfrm>
            <a:off x="860424" y="4966758"/>
            <a:ext cx="10636249" cy="3175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8141BE5-D054-4137-A8E4-D7C5407023A4}"/>
              </a:ext>
            </a:extLst>
          </p:cNvPr>
          <p:cNvSpPr txBox="1"/>
          <p:nvPr/>
        </p:nvSpPr>
        <p:spPr>
          <a:xfrm>
            <a:off x="6512984" y="1549401"/>
            <a:ext cx="285961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Arial Nova Light"/>
                <a:cs typeface="Calibri"/>
              </a:rPr>
              <a:t>Neighborhood Subcabinet</a:t>
            </a:r>
            <a:endParaRPr lang="en-US">
              <a:latin typeface="Arial Nova Light"/>
              <a:cs typeface="Arial"/>
            </a:endParaRPr>
          </a:p>
          <a:p>
            <a:pPr algn="ctr"/>
            <a:r>
              <a:rPr lang="en-US">
                <a:latin typeface="Arial Nova Light"/>
                <a:cs typeface="Calibri"/>
              </a:rPr>
              <a:t>Mayor</a:t>
            </a:r>
          </a:p>
          <a:p>
            <a:pPr algn="ctr"/>
            <a:r>
              <a:rPr lang="en-US">
                <a:latin typeface="Arial Nova Light"/>
                <a:cs typeface="Calibri"/>
              </a:rPr>
              <a:t>Deputy Mayors</a:t>
            </a:r>
          </a:p>
          <a:p>
            <a:pPr algn="ctr"/>
            <a:r>
              <a:rPr lang="en-US">
                <a:latin typeface="Arial Nova Light"/>
                <a:cs typeface="Calibri"/>
              </a:rPr>
              <a:t>Agency Heads</a:t>
            </a:r>
          </a:p>
        </p:txBody>
      </p:sp>
      <p:sp>
        <p:nvSpPr>
          <p:cNvPr id="7" name="TextBox 6">
            <a:extLst>
              <a:ext uri="{FF2B5EF4-FFF2-40B4-BE49-F238E27FC236}">
                <a16:creationId xmlns:a16="http://schemas.microsoft.com/office/drawing/2014/main" id="{704DC403-8310-49AD-B1A6-A884BC6A4098}"/>
              </a:ext>
            </a:extLst>
          </p:cNvPr>
          <p:cNvSpPr txBox="1"/>
          <p:nvPr/>
        </p:nvSpPr>
        <p:spPr>
          <a:xfrm>
            <a:off x="5835650" y="2978149"/>
            <a:ext cx="4224866"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Arial Nova Light"/>
                <a:cs typeface="Calibri"/>
              </a:rPr>
              <a:t>Working Group</a:t>
            </a:r>
            <a:endParaRPr lang="en-US">
              <a:latin typeface="Arial Nova Light"/>
            </a:endParaRPr>
          </a:p>
          <a:p>
            <a:pPr algn="ctr"/>
            <a:r>
              <a:rPr lang="en-US">
                <a:latin typeface="Arial Nova Light"/>
                <a:cs typeface="Calibri"/>
              </a:rPr>
              <a:t>(7) Impact Investment Areas</a:t>
            </a:r>
          </a:p>
          <a:p>
            <a:pPr algn="ctr"/>
            <a:r>
              <a:rPr lang="en-US">
                <a:latin typeface="Arial Nova Light"/>
                <a:cs typeface="Calibri"/>
              </a:rPr>
              <a:t>Neighborhood Development Officers</a:t>
            </a:r>
            <a:endParaRPr lang="en-US">
              <a:latin typeface="Arial Nova Light"/>
            </a:endParaRPr>
          </a:p>
          <a:p>
            <a:pPr algn="ctr"/>
            <a:r>
              <a:rPr lang="en-US">
                <a:latin typeface="Arial Nova Light"/>
                <a:cs typeface="Calibri"/>
              </a:rPr>
              <a:t>City Planners</a:t>
            </a:r>
          </a:p>
          <a:p>
            <a:pPr algn="ctr"/>
            <a:r>
              <a:rPr lang="en-US">
                <a:latin typeface="Arial Nova Light"/>
                <a:cs typeface="Calibri"/>
              </a:rPr>
              <a:t>Councilmembers</a:t>
            </a:r>
          </a:p>
          <a:p>
            <a:pPr algn="ctr"/>
            <a:r>
              <a:rPr lang="en-US">
                <a:latin typeface="Arial Nova Light"/>
                <a:cs typeface="Calibri"/>
              </a:rPr>
              <a:t>Community Development Organizations</a:t>
            </a:r>
          </a:p>
          <a:p>
            <a:pPr algn="ctr"/>
            <a:r>
              <a:rPr lang="en-US">
                <a:latin typeface="Arial Nova Light"/>
                <a:cs typeface="Calibri"/>
              </a:rPr>
              <a:t>Neighborhood Associations</a:t>
            </a:r>
          </a:p>
        </p:txBody>
      </p:sp>
      <p:sp>
        <p:nvSpPr>
          <p:cNvPr id="8" name="TextBox 7">
            <a:extLst>
              <a:ext uri="{FF2B5EF4-FFF2-40B4-BE49-F238E27FC236}">
                <a16:creationId xmlns:a16="http://schemas.microsoft.com/office/drawing/2014/main" id="{FE8B91ED-8E0A-461F-AE75-14429C895F71}"/>
              </a:ext>
            </a:extLst>
          </p:cNvPr>
          <p:cNvSpPr txBox="1"/>
          <p:nvPr/>
        </p:nvSpPr>
        <p:spPr>
          <a:xfrm>
            <a:off x="5581651" y="5190068"/>
            <a:ext cx="472228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Arial Nova Light"/>
                <a:cs typeface="Calibri"/>
              </a:rPr>
              <a:t>Community Conversation</a:t>
            </a:r>
            <a:endParaRPr lang="en-US">
              <a:latin typeface="Arial Nova Light"/>
            </a:endParaRPr>
          </a:p>
          <a:p>
            <a:pPr algn="ctr"/>
            <a:r>
              <a:rPr lang="en-US">
                <a:latin typeface="Arial Nova Light"/>
                <a:cs typeface="Calibri"/>
              </a:rPr>
              <a:t>City Agencies</a:t>
            </a:r>
          </a:p>
          <a:p>
            <a:pPr algn="ctr"/>
            <a:r>
              <a:rPr lang="en-US">
                <a:latin typeface="Arial Nova Light"/>
                <a:cs typeface="Calibri"/>
              </a:rPr>
              <a:t>General Public</a:t>
            </a:r>
          </a:p>
          <a:p>
            <a:pPr algn="ctr"/>
            <a:r>
              <a:rPr lang="en-US">
                <a:latin typeface="Arial Nova Light"/>
                <a:cs typeface="Calibri"/>
              </a:rPr>
              <a:t>Neighborhood Stakeholders</a:t>
            </a:r>
          </a:p>
        </p:txBody>
      </p:sp>
      <p:sp>
        <p:nvSpPr>
          <p:cNvPr id="9" name="TextBox 8">
            <a:extLst>
              <a:ext uri="{FF2B5EF4-FFF2-40B4-BE49-F238E27FC236}">
                <a16:creationId xmlns:a16="http://schemas.microsoft.com/office/drawing/2014/main" id="{52BD5647-D10F-4F51-A9EA-795793E357A9}"/>
              </a:ext>
            </a:extLst>
          </p:cNvPr>
          <p:cNvSpPr txBox="1"/>
          <p:nvPr/>
        </p:nvSpPr>
        <p:spPr>
          <a:xfrm>
            <a:off x="745067" y="1591734"/>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alibri"/>
              </a:rPr>
              <a:t>Executive level prioritization, oversight and resource alignment</a:t>
            </a:r>
            <a:endParaRPr lang="en-US"/>
          </a:p>
        </p:txBody>
      </p:sp>
      <p:sp>
        <p:nvSpPr>
          <p:cNvPr id="10" name="TextBox 9">
            <a:extLst>
              <a:ext uri="{FF2B5EF4-FFF2-40B4-BE49-F238E27FC236}">
                <a16:creationId xmlns:a16="http://schemas.microsoft.com/office/drawing/2014/main" id="{FDCC9466-0029-4F79-B128-5324BF1274F3}"/>
              </a:ext>
            </a:extLst>
          </p:cNvPr>
          <p:cNvSpPr txBox="1"/>
          <p:nvPr/>
        </p:nvSpPr>
        <p:spPr>
          <a:xfrm>
            <a:off x="797983" y="3390900"/>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alibri"/>
              </a:rPr>
              <a:t>Agency level planning and implementation with neighborhood partners</a:t>
            </a:r>
            <a:endParaRPr lang="en-US"/>
          </a:p>
        </p:txBody>
      </p:sp>
      <p:sp>
        <p:nvSpPr>
          <p:cNvPr id="11" name="TextBox 10">
            <a:extLst>
              <a:ext uri="{FF2B5EF4-FFF2-40B4-BE49-F238E27FC236}">
                <a16:creationId xmlns:a16="http://schemas.microsoft.com/office/drawing/2014/main" id="{28685F7A-BF20-45E5-B054-788788B77793}"/>
              </a:ext>
            </a:extLst>
          </p:cNvPr>
          <p:cNvSpPr txBox="1"/>
          <p:nvPr/>
        </p:nvSpPr>
        <p:spPr>
          <a:xfrm>
            <a:off x="861483" y="5295901"/>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cs typeface="Calibri"/>
              </a:rPr>
              <a:t>Community level information-sharing and general feedback</a:t>
            </a:r>
            <a:endParaRPr lang="en-US">
              <a:cs typeface="Calibri"/>
            </a:endParaRPr>
          </a:p>
        </p:txBody>
      </p:sp>
      <p:sp>
        <p:nvSpPr>
          <p:cNvPr id="12" name="TextBox 13">
            <a:extLst>
              <a:ext uri="{FF2B5EF4-FFF2-40B4-BE49-F238E27FC236}">
                <a16:creationId xmlns:a16="http://schemas.microsoft.com/office/drawing/2014/main" id="{AB46E51F-C23A-A6EC-23BF-A6B7D20AFA53}"/>
              </a:ext>
            </a:extLst>
          </p:cNvPr>
          <p:cNvSpPr txBox="1">
            <a:spLocks noChangeArrowheads="1"/>
          </p:cNvSpPr>
          <p:nvPr/>
        </p:nvSpPr>
        <p:spPr bwMode="auto">
          <a:xfrm>
            <a:off x="312738" y="221545"/>
            <a:ext cx="11333162"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000" b="1">
                <a:solidFill>
                  <a:srgbClr val="1CA89D"/>
                </a:solidFill>
                <a:latin typeface="Cambo"/>
              </a:rPr>
              <a:t>Neighborhood Subcabinet/Working Groups/Community Conversations Structure</a:t>
            </a:r>
            <a:endParaRPr lang="en-US" altLang="en-US">
              <a:latin typeface="Cambo"/>
            </a:endParaRPr>
          </a:p>
          <a:p>
            <a:pPr eaLnBrk="1" hangingPunct="1">
              <a:buFont typeface="Wingdings" panose="05000000000000000000" pitchFamily="2" charset="2"/>
              <a:buChar char="q"/>
            </a:pPr>
            <a:endParaRPr lang="en-US" altLang="en-US" sz="1600">
              <a:latin typeface="Cambo"/>
            </a:endParaRPr>
          </a:p>
        </p:txBody>
      </p:sp>
    </p:spTree>
    <p:extLst>
      <p:ext uri="{BB962C8B-B14F-4D97-AF65-F5344CB8AC3E}">
        <p14:creationId xmlns:p14="http://schemas.microsoft.com/office/powerpoint/2010/main" val="3763891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D0D0D"/>
        </a:solidFill>
        <a:effectLst/>
      </p:bgPr>
    </p:bg>
    <p:spTree>
      <p:nvGrpSpPr>
        <p:cNvPr id="1" name=""/>
        <p:cNvGrpSpPr/>
        <p:nvPr/>
      </p:nvGrpSpPr>
      <p:grpSpPr>
        <a:xfrm>
          <a:off x="0" y="0"/>
          <a:ext cx="0" cy="0"/>
          <a:chOff x="0" y="0"/>
          <a:chExt cx="0" cy="0"/>
        </a:xfrm>
      </p:grpSpPr>
      <p:pic>
        <p:nvPicPr>
          <p:cNvPr id="21506" name="Picture Placeholder 2">
            <a:extLst>
              <a:ext uri="{FF2B5EF4-FFF2-40B4-BE49-F238E27FC236}">
                <a16:creationId xmlns:a16="http://schemas.microsoft.com/office/drawing/2014/main" id="{D333DE85-6A43-FA70-F602-AF5CA8AA3650}"/>
              </a:ext>
            </a:extLst>
          </p:cNvPr>
          <p:cNvPicPr>
            <a:picLocks noGrp="1" noChangeAspect="1" noChangeArrowheads="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5">
            <a:extLst>
              <a:ext uri="{FF2B5EF4-FFF2-40B4-BE49-F238E27FC236}">
                <a16:creationId xmlns:a16="http://schemas.microsoft.com/office/drawing/2014/main" id="{EB00F451-C122-E0E8-49F0-8D2C906ADA3B}"/>
              </a:ext>
            </a:extLst>
          </p:cNvPr>
          <p:cNvSpPr txBox="1">
            <a:spLocks noChangeArrowheads="1"/>
          </p:cNvSpPr>
          <p:nvPr/>
        </p:nvSpPr>
        <p:spPr bwMode="auto">
          <a:xfrm>
            <a:off x="4733290" y="5161935"/>
            <a:ext cx="25019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FFFFFF"/>
                </a:solidFill>
                <a:effectLst/>
                <a:uLnTx/>
                <a:uFillTx/>
                <a:latin typeface="URW DIN"/>
                <a:ea typeface="MS PGothic" panose="020B0600070205080204" pitchFamily="34" charset="-128"/>
                <a:cs typeface="+mn-cs"/>
              </a:rPr>
              <a:t>Mayor’s Office, DHCD, DOP</a:t>
            </a:r>
          </a:p>
        </p:txBody>
      </p:sp>
      <p:sp>
        <p:nvSpPr>
          <p:cNvPr id="21508" name="Title 7">
            <a:extLst>
              <a:ext uri="{FF2B5EF4-FFF2-40B4-BE49-F238E27FC236}">
                <a16:creationId xmlns:a16="http://schemas.microsoft.com/office/drawing/2014/main" id="{FC111ADF-2934-5D82-0CAF-DB5F66A208AF}"/>
              </a:ext>
            </a:extLst>
          </p:cNvPr>
          <p:cNvSpPr txBox="1">
            <a:spLocks noChangeArrowheads="1"/>
          </p:cNvSpPr>
          <p:nvPr/>
        </p:nvSpPr>
        <p:spPr bwMode="auto">
          <a:xfrm>
            <a:off x="477520" y="3549540"/>
            <a:ext cx="1101344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90000"/>
              </a:lnSpc>
              <a:defRPr/>
            </a:pPr>
            <a:r>
              <a:rPr kumimoji="0" lang="en-US" altLang="en-US" sz="5000" b="1" i="0" u="none" strike="noStrike" kern="1200" cap="none" spc="0" normalizeH="0" baseline="0" noProof="0">
                <a:ln>
                  <a:noFill/>
                </a:ln>
                <a:solidFill>
                  <a:srgbClr val="1CA89D"/>
                </a:solidFill>
                <a:effectLst/>
                <a:uLnTx/>
                <a:uFillTx/>
                <a:latin typeface="Cantiga SemiBold"/>
                <a:ea typeface="MS PGothic"/>
                <a:cs typeface="+mn-cs"/>
              </a:rPr>
              <a:t>Coldstream Homestead Montebello </a:t>
            </a:r>
            <a:r>
              <a:rPr lang="en-US" altLang="en-US" sz="5000" b="1">
                <a:solidFill>
                  <a:srgbClr val="1CA89D"/>
                </a:solidFill>
                <a:latin typeface="Cantiga SemiBold"/>
                <a:ea typeface="MS PGothic"/>
              </a:rPr>
              <a:t>IIA</a:t>
            </a:r>
          </a:p>
          <a:p>
            <a:pPr algn="ctr" eaLnBrk="1" hangingPunct="1">
              <a:lnSpc>
                <a:spcPct val="90000"/>
              </a:lnSpc>
              <a:defRPr/>
            </a:pPr>
            <a:r>
              <a:rPr lang="en-US" altLang="en-US" sz="5000" b="1">
                <a:solidFill>
                  <a:srgbClr val="1CA89D"/>
                </a:solidFill>
                <a:latin typeface="Cantiga SemiBold"/>
                <a:ea typeface="MS PGothic"/>
              </a:rPr>
              <a:t>Implementation Strategy </a:t>
            </a:r>
            <a:r>
              <a:rPr kumimoji="0" lang="en-US" altLang="en-US" sz="5000" b="1" i="0" u="none" strike="noStrike" kern="1200" cap="none" spc="0" normalizeH="0" baseline="0" noProof="0">
                <a:ln>
                  <a:noFill/>
                </a:ln>
                <a:solidFill>
                  <a:srgbClr val="1CA89D"/>
                </a:solidFill>
                <a:effectLst/>
                <a:uLnTx/>
                <a:uFillTx/>
                <a:latin typeface="Cantiga SemiBold"/>
                <a:ea typeface="MS PGothic"/>
                <a:cs typeface="+mn-cs"/>
              </a:rPr>
              <a:t>Overview</a:t>
            </a:r>
            <a:endParaRPr lang="en-US" altLang="en-US" sz="5000" b="1" i="0" u="none" strike="noStrike" kern="1200" cap="none" spc="0" normalizeH="0" baseline="0" noProof="0">
              <a:ln>
                <a:noFill/>
              </a:ln>
              <a:solidFill>
                <a:srgbClr val="1CA89D"/>
              </a:solidFill>
              <a:effectLst/>
              <a:uLnTx/>
              <a:uFillTx/>
              <a:latin typeface="Cantiga SemiBold"/>
              <a:ea typeface="MS PGothic"/>
            </a:endParaRPr>
          </a:p>
        </p:txBody>
      </p:sp>
      <p:sp>
        <p:nvSpPr>
          <p:cNvPr id="23" name="TextBox 22">
            <a:extLst>
              <a:ext uri="{FF2B5EF4-FFF2-40B4-BE49-F238E27FC236}">
                <a16:creationId xmlns:a16="http://schemas.microsoft.com/office/drawing/2014/main" id="{02090ACC-7B91-8E27-9EDB-6DB722643160}"/>
              </a:ext>
            </a:extLst>
          </p:cNvPr>
          <p:cNvSpPr txBox="1"/>
          <p:nvPr/>
        </p:nvSpPr>
        <p:spPr>
          <a:xfrm>
            <a:off x="4879975" y="6432550"/>
            <a:ext cx="2444750" cy="27781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a:ln>
                  <a:noFill/>
                </a:ln>
                <a:solidFill>
                  <a:prstClr val="white"/>
                </a:solidFill>
                <a:effectLst/>
                <a:uLnTx/>
                <a:uFillTx/>
                <a:latin typeface="Calibri Light" panose="020F0302020204030204"/>
                <a:ea typeface="Source Sans Pro" panose="020B0503030403020204" pitchFamily="34" charset="0"/>
                <a:cs typeface="Open Sans" panose="020B0606030504020204" pitchFamily="34" charset="0"/>
              </a:rPr>
              <a:t>DHCD.Baltimorecity.gov</a:t>
            </a:r>
          </a:p>
        </p:txBody>
      </p:sp>
      <p:cxnSp>
        <p:nvCxnSpPr>
          <p:cNvPr id="12" name="Straight Connector 11">
            <a:extLst>
              <a:ext uri="{FF2B5EF4-FFF2-40B4-BE49-F238E27FC236}">
                <a16:creationId xmlns:a16="http://schemas.microsoft.com/office/drawing/2014/main" id="{9B02721D-909C-1925-15DF-71C99ACC43FA}"/>
              </a:ext>
            </a:extLst>
          </p:cNvPr>
          <p:cNvCxnSpPr>
            <a:cxnSpLocks/>
          </p:cNvCxnSpPr>
          <p:nvPr/>
        </p:nvCxnSpPr>
        <p:spPr>
          <a:xfrm>
            <a:off x="0" y="6572250"/>
            <a:ext cx="4713288" cy="0"/>
          </a:xfrm>
          <a:prstGeom prst="line">
            <a:avLst/>
          </a:prstGeom>
          <a:ln w="38100">
            <a:solidFill>
              <a:srgbClr val="C0513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D222F8-08D0-6FFE-E096-DCEA0DAB5C41}"/>
              </a:ext>
            </a:extLst>
          </p:cNvPr>
          <p:cNvCxnSpPr>
            <a:cxnSpLocks/>
          </p:cNvCxnSpPr>
          <p:nvPr/>
        </p:nvCxnSpPr>
        <p:spPr>
          <a:xfrm>
            <a:off x="7478713" y="6572250"/>
            <a:ext cx="4713287" cy="0"/>
          </a:xfrm>
          <a:prstGeom prst="line">
            <a:avLst/>
          </a:prstGeom>
          <a:ln w="38100">
            <a:solidFill>
              <a:srgbClr val="C0513D"/>
            </a:solidFill>
          </a:ln>
        </p:spPr>
        <p:style>
          <a:lnRef idx="1">
            <a:schemeClr val="accent1"/>
          </a:lnRef>
          <a:fillRef idx="0">
            <a:schemeClr val="accent1"/>
          </a:fillRef>
          <a:effectRef idx="0">
            <a:schemeClr val="accent1"/>
          </a:effectRef>
          <a:fontRef idx="minor">
            <a:schemeClr val="tx1"/>
          </a:fontRef>
        </p:style>
      </p:cxnSp>
      <p:pic>
        <p:nvPicPr>
          <p:cNvPr id="21512" name="Picture 8">
            <a:extLst>
              <a:ext uri="{FF2B5EF4-FFF2-40B4-BE49-F238E27FC236}">
                <a16:creationId xmlns:a16="http://schemas.microsoft.com/office/drawing/2014/main" id="{31FC0013-CF68-12F6-3BC4-FB593A8BC15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74419" y="545340"/>
            <a:ext cx="2443162"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847318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2">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CF261760-0A5E-7202-51F5-A4B21426EEE7}"/>
              </a:ext>
            </a:extLst>
          </p:cNvPr>
          <p:cNvSpPr txBox="1"/>
          <p:nvPr/>
        </p:nvSpPr>
        <p:spPr>
          <a:xfrm>
            <a:off x="567891" y="0"/>
            <a:ext cx="4156397" cy="685467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eaLnBrk="1" hangingPunct="1">
              <a:lnSpc>
                <a:spcPct val="90000"/>
              </a:lnSpc>
              <a:spcAft>
                <a:spcPts val="600"/>
              </a:spcAft>
            </a:pPr>
            <a:r>
              <a:rPr lang="en-US" sz="5400" b="1" kern="1200" dirty="0">
                <a:solidFill>
                  <a:srgbClr val="1CA89D"/>
                </a:solidFill>
                <a:latin typeface="Cambo"/>
                <a:ea typeface="+mj-ea"/>
                <a:cs typeface="+mj-cs"/>
              </a:rPr>
              <a:t>Building From Strength</a:t>
            </a:r>
            <a:endParaRPr lang="en-US" sz="5400" b="1" kern="1200" dirty="0">
              <a:solidFill>
                <a:srgbClr val="1CA89D"/>
              </a:solidFill>
              <a:latin typeface="Cambo"/>
              <a:ea typeface="+mj-ea"/>
              <a:cs typeface="Calibri Light"/>
            </a:endParaRPr>
          </a:p>
        </p:txBody>
      </p:sp>
      <p:sp>
        <p:nvSpPr>
          <p:cNvPr id="8" name="TextBox 7">
            <a:extLst>
              <a:ext uri="{FF2B5EF4-FFF2-40B4-BE49-F238E27FC236}">
                <a16:creationId xmlns:a16="http://schemas.microsoft.com/office/drawing/2014/main" id="{453DA2C1-AFEA-5EB6-97E7-8890DBCCB2C3}"/>
              </a:ext>
            </a:extLst>
          </p:cNvPr>
          <p:cNvSpPr txBox="1"/>
          <p:nvPr/>
        </p:nvSpPr>
        <p:spPr>
          <a:xfrm>
            <a:off x="5001423" y="3975568"/>
            <a:ext cx="3245865" cy="2462213"/>
          </a:xfrm>
          <a:prstGeom prst="rect">
            <a:avLst/>
          </a:prstGeom>
          <a:noFill/>
        </p:spPr>
        <p:txBody>
          <a:bodyPr wrap="square" rtlCol="0">
            <a:spAutoFit/>
          </a:bodyPr>
          <a:lstStyle/>
          <a:p>
            <a:r>
              <a:rPr lang="en-US" sz="1400"/>
              <a:t>1. Johns Hopkins University @ Eastern and Waverly Park </a:t>
            </a:r>
          </a:p>
          <a:p>
            <a:r>
              <a:rPr lang="en-US" sz="1400"/>
              <a:t>2. Baltimore City College High School</a:t>
            </a:r>
          </a:p>
          <a:p>
            <a:r>
              <a:rPr lang="en-US" sz="1400"/>
              <a:t>3. Lake Montebello</a:t>
            </a:r>
          </a:p>
          <a:p>
            <a:r>
              <a:rPr lang="en-US" sz="1400"/>
              <a:t>4.Lake Montebello Elementary School – 21</a:t>
            </a:r>
            <a:r>
              <a:rPr lang="en-US" sz="1400" baseline="30000"/>
              <a:t>st</a:t>
            </a:r>
            <a:r>
              <a:rPr lang="en-US" sz="1400"/>
              <a:t> Century Schools &amp; INSPIRE </a:t>
            </a:r>
          </a:p>
          <a:p>
            <a:r>
              <a:rPr lang="en-US" sz="1400"/>
              <a:t>5. Briscoe Park Expansion </a:t>
            </a:r>
          </a:p>
          <a:p>
            <a:r>
              <a:rPr lang="en-US" sz="1400"/>
              <a:t>6. Tivoly Eco Village Development Site  </a:t>
            </a:r>
          </a:p>
          <a:p>
            <a:r>
              <a:rPr lang="en-US" sz="1400"/>
              <a:t>7. Montebello Park</a:t>
            </a:r>
          </a:p>
          <a:p>
            <a:r>
              <a:rPr lang="en-US" sz="1400"/>
              <a:t>8. Clifton Park Golf Course and Historic Clifton Mansion</a:t>
            </a:r>
          </a:p>
        </p:txBody>
      </p:sp>
      <p:sp>
        <p:nvSpPr>
          <p:cNvPr id="9" name="TextBox 8">
            <a:extLst>
              <a:ext uri="{FF2B5EF4-FFF2-40B4-BE49-F238E27FC236}">
                <a16:creationId xmlns:a16="http://schemas.microsoft.com/office/drawing/2014/main" id="{B710AB84-0AC8-9718-7872-941920859AF3}"/>
              </a:ext>
            </a:extLst>
          </p:cNvPr>
          <p:cNvSpPr txBox="1"/>
          <p:nvPr/>
        </p:nvSpPr>
        <p:spPr>
          <a:xfrm>
            <a:off x="8401878" y="3975568"/>
            <a:ext cx="3635532" cy="2893100"/>
          </a:xfrm>
          <a:prstGeom prst="rect">
            <a:avLst/>
          </a:prstGeom>
          <a:noFill/>
        </p:spPr>
        <p:txBody>
          <a:bodyPr wrap="square" rtlCol="0">
            <a:spAutoFit/>
          </a:bodyPr>
          <a:lstStyle/>
          <a:p>
            <a:r>
              <a:rPr lang="en-US" sz="1400"/>
              <a:t>9. Coldstream Park Elementary School</a:t>
            </a:r>
          </a:p>
          <a:p>
            <a:r>
              <a:rPr lang="en-US" sz="1400"/>
              <a:t>10. Coldstream Recreation Center</a:t>
            </a:r>
          </a:p>
          <a:p>
            <a:r>
              <a:rPr lang="en-US" sz="1400"/>
              <a:t>11. Adams Park</a:t>
            </a:r>
          </a:p>
          <a:p>
            <a:r>
              <a:rPr lang="en-US" sz="1400"/>
              <a:t>12. Rehab blocks</a:t>
            </a:r>
          </a:p>
          <a:p>
            <a:r>
              <a:rPr lang="en-US" sz="1400"/>
              <a:t>13.Harford Road Commercial Corridor and rehab blocks </a:t>
            </a:r>
          </a:p>
          <a:p>
            <a:r>
              <a:rPr lang="en-US" sz="1400"/>
              <a:t>14. Cloverland Dairy</a:t>
            </a:r>
          </a:p>
          <a:p>
            <a:r>
              <a:rPr lang="en-US" sz="1400"/>
              <a:t>15. New REACH Partnership School</a:t>
            </a:r>
          </a:p>
          <a:p>
            <a:r>
              <a:rPr lang="en-US" sz="1400"/>
              <a:t>16. Former Lake Clifton High School, which will become part of Morgan State Univ. Campus</a:t>
            </a:r>
          </a:p>
          <a:p>
            <a:r>
              <a:rPr lang="en-US" sz="1400"/>
              <a:t>17. Maryland Transit Authority (MTA) Kirk Avenue Bus Terminal </a:t>
            </a:r>
          </a:p>
          <a:p>
            <a:endParaRPr lang="en-US" sz="1400"/>
          </a:p>
        </p:txBody>
      </p:sp>
      <p:pic>
        <p:nvPicPr>
          <p:cNvPr id="12" name="Picture Placeholder 11" descr="Chart&#10;&#10;Description automatically generated">
            <a:extLst>
              <a:ext uri="{FF2B5EF4-FFF2-40B4-BE49-F238E27FC236}">
                <a16:creationId xmlns:a16="http://schemas.microsoft.com/office/drawing/2014/main" id="{694BC158-76F8-4A69-A39C-9EF55067D6BB}"/>
              </a:ext>
            </a:extLst>
          </p:cNvPr>
          <p:cNvPicPr>
            <a:picLocks noGrp="1"/>
          </p:cNvPicPr>
          <p:nvPr>
            <p:ph type="pic" sz="quarter" idx="10"/>
          </p:nvPr>
        </p:nvPicPr>
        <p:blipFill rotWithShape="1">
          <a:blip r:embed="rId3" cstate="screen">
            <a:extLst>
              <a:ext uri="{28A0092B-C50C-407E-A947-70E740481C1C}">
                <a14:useLocalDpi xmlns:a14="http://schemas.microsoft.com/office/drawing/2010/main"/>
              </a:ext>
            </a:extLst>
          </a:blip>
          <a:srcRect l="-2836" t="8724" r="-2011"/>
          <a:stretch/>
        </p:blipFill>
        <p:spPr bwMode="auto">
          <a:xfrm>
            <a:off x="5608320" y="171687"/>
            <a:ext cx="5779008" cy="37898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4792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CF261760-0A5E-7202-51F5-A4B21426EEE7}"/>
              </a:ext>
            </a:extLst>
          </p:cNvPr>
          <p:cNvSpPr txBox="1"/>
          <p:nvPr/>
        </p:nvSpPr>
        <p:spPr>
          <a:xfrm>
            <a:off x="558266" y="0"/>
            <a:ext cx="4166022" cy="685467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90000"/>
              </a:lnSpc>
              <a:spcAft>
                <a:spcPts val="600"/>
              </a:spcAft>
            </a:pPr>
            <a:r>
              <a:rPr lang="en-US" sz="4800" b="1" kern="1200" dirty="0">
                <a:solidFill>
                  <a:srgbClr val="1CA89D"/>
                </a:solidFill>
                <a:latin typeface="Cambo"/>
                <a:ea typeface="+mj-ea"/>
                <a:cs typeface="+mj-cs"/>
              </a:rPr>
              <a:t>Block Level Planning</a:t>
            </a:r>
          </a:p>
          <a:p>
            <a:pPr marL="342900" indent="-342900">
              <a:buFontTx/>
              <a:buChar char="-"/>
            </a:pPr>
            <a:r>
              <a:rPr lang="en-US" sz="2400" dirty="0">
                <a:solidFill>
                  <a:srgbClr val="1CA89D"/>
                </a:solidFill>
              </a:rPr>
              <a:t>Targeted Homeownership Support</a:t>
            </a:r>
          </a:p>
          <a:p>
            <a:pPr marL="342900" indent="-342900">
              <a:buFontTx/>
              <a:buChar char="-"/>
            </a:pPr>
            <a:r>
              <a:rPr lang="en-US" sz="2400" dirty="0">
                <a:solidFill>
                  <a:srgbClr val="1CA89D"/>
                </a:solidFill>
              </a:rPr>
              <a:t>Priority Site Assembly and Whole Block Rehab</a:t>
            </a:r>
          </a:p>
          <a:p>
            <a:pPr marL="342900" indent="-342900">
              <a:buFontTx/>
              <a:buChar char="-"/>
            </a:pPr>
            <a:r>
              <a:rPr lang="en-US" sz="2400" dirty="0">
                <a:solidFill>
                  <a:srgbClr val="1CA89D"/>
                </a:solidFill>
              </a:rPr>
              <a:t>Demolition and Stabilization</a:t>
            </a:r>
          </a:p>
        </p:txBody>
      </p:sp>
      <p:pic>
        <p:nvPicPr>
          <p:cNvPr id="8" name="Picture 7" descr="CHM_BlockLevel_Update1.png">
            <a:extLst>
              <a:ext uri="{FF2B5EF4-FFF2-40B4-BE49-F238E27FC236}">
                <a16:creationId xmlns:a16="http://schemas.microsoft.com/office/drawing/2014/main" id="{C10A8512-7843-4DB2-B733-B069E0F383DD}"/>
              </a:ext>
            </a:extLst>
          </p:cNvPr>
          <p:cNvPicPr/>
          <p:nvPr/>
        </p:nvPicPr>
        <p:blipFill>
          <a:blip r:embed="rId3"/>
          <a:stretch>
            <a:fillRect/>
          </a:stretch>
        </p:blipFill>
        <p:spPr>
          <a:xfrm>
            <a:off x="4880737" y="305408"/>
            <a:ext cx="6962779" cy="5380329"/>
          </a:xfrm>
          <a:prstGeom prst="rect">
            <a:avLst/>
          </a:prstGeom>
        </p:spPr>
      </p:pic>
    </p:spTree>
    <p:extLst>
      <p:ext uri="{BB962C8B-B14F-4D97-AF65-F5344CB8AC3E}">
        <p14:creationId xmlns:p14="http://schemas.microsoft.com/office/powerpoint/2010/main" val="1625976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SharedWithUsers xmlns="f2b1fbdd-bd33-4930-8002-0c63c30e5321">
      <UserInfo>
        <DisplayName>Rubens, Kimberly (DHCD)</DisplayName>
        <AccountId>38</AccountId>
        <AccountType/>
      </UserInfo>
      <UserInfo>
        <DisplayName>Hammed-Owens, Bukola (DHCD)</DisplayName>
        <AccountId>283</AccountId>
        <AccountType/>
      </UserInfo>
      <UserInfo>
        <DisplayName>Edwards, Kate (DHCD)</DisplayName>
        <AccountId>39</AccountId>
        <AccountType/>
      </UserInfo>
      <UserInfo>
        <DisplayName>Hawley, Tammy D. (DHCD)</DisplayName>
        <AccountId>15</AccountId>
        <AccountType/>
      </UserInfo>
      <UserInfo>
        <DisplayName>Amadi, Masih (DHCD)</DisplayName>
        <AccountId>254</AccountId>
        <AccountType/>
      </UserInfo>
      <UserInfo>
        <DisplayName>Nash, Kevin (DHCD)</DisplayName>
        <AccountId>558</AccountId>
        <AccountType/>
      </UserInfo>
    </SharedWithUsers>
    <_activity xmlns="d08bb16b-0a49-49d3-8c8a-1e24941e770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6E3563CBFD2D47A832DD678C8E169C" ma:contentTypeVersion="13" ma:contentTypeDescription="Create a new document." ma:contentTypeScope="" ma:versionID="b32118ec0d03c4bd9c2da2a25f3dfdba">
  <xsd:schema xmlns:xsd="http://www.w3.org/2001/XMLSchema" xmlns:xs="http://www.w3.org/2001/XMLSchema" xmlns:p="http://schemas.microsoft.com/office/2006/metadata/properties" xmlns:ns3="d08bb16b-0a49-49d3-8c8a-1e24941e7705" xmlns:ns4="f2b1fbdd-bd33-4930-8002-0c63c30e5321" targetNamespace="http://schemas.microsoft.com/office/2006/metadata/properties" ma:root="true" ma:fieldsID="4afc541a7ac6175aec2b2f401b029b36" ns3:_="" ns4:_="">
    <xsd:import namespace="d08bb16b-0a49-49d3-8c8a-1e24941e7705"/>
    <xsd:import namespace="f2b1fbdd-bd33-4930-8002-0c63c30e532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8bb16b-0a49-49d3-8c8a-1e24941e77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b1fbdd-bd33-4930-8002-0c63c30e532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FEE477-D1AE-4752-B455-29301ED9F28E}">
  <ds:schemaRefs>
    <ds:schemaRef ds:uri="http://schemas.microsoft.com/office/2006/metadata/longProperties"/>
  </ds:schemaRefs>
</ds:datastoreItem>
</file>

<file path=customXml/itemProps2.xml><?xml version="1.0" encoding="utf-8"?>
<ds:datastoreItem xmlns:ds="http://schemas.openxmlformats.org/officeDocument/2006/customXml" ds:itemID="{0AB0D7C6-747D-4E32-9C1F-5A195475FE8F}">
  <ds:schemaRefs>
    <ds:schemaRef ds:uri="http://purl.org/dc/elements/1.1/"/>
    <ds:schemaRef ds:uri="http://schemas.microsoft.com/office/2006/documentManagement/types"/>
    <ds:schemaRef ds:uri="http://schemas.microsoft.com/office/2006/metadata/properties"/>
    <ds:schemaRef ds:uri="http://schemas.microsoft.com/office/infopath/2007/PartnerControls"/>
    <ds:schemaRef ds:uri="d08bb16b-0a49-49d3-8c8a-1e24941e7705"/>
    <ds:schemaRef ds:uri="http://purl.org/dc/terms/"/>
    <ds:schemaRef ds:uri="http://purl.org/dc/dcmitype/"/>
    <ds:schemaRef ds:uri="http://www.w3.org/XML/1998/namespace"/>
    <ds:schemaRef ds:uri="http://schemas.openxmlformats.org/package/2006/metadata/core-properties"/>
    <ds:schemaRef ds:uri="f2b1fbdd-bd33-4930-8002-0c63c30e5321"/>
  </ds:schemaRefs>
</ds:datastoreItem>
</file>

<file path=customXml/itemProps3.xml><?xml version="1.0" encoding="utf-8"?>
<ds:datastoreItem xmlns:ds="http://schemas.openxmlformats.org/officeDocument/2006/customXml" ds:itemID="{2853D73D-2421-4D7E-B75F-0379846B5B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8bb16b-0a49-49d3-8c8a-1e24941e7705"/>
    <ds:schemaRef ds:uri="f2b1fbdd-bd33-4930-8002-0c63c30e53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4C5E958-1335-4D74-B6AC-9F3A3F9D45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363</TotalTime>
  <Words>1931</Words>
  <Application>Microsoft Office PowerPoint</Application>
  <PresentationFormat>Widescreen</PresentationFormat>
  <Paragraphs>251</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LDDX</dc:creator>
  <cp:lastModifiedBy>Baccala, Kelly (DHCD)</cp:lastModifiedBy>
  <cp:revision>19</cp:revision>
  <dcterms:created xsi:type="dcterms:W3CDTF">2018-08-19T17:09:14Z</dcterms:created>
  <dcterms:modified xsi:type="dcterms:W3CDTF">2023-06-07T21:21:01Z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0x0101003B6E3563CBFD2D47A832DD678C8E169C</vt:lpwstr>
  </property>
  <property fmtid="{D5CDD505-2E9C-101B-9397-08002B2CF9AE}" pid="3" name="display_urn:schemas-microsoft-com:office:office#SharedWithUsers">
    <vt:lpwstr>Stephens, Teresa (DHCD)</vt:lpwstr>
  </property>
  <property fmtid="{D5CDD505-2E9C-101B-9397-08002B2CF9AE}" pid="4" name="SharedWithUsers">
    <vt:lpwstr>153;#Stephens, Teresa (DHCD)</vt:lpwstr>
  </property>
  <property fmtid="{D5CDD505-2E9C-101B-9397-08002B2CF9AE}" pid="5" name="MediaServiceImageTags">
    <vt:lpwstr/>
  </property>
</Properties>
</file>