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comments/modernComment_112_BD7684A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2FD7816E.xml" ContentType="application/vnd.ms-powerpoint.comments+xml"/>
  <Override PartName="/ppt/notesSlides/notesSlide4.xml" ContentType="application/vnd.openxmlformats-officedocument.presentationml.notesSlide+xml"/>
  <Override PartName="/ppt/comments/modernComment_10C_50A52ED2.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A_8D48282C.xml" ContentType="application/vnd.ms-powerpoint.comments+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7" r:id="rId2"/>
    <p:sldId id="276" r:id="rId3"/>
    <p:sldId id="275" r:id="rId4"/>
    <p:sldId id="274" r:id="rId5"/>
    <p:sldId id="273" r:id="rId6"/>
    <p:sldId id="272" r:id="rId7"/>
    <p:sldId id="271" r:id="rId8"/>
    <p:sldId id="269" r:id="rId9"/>
    <p:sldId id="270" r:id="rId10"/>
    <p:sldId id="268" r:id="rId11"/>
    <p:sldId id="279" r:id="rId12"/>
    <p:sldId id="267" r:id="rId13"/>
    <p:sldId id="266" r:id="rId14"/>
    <p:sldId id="264" r:id="rId15"/>
    <p:sldId id="263" r:id="rId16"/>
    <p:sldId id="262" r:id="rId17"/>
    <p:sldId id="261" r:id="rId18"/>
    <p:sldId id="260" r:id="rId19"/>
    <p:sldId id="259" r:id="rId20"/>
    <p:sldId id="257" r:id="rId21"/>
    <p:sldId id="280"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EA7490-4E8F-01E9-2954-FD70DBCCBB89}" name="Jasper, Imani (DOP)" initials="J(" userId="S::imani.jasper@baltimorecity.gov::06c5c4c6-c8d4-4d30-b1f2-0937cf73606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F82E9-FAA1-79A3-F5B6-01EDA73C12D1}" v="81" dt="2023-09-21T15:41:02.094"/>
    <p1510:client id="{3966FE1B-098D-FE83-D417-44E721CBACDE}" v="2" dt="2023-10-10T15:49:55.600"/>
    <p1510:client id="{5D610DC2-09B3-9040-DCD7-F37798FE63D2}" v="28" dt="2023-09-25T17:52:15.432"/>
    <p1510:client id="{754470E8-D0B2-4909-B807-9E3AFDAD8725}" v="30" dt="2023-09-21T13:15:49.154"/>
    <p1510:client id="{9DD26179-0C71-F662-6462-30A6EEF12023}" v="18" dt="2023-09-20T18:57:01.304"/>
    <p1510:client id="{B0341AC6-1735-D877-2FBF-D96BD0F7E39F}" v="665" dt="2023-09-18T17:39:27.676"/>
    <p1510:client id="{CE1B5A09-BB40-A7B0-45FE-2F27A44A66EF}" v="341" dt="2023-09-15T17:00:13.037"/>
    <p1510:client id="{D783BC4A-345A-700F-A0DE-B46DEABC7053}" v="464" dt="2023-09-20T16:44:09.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comments/modernComment_10A_8D48282C.xml><?xml version="1.0" encoding="utf-8"?>
<p188:cmLst xmlns:a="http://schemas.openxmlformats.org/drawingml/2006/main" xmlns:r="http://schemas.openxmlformats.org/officeDocument/2006/relationships" xmlns:p188="http://schemas.microsoft.com/office/powerpoint/2018/8/main">
  <p188:cm id="{9ED15C42-34E2-41E0-88E1-987AAC164CEB}" authorId="{6FEA7490-4E8F-01E9-2954-FD70DBCCBB89}" status="resolved" created="2023-09-15T16:57:14.862" complete="100000">
    <pc:sldMkLst xmlns:pc="http://schemas.microsoft.com/office/powerpoint/2013/main/command">
      <pc:docMk/>
      <pc:sldMk cId="2370316332" sldId="266"/>
    </pc:sldMkLst>
    <p188:txBody>
      <a:bodyPr/>
      <a:lstStyle/>
      <a:p>
        <a:r>
          <a:rPr lang="en-US"/>
          <a:t>edit and format so it fits or continue to a new slide</a:t>
        </a:r>
      </a:p>
    </p188:txBody>
  </p188:cm>
</p188:cmLst>
</file>

<file path=ppt/comments/modernComment_10C_50A52ED2.xml><?xml version="1.0" encoding="utf-8"?>
<p188:cmLst xmlns:a="http://schemas.openxmlformats.org/drawingml/2006/main" xmlns:r="http://schemas.openxmlformats.org/officeDocument/2006/relationships" xmlns:p188="http://schemas.microsoft.com/office/powerpoint/2018/8/main">
  <p188:cm id="{BB269C34-6CA8-4068-9E1E-7BBD30BFE357}" authorId="{6FEA7490-4E8F-01E9-2954-FD70DBCCBB89}" status="resolved" created="2023-09-15T16:53:57.998" complete="100000">
    <ac:deMkLst xmlns:ac="http://schemas.microsoft.com/office/drawing/2013/main/command">
      <pc:docMk xmlns:pc="http://schemas.microsoft.com/office/powerpoint/2013/main/command"/>
      <pc:sldMk xmlns:pc="http://schemas.microsoft.com/office/powerpoint/2013/main/command" cId="1353002706" sldId="268"/>
      <ac:spMk id="2" creationId="{3730DD24-A1BD-4272-8E86-E6DA3B025FFC}"/>
    </ac:deMkLst>
    <p188:replyLst>
      <p188:reply id="{130F9916-09CF-43FF-95C4-1B2A7FD86160}" authorId="{6FEA7490-4E8F-01E9-2954-FD70DBCCBB89}" created="2023-09-20T16:36:47.871">
        <p188:txBody>
          <a:bodyPr/>
          <a:lstStyle/>
          <a:p>
            <a:r>
              <a:rPr lang="en-US"/>
              <a:t>hold for new graphic</a:t>
            </a:r>
          </a:p>
        </p188:txBody>
      </p188:reply>
    </p188:replyLst>
    <p188:txBody>
      <a:bodyPr/>
      <a:lstStyle/>
      <a:p>
        <a:r>
          <a:rPr lang="en-US"/>
          <a:t>is there a map of all the zones?</a:t>
        </a:r>
      </a:p>
    </p188:txBody>
  </p188:cm>
</p188:cmLst>
</file>

<file path=ppt/comments/modernComment_10E_2FD7816E.xml><?xml version="1.0" encoding="utf-8"?>
<p188:cmLst xmlns:a="http://schemas.openxmlformats.org/drawingml/2006/main" xmlns:r="http://schemas.openxmlformats.org/officeDocument/2006/relationships" xmlns:p188="http://schemas.microsoft.com/office/powerpoint/2018/8/main">
  <p188:cm id="{F6D68F27-3759-456F-B072-516866259BDD}" authorId="{6FEA7490-4E8F-01E9-2954-FD70DBCCBB89}" status="resolved" created="2023-09-18T13:31:41.195" complete="100000">
    <pc:sldMkLst xmlns:pc="http://schemas.microsoft.com/office/powerpoint/2013/main/command">
      <pc:docMk/>
      <pc:sldMk cId="802652526" sldId="270"/>
    </pc:sldMkLst>
    <p188:txBody>
      <a:bodyPr/>
      <a:lstStyle/>
      <a:p>
        <a:r>
          <a:rPr lang="en-US"/>
          <a:t>red highlighted can be deleted if they would create to much sidebar conversation</a:t>
        </a:r>
      </a:p>
    </p188:txBody>
  </p188:cm>
</p188:cmLst>
</file>

<file path=ppt/comments/modernComment_112_BD7684A0.xml><?xml version="1.0" encoding="utf-8"?>
<p188:cmLst xmlns:a="http://schemas.openxmlformats.org/drawingml/2006/main" xmlns:r="http://schemas.openxmlformats.org/officeDocument/2006/relationships" xmlns:p188="http://schemas.microsoft.com/office/powerpoint/2018/8/main">
  <p188:cm id="{AD88ACBA-B1F1-4521-9D96-B3366075EE03}" authorId="{6FEA7490-4E8F-01E9-2954-FD70DBCCBB89}" status="resolved" created="2023-09-18T17:39:27.676" complete="100000">
    <ac:deMkLst xmlns:ac="http://schemas.microsoft.com/office/drawing/2013/main/command">
      <pc:docMk xmlns:pc="http://schemas.microsoft.com/office/powerpoint/2013/main/command"/>
      <pc:sldMk xmlns:pc="http://schemas.microsoft.com/office/powerpoint/2013/main/command" cId="3178661024" sldId="274"/>
      <ac:spMk id="2" creationId="{D692231E-697E-6CE8-3442-5E2AD8523AF3}"/>
    </ac:deMkLst>
    <p188:txBody>
      <a:bodyPr/>
      <a:lstStyle/>
      <a:p>
        <a:r>
          <a:rPr lang="en-US"/>
          <a:t>[@Stephens, Teresa (DHCD)] is there anyone else I need to add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7AF67-3B42-4220-BBE3-2E466D45FE22}" type="datetimeFigureOut">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E09D-D3B7-45F1-89F3-1FD5515A86D0}" type="slidenum">
              <a:t>‹#›</a:t>
            </a:fld>
            <a:endParaRPr lang="en-US"/>
          </a:p>
        </p:txBody>
      </p:sp>
    </p:spTree>
    <p:extLst>
      <p:ext uri="{BB962C8B-B14F-4D97-AF65-F5344CB8AC3E}">
        <p14:creationId xmlns:p14="http://schemas.microsoft.com/office/powerpoint/2010/main" val="161288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8461D0-49E3-4C92-AEA5-277BAC5FC8A7}" type="slidenum">
              <a:rPr lang="en-US" smtClean="0"/>
              <a:pPr>
                <a:defRPr/>
              </a:pPr>
              <a:t>7</a:t>
            </a:fld>
            <a:endParaRPr lang="en-US"/>
          </a:p>
        </p:txBody>
      </p:sp>
    </p:spTree>
    <p:extLst>
      <p:ext uri="{BB962C8B-B14F-4D97-AF65-F5344CB8AC3E}">
        <p14:creationId xmlns:p14="http://schemas.microsoft.com/office/powerpoint/2010/main" val="354784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8</a:t>
            </a:fld>
            <a:endParaRPr lang="en-US"/>
          </a:p>
        </p:txBody>
      </p:sp>
    </p:spTree>
    <p:extLst>
      <p:ext uri="{BB962C8B-B14F-4D97-AF65-F5344CB8AC3E}">
        <p14:creationId xmlns:p14="http://schemas.microsoft.com/office/powerpoint/2010/main" val="63083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The IIAs  were first identified in the 2019 DHCD Community Development Framework </a:t>
            </a:r>
            <a:endParaRPr lang="en-US"/>
          </a:p>
          <a:p>
            <a:pPr marL="285750" indent="-285750">
              <a:buFont typeface="Arial"/>
              <a:buChar char="•"/>
            </a:pPr>
            <a:r>
              <a:rPr lang="en-US">
                <a:cs typeface="Calibri"/>
              </a:rPr>
              <a:t>They are areas of the City that are poised for transformational revitalization at the neighborhood level based on their existing assets, current redevelopment activity, and proximity to already shifting markets. </a:t>
            </a:r>
            <a:endParaRPr lang="en-US"/>
          </a:p>
          <a:p>
            <a:pPr marL="285750" indent="-285750">
              <a:buFont typeface="Arial"/>
              <a:buChar char="•"/>
            </a:pPr>
            <a:r>
              <a:rPr lang="en-US">
                <a:cs typeface="Calibri"/>
              </a:rPr>
              <a:t>The West IIA is composed of the Penn North, Druid Heights, and Upton neighborhoods. These neighborhoods have a rich history in Baltimore and especially within the African American Community. There are also many assets to build from in these neighborhoods including:</a:t>
            </a:r>
          </a:p>
          <a:p>
            <a:pPr>
              <a:buFont typeface="Arial"/>
              <a:buChar char="•"/>
            </a:pPr>
            <a:r>
              <a:rPr lang="en-US" b="1"/>
              <a:t>         The Black Arts District</a:t>
            </a:r>
            <a:endParaRPr lang="en-US">
              <a:cs typeface="Calibri"/>
            </a:endParaRPr>
          </a:p>
          <a:p>
            <a:pPr algn="just">
              <a:buFont typeface="Arial"/>
              <a:buChar char="•"/>
            </a:pPr>
            <a:r>
              <a:rPr lang="en-US"/>
              <a:t>·        </a:t>
            </a:r>
            <a:r>
              <a:rPr lang="en-US" b="1"/>
              <a:t>Pennsylvania Ave. Main Street and The Avenue Market</a:t>
            </a:r>
            <a:r>
              <a:rPr lang="en-US"/>
              <a:t> </a:t>
            </a:r>
          </a:p>
          <a:p>
            <a:pPr algn="just">
              <a:buFont typeface="Arial"/>
              <a:buChar char="•"/>
            </a:pPr>
            <a:r>
              <a:rPr lang="en-US"/>
              <a:t>·        </a:t>
            </a:r>
            <a:r>
              <a:rPr lang="en-US" b="1"/>
              <a:t>Historic Assets</a:t>
            </a:r>
            <a:r>
              <a:rPr lang="en-US"/>
              <a:t>- West Baltimore National register historic districts, Historic Marble Hill, and key historic buildings including, the Arch Social Club, the Sphynx Club, the Upton Mansion, historic PS 103 – all of which currently have renovation or redevelopment plans underway </a:t>
            </a:r>
            <a:endParaRPr lang="en-US">
              <a:cs typeface="Calibri"/>
            </a:endParaRPr>
          </a:p>
          <a:p>
            <a:pPr algn="just">
              <a:buFont typeface="Arial"/>
              <a:buChar char="•"/>
            </a:pPr>
            <a:r>
              <a:rPr lang="en-US"/>
              <a:t>·        </a:t>
            </a:r>
            <a:r>
              <a:rPr lang="en-US" b="1"/>
              <a:t>New Housing Developments</a:t>
            </a:r>
            <a:r>
              <a:rPr lang="en-US"/>
              <a:t> – Bakers View 1 &amp; 2 – new rowhouse development, planned rehab of the 2200 block of Druid Hill Ave., the completed Marshall Gardens development, and the renovation of the 800 blocks of Harlem and Edmondson and many more development opportunities and projects underway </a:t>
            </a:r>
            <a:endParaRPr lang="en-US">
              <a:cs typeface="Calibri"/>
            </a:endParaRPr>
          </a:p>
          <a:p>
            <a:pPr algn="just">
              <a:buFont typeface="Arial"/>
              <a:buChar char="•"/>
            </a:pPr>
            <a:r>
              <a:rPr lang="en-US"/>
              <a:t>·        </a:t>
            </a:r>
            <a:r>
              <a:rPr lang="en-US" b="1"/>
              <a:t>Recreational assets - </a:t>
            </a:r>
            <a:r>
              <a:rPr lang="en-US"/>
              <a:t>Shake and Bake Family Fun Center, Planned Parkview Recreation Center, Cab Calloway Legends Square Park and improvements to the Robert C. Marshall field </a:t>
            </a:r>
            <a:endParaRPr lang="en-US">
              <a:cs typeface="Calibri"/>
            </a:endParaRPr>
          </a:p>
          <a:p>
            <a:pPr marL="285750" indent="-285750">
              <a:buFont typeface="Arial"/>
              <a:buChar char="•"/>
            </a:pPr>
            <a:r>
              <a:rPr lang="en-US"/>
              <a:t>·        </a:t>
            </a:r>
            <a:r>
              <a:rPr lang="en-US" b="1"/>
              <a:t>Transportation Initiatives -</a:t>
            </a:r>
            <a:r>
              <a:rPr lang="en-US"/>
              <a:t> North Avenue Rising – street improvements, Druid Park Lake Drive Complete Streets study, MTA Transit Oriented Development Concept – development opportunity </a:t>
            </a:r>
            <a:endParaRPr lang="en-US">
              <a:cs typeface="Calibri"/>
            </a:endParaRPr>
          </a:p>
          <a:p>
            <a:pPr marL="285750" indent="-285750">
              <a:buFont typeface="Arial"/>
              <a:buChar char="•"/>
            </a:pPr>
            <a:endParaRPr lang="en-US">
              <a:cs typeface="Calibri"/>
            </a:endParaRPr>
          </a:p>
          <a:p>
            <a:pPr marL="285750" indent="-285750">
              <a:buFont typeface="Arial"/>
              <a:buChar char="•"/>
            </a:pPr>
            <a:r>
              <a:rPr lang="en-US">
                <a:cs typeface="Calibri"/>
              </a:rPr>
              <a:t>The theory of the IIAs is that we can build from these strengths to revitalize these communities with concentrated investment, coordinated deployment of city services and resources, and by working directly with neighborhood residents and stakeholders to develop databased implementation strategies.</a:t>
            </a:r>
            <a:endParaRPr lang="en-US"/>
          </a:p>
          <a:p>
            <a:pPr marL="285750" indent="-285750">
              <a:buFont typeface="Arial"/>
              <a:buChar char="•"/>
            </a:pPr>
            <a:r>
              <a:rPr lang="en-US">
                <a:cs typeface="Calibri"/>
              </a:rPr>
              <a:t>We have been working with neighborhood leaders and residents over the past 2 years developing these strategies, identifying priorities, and seeking funding for implementation. This has resulted in the Draft Implementation Strategy document that was shared online and that we will be discussing today. </a:t>
            </a:r>
          </a:p>
          <a:p>
            <a:pPr marL="285750" indent="-285750">
              <a:buFont typeface="Arial"/>
              <a:buChar char="•"/>
            </a:pPr>
            <a:r>
              <a:rPr lang="en-US">
                <a:cs typeface="Calibri"/>
              </a:rPr>
              <a:t>Our goal today is to broaden the conversation by sharing this work with a broader audience and get feedback to help finalize the document.  </a:t>
            </a:r>
            <a:endParaRPr lang="en-US"/>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9</a:t>
            </a:fld>
            <a:endParaRPr lang="en-US"/>
          </a:p>
        </p:txBody>
      </p:sp>
    </p:spTree>
    <p:extLst>
      <p:ext uri="{BB962C8B-B14F-4D97-AF65-F5344CB8AC3E}">
        <p14:creationId xmlns:p14="http://schemas.microsoft.com/office/powerpoint/2010/main" val="155366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p>
          <a:p>
            <a:pPr marL="285750" indent="-285750">
              <a:buFont typeface="Arial"/>
              <a:buChar char="•"/>
            </a:pPr>
            <a:r>
              <a:rPr lang="en-US"/>
              <a:t>Define Zones – Connect project tracker, and talk about how we came to these zones</a:t>
            </a:r>
          </a:p>
          <a:p>
            <a:pPr marL="285750" indent="-285750">
              <a:buFont typeface="Arial,Sans-Serif"/>
              <a:buChar char="•"/>
            </a:pPr>
            <a:r>
              <a:rPr lang="en-US"/>
              <a:t>Guides spending, ARPA, etc.  - Introduce, tools and Renovation, rehab and acquisition, stabilization, vacancy working group stuff. Specific tools that use, and ARPA. </a:t>
            </a: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10</a:t>
            </a:fld>
            <a:endParaRPr lang="en-US"/>
          </a:p>
        </p:txBody>
      </p:sp>
    </p:spTree>
    <p:extLst>
      <p:ext uri="{BB962C8B-B14F-4D97-AF65-F5344CB8AC3E}">
        <p14:creationId xmlns:p14="http://schemas.microsoft.com/office/powerpoint/2010/main" val="186677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p>
          <a:p>
            <a:pPr marL="285750" indent="-285750">
              <a:buFont typeface="Arial"/>
              <a:buChar char="•"/>
            </a:pPr>
            <a:r>
              <a:rPr lang="en-US"/>
              <a:t>Define Zones – Connect project tracker, and talk about how we came to these zones</a:t>
            </a:r>
          </a:p>
          <a:p>
            <a:pPr marL="285750" indent="-285750">
              <a:buFont typeface="Arial,Sans-Serif"/>
              <a:buChar char="•"/>
            </a:pPr>
            <a:r>
              <a:rPr lang="en-US"/>
              <a:t>Guides spending, ARPA, etc.  - Introduce, tools and Renovation, rehab and acquisition, stabilization, vacancy working group stuff. Specific tools that use, and ARPA. </a:t>
            </a: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11</a:t>
            </a:fld>
            <a:endParaRPr lang="en-US"/>
          </a:p>
        </p:txBody>
      </p:sp>
    </p:spTree>
    <p:extLst>
      <p:ext uri="{BB962C8B-B14F-4D97-AF65-F5344CB8AC3E}">
        <p14:creationId xmlns:p14="http://schemas.microsoft.com/office/powerpoint/2010/main" val="1299017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Analysis of current conditions helped to develop recommendations for the tools to use for different areas – Data Based </a:t>
            </a:r>
          </a:p>
          <a:p>
            <a:pPr marL="285750" lvl="1" indent="-285750">
              <a:buFont typeface="Arial"/>
              <a:buChar char="•"/>
            </a:pPr>
            <a:r>
              <a:rPr lang="en-US"/>
              <a:t>The West Implementation Strategy document provides a recommended set of actions and investments which the City and partners will implement. These recommendations are based on our iterative, detailed planning process and engagement over the last 18 months.  In addition to the monthly Work Groups, City staff engaged in data-driven, planning workshops across multiple divisions at DHCD and at </a:t>
            </a:r>
            <a:r>
              <a:rPr lang="en-US" err="1"/>
              <a:t>DoP</a:t>
            </a:r>
            <a:r>
              <a:rPr lang="en-US"/>
              <a:t> to provide detailed, analytical understanding of opportunities and challenges in each neighborhood. The purpose of the Implementation Strategy is to draw on these workshops to codify existing commitments, strengthen the platform for ongoing collaboration with community partners and stakeholders, and focus on hyper-local factors such as legacy homeowners, proximity to assets, and housing stock to make smart and targeted community-based development decisions.  </a:t>
            </a: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12</a:t>
            </a:fld>
            <a:endParaRPr lang="en-US"/>
          </a:p>
        </p:txBody>
      </p:sp>
    </p:spTree>
    <p:extLst>
      <p:ext uri="{BB962C8B-B14F-4D97-AF65-F5344CB8AC3E}">
        <p14:creationId xmlns:p14="http://schemas.microsoft.com/office/powerpoint/2010/main" val="205325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Analysis of current conditions helped to develop recommendations for the tools to use for different areas – Data Based </a:t>
            </a:r>
          </a:p>
          <a:p>
            <a:pPr marL="285750" lvl="1" indent="-285750">
              <a:buFont typeface="Arial"/>
              <a:buChar char="•"/>
            </a:pPr>
            <a:r>
              <a:rPr lang="en-US"/>
              <a:t>The West Implementation Strategy document provides a recommended set of actions and investments which the City and partners will implement. These recommendations are based on our iterative, detailed planning process and engagement over the last 18 months.  In addition to the monthly Work Groups, City staff engaged in data-driven, planning workshops across multiple divisions at DHCD and at </a:t>
            </a:r>
            <a:r>
              <a:rPr lang="en-US" err="1"/>
              <a:t>DoP</a:t>
            </a:r>
            <a:r>
              <a:rPr lang="en-US"/>
              <a:t> to provide detailed, analytical understanding of opportunities and challenges in each neighborhood. The purpose of the Implementation Strategy is to draw on these workshops to codify existing commitments, strengthen the platform for ongoing collaboration with community partners and stakeholders, and focus on hyper-local factors such as legacy homeowners, proximity to assets, and housing stock to make smart and targeted community-based development decisions.  </a:t>
            </a: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13</a:t>
            </a:fld>
            <a:endParaRPr lang="en-US"/>
          </a:p>
        </p:txBody>
      </p:sp>
    </p:spTree>
    <p:extLst>
      <p:ext uri="{BB962C8B-B14F-4D97-AF65-F5344CB8AC3E}">
        <p14:creationId xmlns:p14="http://schemas.microsoft.com/office/powerpoint/2010/main" val="291662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p>
          <a:p>
            <a:pPr marL="285750" indent="-285750">
              <a:buFont typeface="Arial"/>
              <a:buChar char="•"/>
            </a:pPr>
            <a:r>
              <a:rPr lang="en-US"/>
              <a:t>Define Zones – Connect project tracker, and talk about how we came to these zones</a:t>
            </a:r>
          </a:p>
          <a:p>
            <a:pPr marL="285750" indent="-285750">
              <a:buFont typeface="Arial,Sans-Serif"/>
              <a:buChar char="•"/>
            </a:pPr>
            <a:r>
              <a:rPr lang="en-US"/>
              <a:t>Guides spending, ARPA, etc.  - Introduce, tools and Renovation, rehab and acquisition, stabilization, vacancy working group stuff. Specific tools that use, and ARPA. </a:t>
            </a: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a:defRPr/>
            </a:pPr>
            <a:fld id="{918461D0-49E3-4C92-AEA5-277BAC5FC8A7}" type="slidenum">
              <a:rPr lang="en-US"/>
              <a:pPr>
                <a:defRPr/>
              </a:pPr>
              <a:t>19</a:t>
            </a:fld>
            <a:endParaRPr lang="en-US"/>
          </a:p>
        </p:txBody>
      </p:sp>
    </p:spTree>
    <p:extLst>
      <p:ext uri="{BB962C8B-B14F-4D97-AF65-F5344CB8AC3E}">
        <p14:creationId xmlns:p14="http://schemas.microsoft.com/office/powerpoint/2010/main" val="19213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392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54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9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67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637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914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59237" y="1266865"/>
            <a:ext cx="2268016" cy="4124267"/>
          </a:xfrm>
          <a:custGeom>
            <a:avLst/>
            <a:gdLst>
              <a:gd name="connsiteX0" fmla="*/ 1095718 w 2268016"/>
              <a:gd name="connsiteY0" fmla="*/ 730721 h 4124267"/>
              <a:gd name="connsiteX1" fmla="*/ 789388 w 2268016"/>
              <a:gd name="connsiteY1" fmla="*/ 2816789 h 4124267"/>
              <a:gd name="connsiteX2" fmla="*/ 1413832 w 2268016"/>
              <a:gd name="connsiteY2" fmla="*/ 2816789 h 4124267"/>
              <a:gd name="connsiteX3" fmla="*/ 1107502 w 2268016"/>
              <a:gd name="connsiteY3" fmla="*/ 730721 h 4124267"/>
              <a:gd name="connsiteX4" fmla="*/ 659786 w 2268016"/>
              <a:gd name="connsiteY4" fmla="*/ 0 h 4124267"/>
              <a:gd name="connsiteX5" fmla="*/ 1608231 w 2268016"/>
              <a:gd name="connsiteY5" fmla="*/ 0 h 4124267"/>
              <a:gd name="connsiteX6" fmla="*/ 2268016 w 2268016"/>
              <a:gd name="connsiteY6" fmla="*/ 4124267 h 4124267"/>
              <a:gd name="connsiteX7" fmla="*/ 1614127 w 2268016"/>
              <a:gd name="connsiteY7" fmla="*/ 4124267 h 4124267"/>
              <a:gd name="connsiteX8" fmla="*/ 1502196 w 2268016"/>
              <a:gd name="connsiteY8" fmla="*/ 3375876 h 4124267"/>
              <a:gd name="connsiteX9" fmla="*/ 706911 w 2268016"/>
              <a:gd name="connsiteY9" fmla="*/ 3375876 h 4124267"/>
              <a:gd name="connsiteX10" fmla="*/ 594989 w 2268016"/>
              <a:gd name="connsiteY10" fmla="*/ 4124267 h 4124267"/>
              <a:gd name="connsiteX11" fmla="*/ 0 w 2268016"/>
              <a:gd name="connsiteY11" fmla="*/ 4124267 h 412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016" h="4124267">
                <a:moveTo>
                  <a:pt x="1095718" y="730721"/>
                </a:moveTo>
                <a:lnTo>
                  <a:pt x="789388" y="2816789"/>
                </a:lnTo>
                <a:lnTo>
                  <a:pt x="1413832" y="2816789"/>
                </a:lnTo>
                <a:lnTo>
                  <a:pt x="1107502" y="730721"/>
                </a:lnTo>
                <a:close/>
                <a:moveTo>
                  <a:pt x="659786" y="0"/>
                </a:moveTo>
                <a:lnTo>
                  <a:pt x="1608231" y="0"/>
                </a:lnTo>
                <a:lnTo>
                  <a:pt x="2268016" y="4124267"/>
                </a:lnTo>
                <a:lnTo>
                  <a:pt x="1614127" y="4124267"/>
                </a:lnTo>
                <a:lnTo>
                  <a:pt x="1502196" y="3375876"/>
                </a:lnTo>
                <a:lnTo>
                  <a:pt x="706911" y="3375876"/>
                </a:lnTo>
                <a:lnTo>
                  <a:pt x="594989" y="4124267"/>
                </a:lnTo>
                <a:lnTo>
                  <a:pt x="0" y="4124267"/>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759952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46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68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7886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19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143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12192000" cy="6858000"/>
          </a:xfrm>
          <a:prstGeom prst="rect">
            <a:avLst/>
          </a:prstGeom>
        </p:spPr>
        <p:txBody>
          <a:bodyPr/>
          <a:lstStyle/>
          <a:p>
            <a:pPr lvl="0"/>
            <a:endParaRPr lang="en-US" noProof="0"/>
          </a:p>
        </p:txBody>
      </p:sp>
      <p:sp>
        <p:nvSpPr>
          <p:cNvPr id="4" name="Picture Placeholder 5"/>
          <p:cNvSpPr>
            <a:spLocks noGrp="1"/>
          </p:cNvSpPr>
          <p:nvPr>
            <p:ph type="pic" sz="quarter" idx="11"/>
          </p:nvPr>
        </p:nvSpPr>
        <p:spPr>
          <a:xfrm>
            <a:off x="1562100" y="1657350"/>
            <a:ext cx="3638550" cy="3638550"/>
          </a:xfrm>
          <a:custGeom>
            <a:avLst/>
            <a:gdLst>
              <a:gd name="connsiteX0" fmla="*/ 0 w 3638550"/>
              <a:gd name="connsiteY0" fmla="*/ 0 h 3638550"/>
              <a:gd name="connsiteX1" fmla="*/ 3638550 w 3638550"/>
              <a:gd name="connsiteY1" fmla="*/ 0 h 3638550"/>
              <a:gd name="connsiteX2" fmla="*/ 3638550 w 3638550"/>
              <a:gd name="connsiteY2" fmla="*/ 3638550 h 3638550"/>
              <a:gd name="connsiteX3" fmla="*/ 0 w 3638550"/>
              <a:gd name="connsiteY3" fmla="*/ 3638550 h 3638550"/>
            </a:gdLst>
            <a:ahLst/>
            <a:cxnLst>
              <a:cxn ang="0">
                <a:pos x="connsiteX0" y="connsiteY0"/>
              </a:cxn>
              <a:cxn ang="0">
                <a:pos x="connsiteX1" y="connsiteY1"/>
              </a:cxn>
              <a:cxn ang="0">
                <a:pos x="connsiteX2" y="connsiteY2"/>
              </a:cxn>
              <a:cxn ang="0">
                <a:pos x="connsiteX3" y="connsiteY3"/>
              </a:cxn>
            </a:cxnLst>
            <a:rect l="l" t="t" r="r" b="b"/>
            <a:pathLst>
              <a:path w="3638550" h="3638550">
                <a:moveTo>
                  <a:pt x="0" y="0"/>
                </a:moveTo>
                <a:lnTo>
                  <a:pt x="3638550" y="0"/>
                </a:lnTo>
                <a:lnTo>
                  <a:pt x="3638550" y="3638550"/>
                </a:lnTo>
                <a:lnTo>
                  <a:pt x="0" y="363855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895492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914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195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607503" y="1094108"/>
            <a:ext cx="3745090" cy="3050360"/>
          </a:xfrm>
          <a:custGeom>
            <a:avLst/>
            <a:gdLst>
              <a:gd name="connsiteX0" fmla="*/ 0 w 3745090"/>
              <a:gd name="connsiteY0" fmla="*/ 0 h 3050360"/>
              <a:gd name="connsiteX1" fmla="*/ 3745090 w 3745090"/>
              <a:gd name="connsiteY1" fmla="*/ 0 h 3050360"/>
              <a:gd name="connsiteX2" fmla="*/ 3745090 w 3745090"/>
              <a:gd name="connsiteY2" fmla="*/ 3050360 h 3050360"/>
              <a:gd name="connsiteX3" fmla="*/ 0 w 3745090"/>
              <a:gd name="connsiteY3" fmla="*/ 3050360 h 3050360"/>
            </a:gdLst>
            <a:ahLst/>
            <a:cxnLst>
              <a:cxn ang="0">
                <a:pos x="connsiteX0" y="connsiteY0"/>
              </a:cxn>
              <a:cxn ang="0">
                <a:pos x="connsiteX1" y="connsiteY1"/>
              </a:cxn>
              <a:cxn ang="0">
                <a:pos x="connsiteX2" y="connsiteY2"/>
              </a:cxn>
              <a:cxn ang="0">
                <a:pos x="connsiteX3" y="connsiteY3"/>
              </a:cxn>
            </a:cxnLst>
            <a:rect l="l" t="t" r="r" b="b"/>
            <a:pathLst>
              <a:path w="3745090" h="3050360">
                <a:moveTo>
                  <a:pt x="0" y="0"/>
                </a:moveTo>
                <a:lnTo>
                  <a:pt x="3745090" y="0"/>
                </a:lnTo>
                <a:lnTo>
                  <a:pt x="3745090" y="3050360"/>
                </a:lnTo>
                <a:lnTo>
                  <a:pt x="0" y="305036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817482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97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16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14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464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590925" y="-1"/>
            <a:ext cx="5010150" cy="2505076"/>
          </a:xfrm>
          <a:custGeom>
            <a:avLst/>
            <a:gdLst>
              <a:gd name="connsiteX0" fmla="*/ 0 w 5010150"/>
              <a:gd name="connsiteY0" fmla="*/ 0 h 2505076"/>
              <a:gd name="connsiteX1" fmla="*/ 5010150 w 5010150"/>
              <a:gd name="connsiteY1" fmla="*/ 0 h 2505076"/>
              <a:gd name="connsiteX2" fmla="*/ 5010150 w 5010150"/>
              <a:gd name="connsiteY2" fmla="*/ 1 h 2505076"/>
              <a:gd name="connsiteX3" fmla="*/ 2505075 w 5010150"/>
              <a:gd name="connsiteY3" fmla="*/ 2505076 h 2505076"/>
              <a:gd name="connsiteX4" fmla="*/ 0 w 5010150"/>
              <a:gd name="connsiteY4" fmla="*/ 1 h 250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50" h="2505076">
                <a:moveTo>
                  <a:pt x="0" y="0"/>
                </a:moveTo>
                <a:lnTo>
                  <a:pt x="5010150" y="0"/>
                </a:lnTo>
                <a:lnTo>
                  <a:pt x="5010150" y="1"/>
                </a:lnTo>
                <a:cubicBezTo>
                  <a:pt x="5010150" y="1383516"/>
                  <a:pt x="3888590" y="2505076"/>
                  <a:pt x="2505075" y="2505076"/>
                </a:cubicBezTo>
                <a:cubicBezTo>
                  <a:pt x="1121560" y="2505076"/>
                  <a:pt x="0" y="1383516"/>
                  <a:pt x="0" y="1"/>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045528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504070" y="0"/>
            <a:ext cx="4191880" cy="6858000"/>
          </a:xfrm>
          <a:custGeom>
            <a:avLst/>
            <a:gdLst>
              <a:gd name="connsiteX0" fmla="*/ 510470 w 4191880"/>
              <a:gd name="connsiteY0" fmla="*/ 4972050 h 6858000"/>
              <a:gd name="connsiteX1" fmla="*/ 1696330 w 4191880"/>
              <a:gd name="connsiteY1" fmla="*/ 4972050 h 6858000"/>
              <a:gd name="connsiteX2" fmla="*/ 1185860 w 4191880"/>
              <a:gd name="connsiteY2" fmla="*/ 6858000 h 6858000"/>
              <a:gd name="connsiteX3" fmla="*/ 0 w 4191880"/>
              <a:gd name="connsiteY3" fmla="*/ 6858000 h 6858000"/>
              <a:gd name="connsiteX4" fmla="*/ 3006020 w 4191880"/>
              <a:gd name="connsiteY4" fmla="*/ 647700 h 6858000"/>
              <a:gd name="connsiteX5" fmla="*/ 4191880 w 4191880"/>
              <a:gd name="connsiteY5" fmla="*/ 647700 h 6858000"/>
              <a:gd name="connsiteX6" fmla="*/ 2882190 w 4191880"/>
              <a:gd name="connsiteY6" fmla="*/ 5486400 h 6858000"/>
              <a:gd name="connsiteX7" fmla="*/ 1696330 w 4191880"/>
              <a:gd name="connsiteY7" fmla="*/ 5486400 h 6858000"/>
              <a:gd name="connsiteX8" fmla="*/ 1863020 w 4191880"/>
              <a:gd name="connsiteY8" fmla="*/ 0 h 6858000"/>
              <a:gd name="connsiteX9" fmla="*/ 3048880 w 4191880"/>
              <a:gd name="connsiteY9" fmla="*/ 0 h 6858000"/>
              <a:gd name="connsiteX10" fmla="*/ 1739190 w 4191880"/>
              <a:gd name="connsiteY10" fmla="*/ 4838700 h 6858000"/>
              <a:gd name="connsiteX11" fmla="*/ 553330 w 4191880"/>
              <a:gd name="connsiteY11" fmla="*/ 48387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880" h="6858000">
                <a:moveTo>
                  <a:pt x="510470" y="4972050"/>
                </a:moveTo>
                <a:lnTo>
                  <a:pt x="1696330" y="4972050"/>
                </a:lnTo>
                <a:lnTo>
                  <a:pt x="1185860" y="6858000"/>
                </a:lnTo>
                <a:lnTo>
                  <a:pt x="0" y="6858000"/>
                </a:lnTo>
                <a:close/>
                <a:moveTo>
                  <a:pt x="3006020" y="647700"/>
                </a:moveTo>
                <a:lnTo>
                  <a:pt x="4191880" y="647700"/>
                </a:lnTo>
                <a:lnTo>
                  <a:pt x="2882190" y="5486400"/>
                </a:lnTo>
                <a:lnTo>
                  <a:pt x="1696330" y="5486400"/>
                </a:lnTo>
                <a:close/>
                <a:moveTo>
                  <a:pt x="1863020" y="0"/>
                </a:moveTo>
                <a:lnTo>
                  <a:pt x="3048880" y="0"/>
                </a:lnTo>
                <a:lnTo>
                  <a:pt x="1739190" y="4838700"/>
                </a:lnTo>
                <a:lnTo>
                  <a:pt x="553330" y="483870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44864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03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4800" y="457200"/>
            <a:ext cx="1600200" cy="5867400"/>
          </a:xfrm>
          <a:prstGeom prst="rect">
            <a:avLst/>
          </a:prstGeom>
        </p:spPr>
        <p:txBody>
          <a:bodyPr/>
          <a:lstStyle/>
          <a:p>
            <a:pPr lvl="0"/>
            <a:endParaRPr lang="en-US" noProof="0"/>
          </a:p>
        </p:txBody>
      </p:sp>
      <p:sp>
        <p:nvSpPr>
          <p:cNvPr id="6" name="Picture Placeholder 5"/>
          <p:cNvSpPr>
            <a:spLocks noGrp="1"/>
          </p:cNvSpPr>
          <p:nvPr>
            <p:ph type="pic" sz="quarter" idx="11"/>
          </p:nvPr>
        </p:nvSpPr>
        <p:spPr>
          <a:xfrm>
            <a:off x="8153400" y="457200"/>
            <a:ext cx="3733800" cy="5867400"/>
          </a:xfrm>
          <a:prstGeom prst="rect">
            <a:avLst/>
          </a:prstGeom>
        </p:spPr>
        <p:txBody>
          <a:bodyPr/>
          <a:lstStyle/>
          <a:p>
            <a:pPr lvl="0"/>
            <a:endParaRPr lang="en-US" noProof="0"/>
          </a:p>
        </p:txBody>
      </p:sp>
      <p:sp>
        <p:nvSpPr>
          <p:cNvPr id="9" name="Picture Placeholder 3"/>
          <p:cNvSpPr>
            <a:spLocks noGrp="1"/>
          </p:cNvSpPr>
          <p:nvPr>
            <p:ph type="pic" sz="quarter" idx="12"/>
          </p:nvPr>
        </p:nvSpPr>
        <p:spPr>
          <a:xfrm>
            <a:off x="1905000" y="457200"/>
            <a:ext cx="1638300" cy="5867400"/>
          </a:xfrm>
          <a:prstGeom prst="rect">
            <a:avLst/>
          </a:prstGeom>
        </p:spPr>
        <p:txBody>
          <a:bodyPr/>
          <a:lstStyle/>
          <a:p>
            <a:pPr lvl="0"/>
            <a:endParaRPr lang="en-US" noProof="0"/>
          </a:p>
        </p:txBody>
      </p:sp>
    </p:spTree>
    <p:extLst>
      <p:ext uri="{BB962C8B-B14F-4D97-AF65-F5344CB8AC3E}">
        <p14:creationId xmlns:p14="http://schemas.microsoft.com/office/powerpoint/2010/main" val="3274633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771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650052" y="523792"/>
            <a:ext cx="3876541" cy="5810416"/>
          </a:xfrm>
          <a:custGeom>
            <a:avLst/>
            <a:gdLst>
              <a:gd name="connsiteX0" fmla="*/ 656087 w 3876541"/>
              <a:gd name="connsiteY0" fmla="*/ 1222688 h 5810416"/>
              <a:gd name="connsiteX1" fmla="*/ 1031030 w 3876541"/>
              <a:gd name="connsiteY1" fmla="*/ 4587727 h 5810416"/>
              <a:gd name="connsiteX2" fmla="*/ 1756880 w 3876541"/>
              <a:gd name="connsiteY2" fmla="*/ 4587727 h 5810416"/>
              <a:gd name="connsiteX3" fmla="*/ 1944351 w 3876541"/>
              <a:gd name="connsiteY3" fmla="*/ 2794650 h 5810416"/>
              <a:gd name="connsiteX4" fmla="*/ 1953965 w 3876541"/>
              <a:gd name="connsiteY4" fmla="*/ 2794650 h 5810416"/>
              <a:gd name="connsiteX5" fmla="*/ 2141437 w 3876541"/>
              <a:gd name="connsiteY5" fmla="*/ 4587727 h 5810416"/>
              <a:gd name="connsiteX6" fmla="*/ 2843253 w 3876541"/>
              <a:gd name="connsiteY6" fmla="*/ 4587727 h 5810416"/>
              <a:gd name="connsiteX7" fmla="*/ 3218181 w 3876541"/>
              <a:gd name="connsiteY7" fmla="*/ 1222688 h 5810416"/>
              <a:gd name="connsiteX8" fmla="*/ 2756727 w 3876541"/>
              <a:gd name="connsiteY8" fmla="*/ 1222688 h 5810416"/>
              <a:gd name="connsiteX9" fmla="*/ 2487538 w 3876541"/>
              <a:gd name="connsiteY9" fmla="*/ 3895494 h 5810416"/>
              <a:gd name="connsiteX10" fmla="*/ 2477924 w 3876541"/>
              <a:gd name="connsiteY10" fmla="*/ 3895494 h 5810416"/>
              <a:gd name="connsiteX11" fmla="*/ 2218349 w 3876541"/>
              <a:gd name="connsiteY11" fmla="*/ 1222688 h 5810416"/>
              <a:gd name="connsiteX12" fmla="*/ 1708811 w 3876541"/>
              <a:gd name="connsiteY12" fmla="*/ 1222688 h 5810416"/>
              <a:gd name="connsiteX13" fmla="*/ 1458849 w 3876541"/>
              <a:gd name="connsiteY13" fmla="*/ 3876264 h 5810416"/>
              <a:gd name="connsiteX14" fmla="*/ 1449235 w 3876541"/>
              <a:gd name="connsiteY14" fmla="*/ 3876264 h 5810416"/>
              <a:gd name="connsiteX15" fmla="*/ 1170432 w 3876541"/>
              <a:gd name="connsiteY15" fmla="*/ 1222688 h 5810416"/>
              <a:gd name="connsiteX16" fmla="*/ 0 w 3876541"/>
              <a:gd name="connsiteY16" fmla="*/ 0 h 5810416"/>
              <a:gd name="connsiteX17" fmla="*/ 3876541 w 3876541"/>
              <a:gd name="connsiteY17" fmla="*/ 0 h 5810416"/>
              <a:gd name="connsiteX18" fmla="*/ 3876541 w 3876541"/>
              <a:gd name="connsiteY18" fmla="*/ 5810416 h 5810416"/>
              <a:gd name="connsiteX19" fmla="*/ 0 w 3876541"/>
              <a:gd name="connsiteY19" fmla="*/ 5810416 h 581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6541" h="5810416">
                <a:moveTo>
                  <a:pt x="656087" y="1222688"/>
                </a:moveTo>
                <a:lnTo>
                  <a:pt x="1031030" y="4587727"/>
                </a:lnTo>
                <a:lnTo>
                  <a:pt x="1756880" y="4587727"/>
                </a:lnTo>
                <a:lnTo>
                  <a:pt x="1944351" y="2794650"/>
                </a:lnTo>
                <a:lnTo>
                  <a:pt x="1953965" y="2794650"/>
                </a:lnTo>
                <a:lnTo>
                  <a:pt x="2141437" y="4587727"/>
                </a:lnTo>
                <a:lnTo>
                  <a:pt x="2843253" y="4587727"/>
                </a:lnTo>
                <a:lnTo>
                  <a:pt x="3218181" y="1222688"/>
                </a:lnTo>
                <a:lnTo>
                  <a:pt x="2756727" y="1222688"/>
                </a:lnTo>
                <a:lnTo>
                  <a:pt x="2487538" y="3895494"/>
                </a:lnTo>
                <a:lnTo>
                  <a:pt x="2477924" y="3895494"/>
                </a:lnTo>
                <a:lnTo>
                  <a:pt x="2218349" y="1222688"/>
                </a:lnTo>
                <a:lnTo>
                  <a:pt x="1708811" y="1222688"/>
                </a:lnTo>
                <a:lnTo>
                  <a:pt x="1458849" y="3876264"/>
                </a:lnTo>
                <a:lnTo>
                  <a:pt x="1449235" y="3876264"/>
                </a:lnTo>
                <a:lnTo>
                  <a:pt x="1170432" y="1222688"/>
                </a:lnTo>
                <a:close/>
                <a:moveTo>
                  <a:pt x="0" y="0"/>
                </a:moveTo>
                <a:lnTo>
                  <a:pt x="3876541" y="0"/>
                </a:lnTo>
                <a:lnTo>
                  <a:pt x="3876541" y="5810416"/>
                </a:lnTo>
                <a:lnTo>
                  <a:pt x="0" y="5810416"/>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4829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066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93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194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947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191657" y="754630"/>
            <a:ext cx="3903663" cy="5348742"/>
          </a:xfrm>
          <a:prstGeom prst="rect">
            <a:avLst/>
          </a:prstGeom>
        </p:spPr>
        <p:txBody>
          <a:bodyPr/>
          <a:lstStyle/>
          <a:p>
            <a:pPr lvl="0"/>
            <a:endParaRPr lang="en-US" noProof="0"/>
          </a:p>
        </p:txBody>
      </p:sp>
      <p:sp>
        <p:nvSpPr>
          <p:cNvPr id="5" name="Picture Placeholder 3"/>
          <p:cNvSpPr>
            <a:spLocks noGrp="1"/>
          </p:cNvSpPr>
          <p:nvPr>
            <p:ph type="pic" sz="quarter" idx="11"/>
          </p:nvPr>
        </p:nvSpPr>
        <p:spPr>
          <a:xfrm>
            <a:off x="6096000" y="754629"/>
            <a:ext cx="3903663" cy="5348741"/>
          </a:xfrm>
          <a:prstGeom prst="rect">
            <a:avLst/>
          </a:prstGeom>
        </p:spPr>
        <p:txBody>
          <a:bodyPr/>
          <a:lstStyle/>
          <a:p>
            <a:pPr lvl="0"/>
            <a:endParaRPr lang="en-US" noProof="0"/>
          </a:p>
        </p:txBody>
      </p:sp>
    </p:spTree>
    <p:extLst>
      <p:ext uri="{BB962C8B-B14F-4D97-AF65-F5344CB8AC3E}">
        <p14:creationId xmlns:p14="http://schemas.microsoft.com/office/powerpoint/2010/main" val="1207818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pPr lvl="0"/>
            <a:endParaRPr lang="en-US" noProof="0"/>
          </a:p>
        </p:txBody>
      </p:sp>
    </p:spTree>
    <p:extLst>
      <p:ext uri="{BB962C8B-B14F-4D97-AF65-F5344CB8AC3E}">
        <p14:creationId xmlns:p14="http://schemas.microsoft.com/office/powerpoint/2010/main" val="1953609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003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BFDF1-A0EA-C573-4086-8E4A25DBEC2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5100" y="1473200"/>
            <a:ext cx="6858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2AFD5CD-DBDC-595B-0A97-452D27F1F0F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284663" y="2078038"/>
            <a:ext cx="1998662"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B9628DF-EC69-99E4-FCCC-BF51006D09F5}"/>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792288" y="1827213"/>
            <a:ext cx="2174875"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6D8D875-2826-D183-88E6-3757DA58D12E}"/>
              </a:ext>
            </a:extLst>
          </p:cNvPr>
          <p:cNvSpPr/>
          <p:nvPr userDrawn="1"/>
        </p:nvSpPr>
        <p:spPr>
          <a:xfrm>
            <a:off x="2519363" y="2039938"/>
            <a:ext cx="692150" cy="131762"/>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2"/>
          <p:cNvSpPr>
            <a:spLocks noGrp="1"/>
          </p:cNvSpPr>
          <p:nvPr>
            <p:ph type="pic" sz="quarter" idx="12"/>
          </p:nvPr>
        </p:nvSpPr>
        <p:spPr>
          <a:xfrm>
            <a:off x="4413262" y="2579409"/>
            <a:ext cx="1771047" cy="3113308"/>
          </a:xfrm>
          <a:prstGeom prst="rect">
            <a:avLst/>
          </a:prstGeom>
          <a:noFill/>
        </p:spPr>
        <p:txBody>
          <a:bodyPr anchor="ct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7" name="Picture Placeholder 2"/>
          <p:cNvSpPr>
            <a:spLocks noGrp="1"/>
          </p:cNvSpPr>
          <p:nvPr>
            <p:ph type="pic" sz="quarter" idx="13"/>
          </p:nvPr>
        </p:nvSpPr>
        <p:spPr>
          <a:xfrm>
            <a:off x="1879377" y="2208704"/>
            <a:ext cx="2001318" cy="3574077"/>
          </a:xfrm>
          <a:prstGeom prst="rect">
            <a:avLst/>
          </a:prstGeom>
          <a:noFill/>
        </p:spPr>
        <p:txBody>
          <a:bodyPr anchor="ct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8" name="Picture Placeholder 2"/>
          <p:cNvSpPr>
            <a:spLocks noGrp="1"/>
          </p:cNvSpPr>
          <p:nvPr>
            <p:ph type="pic" sz="quarter" idx="15"/>
          </p:nvPr>
        </p:nvSpPr>
        <p:spPr>
          <a:xfrm>
            <a:off x="7276939" y="1961571"/>
            <a:ext cx="5278351" cy="3965530"/>
          </a:xfrm>
          <a:prstGeom prst="rect">
            <a:avLst/>
          </a:prstGeom>
          <a:noFill/>
        </p:spPr>
        <p:txBody>
          <a:bodyPr anchor="ct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258935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754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711609" y="0"/>
            <a:ext cx="6501582" cy="6858000"/>
          </a:xfrm>
          <a:custGeom>
            <a:avLst/>
            <a:gdLst>
              <a:gd name="connsiteX0" fmla="*/ 3739332 w 6501582"/>
              <a:gd name="connsiteY0" fmla="*/ 2198914 h 6858000"/>
              <a:gd name="connsiteX1" fmla="*/ 6501582 w 6501582"/>
              <a:gd name="connsiteY1" fmla="*/ 2198914 h 6858000"/>
              <a:gd name="connsiteX2" fmla="*/ 4970183 w 6501582"/>
              <a:gd name="connsiteY2" fmla="*/ 6858000 h 6858000"/>
              <a:gd name="connsiteX3" fmla="*/ 2263955 w 6501582"/>
              <a:gd name="connsiteY3" fmla="*/ 6858000 h 6858000"/>
              <a:gd name="connsiteX4" fmla="*/ 1475377 w 6501582"/>
              <a:gd name="connsiteY4" fmla="*/ 0 h 6858000"/>
              <a:gd name="connsiteX5" fmla="*/ 4237627 w 6501582"/>
              <a:gd name="connsiteY5" fmla="*/ 0 h 6858000"/>
              <a:gd name="connsiteX6" fmla="*/ 2706228 w 6501582"/>
              <a:gd name="connsiteY6" fmla="*/ 4659086 h 6858000"/>
              <a:gd name="connsiteX7" fmla="*/ 0 w 6501582"/>
              <a:gd name="connsiteY7" fmla="*/ 46590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582" h="6858000">
                <a:moveTo>
                  <a:pt x="3739332" y="2198914"/>
                </a:moveTo>
                <a:lnTo>
                  <a:pt x="6501582" y="2198914"/>
                </a:lnTo>
                <a:lnTo>
                  <a:pt x="4970183" y="6858000"/>
                </a:lnTo>
                <a:lnTo>
                  <a:pt x="2263955" y="6858000"/>
                </a:lnTo>
                <a:close/>
                <a:moveTo>
                  <a:pt x="1475377" y="0"/>
                </a:moveTo>
                <a:lnTo>
                  <a:pt x="4237627" y="0"/>
                </a:lnTo>
                <a:lnTo>
                  <a:pt x="2706228" y="4659086"/>
                </a:lnTo>
                <a:lnTo>
                  <a:pt x="0" y="4659086"/>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40867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8559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926"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27"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C_50A52ED2.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A_8D48282C.xm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bit.ly/3cfg0xo" TargetMode="External"/><Relationship Id="rId7" Type="http://schemas.openxmlformats.org/officeDocument/2006/relationships/image" Target="../media/image16.png"/><Relationship Id="rId2" Type="http://schemas.openxmlformats.org/officeDocument/2006/relationships/hyperlink" Target="https://baltimoredhcd.maps.arcgis.com/apps/MapSeries/index.html?appid=c64b18450c4e494180be3942fcdc5c87" TargetMode="Externa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hyperlink" Target="mailto:Kimberly.Rubens@baltimorecity.gov" TargetMode="Externa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bit.ly/3cfg0xo" TargetMode="External"/><Relationship Id="rId2" Type="http://schemas.openxmlformats.org/officeDocument/2006/relationships/hyperlink" Target="https://baltimoredhcd.maps.arcgis.com/apps/MapSeries/index.html?appid=c64b18450c4e494180be3942fcdc5c87" TargetMode="Externa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hyperlink" Target="mailto:Kimberly.Rubens@baltimorecity.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it.ly/3cfg0xo" TargetMode="External"/><Relationship Id="rId2" Type="http://schemas.openxmlformats.org/officeDocument/2006/relationships/hyperlink" Target="https://baltimoredhcd.maps.arcgis.com/apps/MapSeries/index.html?appid=c64b18450c4e494180be3942fcdc5c87" TargetMode="Externa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hyperlink" Target="mailto:Kimberly.Rubens@baltimorecity.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12_BD7684A0.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E_2FD7816E.xm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3074" name="Picture Placeholder 2">
            <a:extLst>
              <a:ext uri="{FF2B5EF4-FFF2-40B4-BE49-F238E27FC236}">
                <a16:creationId xmlns:a16="http://schemas.microsoft.com/office/drawing/2014/main" id="{FD0411CF-CAF9-D440-8A66-E4AB78822C1D}"/>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5">
            <a:extLst>
              <a:ext uri="{FF2B5EF4-FFF2-40B4-BE49-F238E27FC236}">
                <a16:creationId xmlns:a16="http://schemas.microsoft.com/office/drawing/2014/main" id="{D0391852-7EFC-B596-83A8-E905F0CFC957}"/>
              </a:ext>
            </a:extLst>
          </p:cNvPr>
          <p:cNvSpPr txBox="1">
            <a:spLocks noChangeArrowheads="1"/>
          </p:cNvSpPr>
          <p:nvPr/>
        </p:nvSpPr>
        <p:spPr bwMode="auto">
          <a:xfrm>
            <a:off x="4649665" y="4953855"/>
            <a:ext cx="3178419"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500">
                <a:solidFill>
                  <a:schemeClr val="bg1"/>
                </a:solidFill>
                <a:latin typeface="URW DIN"/>
                <a:ea typeface="MS PGothic" panose="020B0600070205080204" pitchFamily="34" charset="-128"/>
              </a:rPr>
              <a:t>Mayor’s Office, DHCD, DOP</a:t>
            </a:r>
          </a:p>
          <a:p>
            <a:pPr algn="ctr"/>
            <a:r>
              <a:rPr lang="en-US" altLang="en-US" sz="1500">
                <a:solidFill>
                  <a:schemeClr val="bg1"/>
                </a:solidFill>
                <a:latin typeface="URW DIN"/>
                <a:ea typeface="MS PGothic"/>
              </a:rPr>
              <a:t>Monday, September 25, 2023</a:t>
            </a:r>
            <a:endParaRPr lang="en-US" altLang="en-US" sz="1500">
              <a:solidFill>
                <a:schemeClr val="bg1"/>
              </a:solidFill>
              <a:latin typeface="URW DIN"/>
              <a:ea typeface="MS PGothic" panose="020B0600070205080204" pitchFamily="34" charset="-128"/>
            </a:endParaRPr>
          </a:p>
        </p:txBody>
      </p:sp>
      <p:sp>
        <p:nvSpPr>
          <p:cNvPr id="3076" name="Title 7">
            <a:extLst>
              <a:ext uri="{FF2B5EF4-FFF2-40B4-BE49-F238E27FC236}">
                <a16:creationId xmlns:a16="http://schemas.microsoft.com/office/drawing/2014/main" id="{8A4483DC-3D3F-568B-82BD-8AB86B667117}"/>
              </a:ext>
            </a:extLst>
          </p:cNvPr>
          <p:cNvSpPr txBox="1">
            <a:spLocks noChangeArrowheads="1"/>
          </p:cNvSpPr>
          <p:nvPr/>
        </p:nvSpPr>
        <p:spPr bwMode="auto">
          <a:xfrm>
            <a:off x="3021013" y="3008313"/>
            <a:ext cx="616267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7000" b="1">
                <a:solidFill>
                  <a:srgbClr val="1CA89D"/>
                </a:solidFill>
                <a:latin typeface="Cantiga SemiBold"/>
                <a:ea typeface="MS PGothic" panose="020B0600070205080204" pitchFamily="34" charset="-128"/>
              </a:rPr>
              <a:t>Community </a:t>
            </a:r>
          </a:p>
          <a:p>
            <a:pPr algn="ctr" eaLnBrk="1" hangingPunct="1">
              <a:lnSpc>
                <a:spcPct val="90000"/>
              </a:lnSpc>
            </a:pPr>
            <a:r>
              <a:rPr lang="en-US" altLang="en-US" sz="7000" b="1">
                <a:solidFill>
                  <a:srgbClr val="1CA89D"/>
                </a:solidFill>
                <a:latin typeface="Cantiga SemiBold"/>
                <a:ea typeface="MS PGothic" panose="020B0600070205080204" pitchFamily="34" charset="-128"/>
              </a:rPr>
              <a:t>Conversations</a:t>
            </a:r>
          </a:p>
        </p:txBody>
      </p:sp>
      <p:sp>
        <p:nvSpPr>
          <p:cNvPr id="23" name="TextBox 22">
            <a:extLst>
              <a:ext uri="{FF2B5EF4-FFF2-40B4-BE49-F238E27FC236}">
                <a16:creationId xmlns:a16="http://schemas.microsoft.com/office/drawing/2014/main" id="{751BD505-1D95-01D3-4B83-AC50F6421A8B}"/>
              </a:ext>
            </a:extLst>
          </p:cNvPr>
          <p:cNvSpPr txBox="1"/>
          <p:nvPr/>
        </p:nvSpPr>
        <p:spPr>
          <a:xfrm>
            <a:off x="4879975" y="6432550"/>
            <a:ext cx="2444750" cy="277813"/>
          </a:xfrm>
          <a:prstGeom prst="rect">
            <a:avLst/>
          </a:prstGeom>
          <a:noFill/>
        </p:spPr>
        <p:txBody>
          <a:bodyPr>
            <a:spAutoFit/>
          </a:bodyPr>
          <a:lstStyle/>
          <a:p>
            <a:pPr algn="ctr" eaLnBrk="1" fontAlgn="auto" hangingPunct="1">
              <a:spcBef>
                <a:spcPts val="0"/>
              </a:spcBef>
              <a:spcAft>
                <a:spcPts val="0"/>
              </a:spcAft>
              <a:defRPr/>
            </a:pPr>
            <a:r>
              <a:rPr lang="en-US" sz="1200" b="1" spc="300">
                <a:solidFill>
                  <a:schemeClr val="bg1"/>
                </a:solidFill>
                <a:latin typeface="+mj-lt"/>
                <a:ea typeface="Source Sans Pro" panose="020B0503030403020204" pitchFamily="34" charset="0"/>
                <a:cs typeface="Open Sans" panose="020B0606030504020204" pitchFamily="34" charset="0"/>
              </a:rPr>
              <a:t>Baltimore, City</a:t>
            </a:r>
          </a:p>
        </p:txBody>
      </p:sp>
      <p:cxnSp>
        <p:nvCxnSpPr>
          <p:cNvPr id="12" name="Straight Connector 11">
            <a:extLst>
              <a:ext uri="{FF2B5EF4-FFF2-40B4-BE49-F238E27FC236}">
                <a16:creationId xmlns:a16="http://schemas.microsoft.com/office/drawing/2014/main" id="{4786EE0C-5CB7-8D69-D5CE-88441C85B962}"/>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73063E-749E-2171-1A5D-E46A6A63413E}"/>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3080" name="Picture 12">
            <a:extLst>
              <a:ext uri="{FF2B5EF4-FFF2-40B4-BE49-F238E27FC236}">
                <a16:creationId xmlns:a16="http://schemas.microsoft.com/office/drawing/2014/main" id="{93A7715D-6A1C-FE63-2411-5C524DDFA3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5050" y="144463"/>
            <a:ext cx="24431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936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568815" y="2510292"/>
            <a:ext cx="3398844" cy="145978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lnSpcReduction="10000"/>
          </a:bodyPr>
          <a:lstStyle/>
          <a:p>
            <a:pPr eaLnBrk="1" hangingPunct="1">
              <a:lnSpc>
                <a:spcPct val="90000"/>
              </a:lnSpc>
              <a:spcAft>
                <a:spcPts val="600"/>
              </a:spcAft>
            </a:pPr>
            <a:r>
              <a:rPr lang="en-US" sz="4000" b="1" kern="1200">
                <a:solidFill>
                  <a:srgbClr val="1CA89D"/>
                </a:solidFill>
                <a:latin typeface="Cambo"/>
                <a:ea typeface="+mj-ea"/>
                <a:cs typeface="+mj-cs"/>
              </a:rPr>
              <a:t>Community </a:t>
            </a:r>
            <a:r>
              <a:rPr lang="en-US" sz="4000" b="1">
                <a:solidFill>
                  <a:srgbClr val="1CA89D"/>
                </a:solidFill>
                <a:latin typeface="Cambo"/>
                <a:ea typeface="+mj-ea"/>
                <a:cs typeface="+mj-cs"/>
              </a:rPr>
              <a:t>Development Zones</a:t>
            </a:r>
            <a:endParaRPr lang="en-US" sz="4000" b="1" kern="1200">
              <a:solidFill>
                <a:srgbClr val="1CA89D"/>
              </a:solidFill>
              <a:latin typeface="Cambo"/>
              <a:ea typeface="+mj-ea"/>
              <a:cs typeface="Calibri Light"/>
            </a:endParaRPr>
          </a:p>
        </p:txBody>
      </p:sp>
      <p:pic>
        <p:nvPicPr>
          <p:cNvPr id="3" name="Picture 2">
            <a:extLst>
              <a:ext uri="{FF2B5EF4-FFF2-40B4-BE49-F238E27FC236}">
                <a16:creationId xmlns:a16="http://schemas.microsoft.com/office/drawing/2014/main" id="{124A5B48-2172-630C-3DD8-F2529077425B}"/>
              </a:ext>
            </a:extLst>
          </p:cNvPr>
          <p:cNvPicPr>
            <a:picLocks noChangeAspect="1"/>
          </p:cNvPicPr>
          <p:nvPr/>
        </p:nvPicPr>
        <p:blipFill>
          <a:blip r:embed="rId4"/>
          <a:stretch>
            <a:fillRect/>
          </a:stretch>
        </p:blipFill>
        <p:spPr>
          <a:xfrm>
            <a:off x="6100234" y="310221"/>
            <a:ext cx="4806950" cy="6216390"/>
          </a:xfrm>
          <a:prstGeom prst="rect">
            <a:avLst/>
          </a:prstGeom>
        </p:spPr>
      </p:pic>
    </p:spTree>
    <p:extLst>
      <p:ext uri="{BB962C8B-B14F-4D97-AF65-F5344CB8AC3E}">
        <p14:creationId xmlns:p14="http://schemas.microsoft.com/office/powerpoint/2010/main" val="135300270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456979" y="2694158"/>
            <a:ext cx="3398844" cy="145978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Aft>
                <a:spcPts val="600"/>
              </a:spcAft>
            </a:pPr>
            <a:r>
              <a:rPr lang="en-US" sz="4000" b="1">
                <a:solidFill>
                  <a:srgbClr val="1CA89D"/>
                </a:solidFill>
                <a:latin typeface="Cambo"/>
                <a:ea typeface="+mj-ea"/>
                <a:cs typeface="+mj-cs"/>
              </a:rPr>
              <a:t>Rutland Concept Plan</a:t>
            </a:r>
            <a:endParaRPr lang="en-US" sz="4000" b="1" kern="1200">
              <a:solidFill>
                <a:srgbClr val="1CA89D"/>
              </a:solidFill>
              <a:latin typeface="Cambo"/>
              <a:ea typeface="+mj-ea"/>
              <a:cs typeface="Calibri Light"/>
            </a:endParaRPr>
          </a:p>
        </p:txBody>
      </p:sp>
      <p:sp>
        <p:nvSpPr>
          <p:cNvPr id="2" name="TextBox 1">
            <a:extLst>
              <a:ext uri="{FF2B5EF4-FFF2-40B4-BE49-F238E27FC236}">
                <a16:creationId xmlns:a16="http://schemas.microsoft.com/office/drawing/2014/main" id="{3730DD24-A1BD-4272-8E86-E6DA3B025FFC}"/>
              </a:ext>
            </a:extLst>
          </p:cNvPr>
          <p:cNvSpPr txBox="1"/>
          <p:nvPr/>
        </p:nvSpPr>
        <p:spPr>
          <a:xfrm>
            <a:off x="758448" y="4510618"/>
            <a:ext cx="3706628" cy="830997"/>
          </a:xfrm>
          <a:prstGeom prst="rect">
            <a:avLst/>
          </a:prstGeom>
          <a:noFill/>
        </p:spPr>
        <p:txBody>
          <a:bodyPr wrap="square" lIns="91440" tIns="45720" rIns="91440" bIns="45720" rtlCol="0" anchor="t">
            <a:spAutoFit/>
          </a:bodyPr>
          <a:lstStyle/>
          <a:p>
            <a:r>
              <a:rPr lang="en-US" sz="2400" dirty="0">
                <a:solidFill>
                  <a:schemeClr val="bg1"/>
                </a:solidFill>
                <a:ea typeface="+mn-lt"/>
                <a:cs typeface="+mn-lt"/>
              </a:rPr>
              <a:t>https://theurbanstudio.org/courtney-morgan</a:t>
            </a:r>
            <a:endParaRPr lang="en-US" dirty="0">
              <a:solidFill>
                <a:schemeClr val="bg1"/>
              </a:solidFill>
              <a:cs typeface="Calibri"/>
            </a:endParaRPr>
          </a:p>
        </p:txBody>
      </p:sp>
      <p:pic>
        <p:nvPicPr>
          <p:cNvPr id="3" name="Picture 2">
            <a:extLst>
              <a:ext uri="{FF2B5EF4-FFF2-40B4-BE49-F238E27FC236}">
                <a16:creationId xmlns:a16="http://schemas.microsoft.com/office/drawing/2014/main" id="{99DA2852-8D5D-609D-7DB3-D4A5F5933229}"/>
              </a:ext>
            </a:extLst>
          </p:cNvPr>
          <p:cNvPicPr>
            <a:picLocks noChangeAspect="1"/>
          </p:cNvPicPr>
          <p:nvPr/>
        </p:nvPicPr>
        <p:blipFill>
          <a:blip r:embed="rId3"/>
          <a:stretch>
            <a:fillRect/>
          </a:stretch>
        </p:blipFill>
        <p:spPr>
          <a:xfrm>
            <a:off x="6100549" y="120736"/>
            <a:ext cx="4710752" cy="6468678"/>
          </a:xfrm>
          <a:prstGeom prst="rect">
            <a:avLst/>
          </a:prstGeom>
        </p:spPr>
      </p:pic>
    </p:spTree>
    <p:extLst>
      <p:ext uri="{BB962C8B-B14F-4D97-AF65-F5344CB8AC3E}">
        <p14:creationId xmlns:p14="http://schemas.microsoft.com/office/powerpoint/2010/main" val="2490485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146050" y="1122363"/>
            <a:ext cx="4457848" cy="98288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77500" lnSpcReduction="20000"/>
          </a:bodyPr>
          <a:lstStyle/>
          <a:p>
            <a:pPr eaLnBrk="1" hangingPunct="1">
              <a:lnSpc>
                <a:spcPct val="90000"/>
              </a:lnSpc>
              <a:spcAft>
                <a:spcPts val="600"/>
              </a:spcAft>
            </a:pPr>
            <a:r>
              <a:rPr lang="en-US" sz="4800" b="1" kern="1200">
                <a:solidFill>
                  <a:srgbClr val="1CA89D"/>
                </a:solidFill>
                <a:latin typeface="Cambo"/>
                <a:ea typeface="+mj-ea"/>
                <a:cs typeface="+mj-cs"/>
              </a:rPr>
              <a:t>Homeowner Support</a:t>
            </a:r>
            <a:endParaRPr lang="en-US" sz="4800" kern="1200">
              <a:solidFill>
                <a:srgbClr val="1CA89D"/>
              </a:solidFill>
              <a:latin typeface="Cambo"/>
              <a:ea typeface="+mj-ea"/>
              <a:cs typeface="Calibri Light"/>
            </a:endParaRPr>
          </a:p>
        </p:txBody>
      </p:sp>
      <p:sp>
        <p:nvSpPr>
          <p:cNvPr id="6" name="TextBox 5">
            <a:extLst>
              <a:ext uri="{FF2B5EF4-FFF2-40B4-BE49-F238E27FC236}">
                <a16:creationId xmlns:a16="http://schemas.microsoft.com/office/drawing/2014/main" id="{EE8B9B47-51B9-41A0-8B1A-D6E5EDC55980}"/>
              </a:ext>
            </a:extLst>
          </p:cNvPr>
          <p:cNvSpPr txBox="1"/>
          <p:nvPr/>
        </p:nvSpPr>
        <p:spPr>
          <a:xfrm>
            <a:off x="552894" y="2360428"/>
            <a:ext cx="4051004" cy="1938992"/>
          </a:xfrm>
          <a:prstGeom prst="rect">
            <a:avLst/>
          </a:prstGeom>
          <a:noFill/>
        </p:spPr>
        <p:txBody>
          <a:bodyPr wrap="square" rtlCol="0">
            <a:spAutoFit/>
          </a:bodyPr>
          <a:lstStyle/>
          <a:p>
            <a:pPr marL="342900" indent="-342900">
              <a:buFontTx/>
              <a:buChar char="-"/>
            </a:pPr>
            <a:r>
              <a:rPr lang="en-US" sz="2400">
                <a:solidFill>
                  <a:srgbClr val="1CA89D"/>
                </a:solidFill>
              </a:rPr>
              <a:t>Housing and Rehabilitation Repairs</a:t>
            </a:r>
          </a:p>
          <a:p>
            <a:pPr marL="342900" indent="-342900">
              <a:buFontTx/>
              <a:buChar char="-"/>
            </a:pPr>
            <a:r>
              <a:rPr lang="en-US" sz="2400">
                <a:solidFill>
                  <a:srgbClr val="1CA89D"/>
                </a:solidFill>
              </a:rPr>
              <a:t>Weatherization</a:t>
            </a:r>
          </a:p>
          <a:p>
            <a:pPr marL="342900" indent="-342900">
              <a:buFontTx/>
              <a:buChar char="-"/>
            </a:pPr>
            <a:r>
              <a:rPr lang="en-US" sz="2400">
                <a:solidFill>
                  <a:srgbClr val="1CA89D"/>
                </a:solidFill>
              </a:rPr>
              <a:t>Lead Hazard Reduction</a:t>
            </a:r>
          </a:p>
          <a:p>
            <a:pPr marL="342900" indent="-342900">
              <a:buFontTx/>
              <a:buChar char="-"/>
            </a:pPr>
            <a:r>
              <a:rPr lang="en-US" sz="2400">
                <a:solidFill>
                  <a:srgbClr val="1CA89D"/>
                </a:solidFill>
              </a:rPr>
              <a:t>Tax Sale Prevention</a:t>
            </a:r>
          </a:p>
        </p:txBody>
      </p:sp>
      <p:pic>
        <p:nvPicPr>
          <p:cNvPr id="2" name="Picture 1">
            <a:extLst>
              <a:ext uri="{FF2B5EF4-FFF2-40B4-BE49-F238E27FC236}">
                <a16:creationId xmlns:a16="http://schemas.microsoft.com/office/drawing/2014/main" id="{E845551E-8E20-DC6F-3F7C-832D8B8F848D}"/>
              </a:ext>
            </a:extLst>
          </p:cNvPr>
          <p:cNvPicPr>
            <a:picLocks noChangeAspect="1"/>
          </p:cNvPicPr>
          <p:nvPr/>
        </p:nvPicPr>
        <p:blipFill rotWithShape="1">
          <a:blip r:embed="rId3"/>
          <a:srcRect t="5314" r="208" b="4831"/>
          <a:stretch/>
        </p:blipFill>
        <p:spPr>
          <a:xfrm>
            <a:off x="5510212" y="129657"/>
            <a:ext cx="5695967" cy="6646046"/>
          </a:xfrm>
          <a:prstGeom prst="rect">
            <a:avLst/>
          </a:prstGeom>
        </p:spPr>
      </p:pic>
    </p:spTree>
    <p:extLst>
      <p:ext uri="{BB962C8B-B14F-4D97-AF65-F5344CB8AC3E}">
        <p14:creationId xmlns:p14="http://schemas.microsoft.com/office/powerpoint/2010/main" val="298616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D6A9C5C-5AFC-431D-BE5B-4BCB5B6BDE1A}"/>
              </a:ext>
            </a:extLst>
          </p:cNvPr>
          <p:cNvSpPr txBox="1"/>
          <p:nvPr/>
        </p:nvSpPr>
        <p:spPr>
          <a:xfrm>
            <a:off x="443658" y="2875287"/>
            <a:ext cx="4646428" cy="3139321"/>
          </a:xfrm>
          <a:prstGeom prst="rect">
            <a:avLst/>
          </a:prstGeom>
          <a:noFill/>
        </p:spPr>
        <p:txBody>
          <a:bodyPr wrap="square" lIns="91440" tIns="45720" rIns="91440" bIns="45720" rtlCol="0" anchor="t">
            <a:spAutoFit/>
          </a:bodyPr>
          <a:lstStyle/>
          <a:p>
            <a:pPr marL="285750" indent="-285750">
              <a:buFont typeface="Arial"/>
              <a:buChar char="•"/>
            </a:pPr>
            <a:r>
              <a:rPr lang="en-US" b="1">
                <a:solidFill>
                  <a:schemeClr val="bg1"/>
                </a:solidFill>
                <a:latin typeface="Calibri"/>
                <a:cs typeface="Calibri Light"/>
              </a:rPr>
              <a:t>1700 block of Oliver Street</a:t>
            </a:r>
          </a:p>
          <a:p>
            <a:pPr marL="285750" indent="-285750">
              <a:buFont typeface="Arial"/>
              <a:buChar char="•"/>
            </a:pPr>
            <a:r>
              <a:rPr lang="en-US" b="1">
                <a:solidFill>
                  <a:schemeClr val="bg1"/>
                </a:solidFill>
                <a:latin typeface="Calibri"/>
                <a:cs typeface="Calibri"/>
              </a:rPr>
              <a:t>1713-1747 E </a:t>
            </a:r>
            <a:r>
              <a:rPr lang="en-US" b="1" err="1">
                <a:solidFill>
                  <a:schemeClr val="bg1"/>
                </a:solidFill>
                <a:latin typeface="Calibri"/>
                <a:cs typeface="Calibri"/>
              </a:rPr>
              <a:t>Lanvale</a:t>
            </a:r>
            <a:endParaRPr lang="en-US" b="1">
              <a:solidFill>
                <a:schemeClr val="bg1"/>
              </a:solidFill>
              <a:latin typeface="Calibri"/>
              <a:cs typeface="Calibri"/>
            </a:endParaRPr>
          </a:p>
          <a:p>
            <a:pPr marL="285750" indent="-285750">
              <a:buFont typeface="Arial"/>
              <a:buChar char="•"/>
            </a:pPr>
            <a:r>
              <a:rPr lang="en-US" b="1">
                <a:solidFill>
                  <a:schemeClr val="bg1"/>
                </a:solidFill>
                <a:latin typeface="Calibri"/>
                <a:cs typeface="Calibri"/>
              </a:rPr>
              <a:t>1701-1711 E </a:t>
            </a:r>
            <a:r>
              <a:rPr lang="en-US" b="1" err="1">
                <a:solidFill>
                  <a:schemeClr val="bg1"/>
                </a:solidFill>
                <a:latin typeface="Calibri"/>
                <a:cs typeface="Calibri"/>
              </a:rPr>
              <a:t>Lanvale</a:t>
            </a:r>
            <a:endParaRPr lang="en-US" b="1">
              <a:solidFill>
                <a:schemeClr val="bg1"/>
              </a:solidFill>
              <a:latin typeface="Calibri"/>
              <a:cs typeface="Calibri"/>
            </a:endParaRPr>
          </a:p>
          <a:p>
            <a:pPr marL="285750" indent="-285750">
              <a:buFont typeface="Arial"/>
              <a:buChar char="•"/>
            </a:pPr>
            <a:r>
              <a:rPr lang="en-US" b="1">
                <a:solidFill>
                  <a:schemeClr val="bg1"/>
                </a:solidFill>
                <a:latin typeface="Calibri"/>
                <a:cs typeface="Calibri"/>
              </a:rPr>
              <a:t>1603-1629 Rutland- Rehab</a:t>
            </a:r>
          </a:p>
          <a:p>
            <a:pPr marL="285750" indent="-285750">
              <a:buFont typeface="Arial"/>
              <a:buChar char="•"/>
            </a:pPr>
            <a:r>
              <a:rPr lang="en-US" b="1">
                <a:solidFill>
                  <a:schemeClr val="bg1"/>
                </a:solidFill>
                <a:latin typeface="Calibri"/>
                <a:cs typeface="Calibri"/>
              </a:rPr>
              <a:t>1700-1800 E North Ave- Odd side</a:t>
            </a:r>
          </a:p>
          <a:p>
            <a:pPr marL="285750" indent="-285750">
              <a:buFont typeface="Arial"/>
              <a:buChar char="•"/>
            </a:pPr>
            <a:r>
              <a:rPr lang="en-US" b="1">
                <a:solidFill>
                  <a:schemeClr val="bg1"/>
                </a:solidFill>
                <a:latin typeface="Calibri"/>
                <a:cs typeface="Calibri"/>
              </a:rPr>
              <a:t>1800 block of N Collington</a:t>
            </a:r>
          </a:p>
          <a:p>
            <a:pPr marL="285750" indent="-285750">
              <a:buFont typeface="Arial"/>
              <a:buChar char="•"/>
            </a:pPr>
            <a:r>
              <a:rPr lang="en-US" b="1">
                <a:solidFill>
                  <a:schemeClr val="bg1"/>
                </a:solidFill>
                <a:latin typeface="Calibri"/>
                <a:cs typeface="Calibri"/>
              </a:rPr>
              <a:t>1500 block of N Wolfe Street</a:t>
            </a:r>
          </a:p>
          <a:p>
            <a:pPr marL="285750" indent="-285750">
              <a:buFont typeface="Arial"/>
              <a:buChar char="•"/>
            </a:pPr>
            <a:r>
              <a:rPr lang="en-US" b="1">
                <a:solidFill>
                  <a:schemeClr val="bg1"/>
                </a:solidFill>
                <a:latin typeface="Calibri"/>
                <a:cs typeface="Calibri"/>
              </a:rPr>
              <a:t>1600 block of Regester</a:t>
            </a:r>
          </a:p>
          <a:p>
            <a:pPr marL="285750" indent="-285750">
              <a:buFont typeface="Arial"/>
              <a:buChar char="•"/>
            </a:pPr>
            <a:r>
              <a:rPr lang="en-US" b="1">
                <a:solidFill>
                  <a:schemeClr val="bg1"/>
                </a:solidFill>
                <a:latin typeface="Calibri"/>
                <a:cs typeface="Calibri"/>
              </a:rPr>
              <a:t>2000 block of Oliver, odd side</a:t>
            </a:r>
          </a:p>
          <a:p>
            <a:pPr marL="285750" indent="-285750">
              <a:buFont typeface="Arial"/>
              <a:buChar char="•"/>
            </a:pPr>
            <a:endParaRPr lang="en-US" b="1">
              <a:solidFill>
                <a:schemeClr val="bg1"/>
              </a:solidFill>
              <a:latin typeface="Calibri"/>
              <a:cs typeface="Calibri"/>
            </a:endParaRPr>
          </a:p>
          <a:p>
            <a:endParaRPr lang="en-US" b="1">
              <a:solidFill>
                <a:schemeClr val="bg1"/>
              </a:solidFill>
              <a:latin typeface="Calibri"/>
              <a:cs typeface="Calibri"/>
            </a:endParaRPr>
          </a:p>
        </p:txBody>
      </p:sp>
      <p:sp>
        <p:nvSpPr>
          <p:cNvPr id="11" name="TextBox 10">
            <a:extLst>
              <a:ext uri="{FF2B5EF4-FFF2-40B4-BE49-F238E27FC236}">
                <a16:creationId xmlns:a16="http://schemas.microsoft.com/office/drawing/2014/main" id="{F523CD4C-9EB2-4347-9080-B2E021A0BE0A}"/>
              </a:ext>
            </a:extLst>
          </p:cNvPr>
          <p:cNvSpPr txBox="1"/>
          <p:nvPr/>
        </p:nvSpPr>
        <p:spPr>
          <a:xfrm>
            <a:off x="509996" y="571871"/>
            <a:ext cx="3169574" cy="1800493"/>
          </a:xfrm>
          <a:prstGeom prst="rect">
            <a:avLst/>
          </a:prstGeom>
          <a:noFill/>
        </p:spPr>
        <p:txBody>
          <a:bodyPr wrap="square" lIns="91440" tIns="45720" rIns="91440" bIns="45720" rtlCol="0" anchor="t">
            <a:spAutoFit/>
          </a:bodyPr>
          <a:lstStyle/>
          <a:p>
            <a:r>
              <a:rPr lang="en-US" sz="3700" b="1">
                <a:solidFill>
                  <a:srgbClr val="1CA89D"/>
                </a:solidFill>
              </a:rPr>
              <a:t>Rehab Priority Blocks and Properties</a:t>
            </a:r>
          </a:p>
        </p:txBody>
      </p:sp>
      <p:pic>
        <p:nvPicPr>
          <p:cNvPr id="6" name="Picture 5">
            <a:extLst>
              <a:ext uri="{FF2B5EF4-FFF2-40B4-BE49-F238E27FC236}">
                <a16:creationId xmlns:a16="http://schemas.microsoft.com/office/drawing/2014/main" id="{BA6A9FBC-0B13-DC8B-3FAD-E359B4AA04C1}"/>
              </a:ext>
            </a:extLst>
          </p:cNvPr>
          <p:cNvPicPr>
            <a:picLocks noChangeAspect="1"/>
          </p:cNvPicPr>
          <p:nvPr/>
        </p:nvPicPr>
        <p:blipFill rotWithShape="1">
          <a:blip r:embed="rId4"/>
          <a:srcRect t="8563" b="6116"/>
          <a:stretch/>
        </p:blipFill>
        <p:spPr>
          <a:xfrm>
            <a:off x="5433483" y="55574"/>
            <a:ext cx="6034616" cy="6650449"/>
          </a:xfrm>
          <a:prstGeom prst="rect">
            <a:avLst/>
          </a:prstGeom>
        </p:spPr>
      </p:pic>
    </p:spTree>
    <p:extLst>
      <p:ext uri="{BB962C8B-B14F-4D97-AF65-F5344CB8AC3E}">
        <p14:creationId xmlns:p14="http://schemas.microsoft.com/office/powerpoint/2010/main" val="237031633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565650" y="5115827"/>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URW DIN"/>
                <a:ea typeface="MS PGothic" panose="020B0600070205080204" pitchFamily="34" charset="-128"/>
                <a:cs typeface="+mn-cs"/>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800100" y="3445777"/>
            <a:ext cx="10033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7000" b="1" i="0" u="none" strike="noStrike" kern="1200" cap="none" spc="0" normalizeH="0" baseline="0" noProof="0">
                <a:ln>
                  <a:noFill/>
                </a:ln>
                <a:solidFill>
                  <a:srgbClr val="1CA89D"/>
                </a:solidFill>
                <a:effectLst/>
                <a:uLnTx/>
                <a:uFillTx/>
                <a:latin typeface="Cantiga SemiBold"/>
                <a:ea typeface="MS PGothic" panose="020B0600070205080204" pitchFamily="34" charset="-128"/>
                <a:cs typeface="+mn-cs"/>
              </a:rPr>
              <a:t>Project Tracker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7000" b="1" i="0" u="none" strike="noStrike" kern="1200" cap="none" spc="0" normalizeH="0" baseline="0" noProof="0">
                <a:ln>
                  <a:noFill/>
                </a:ln>
                <a:solidFill>
                  <a:srgbClr val="1CA89D"/>
                </a:solidFill>
                <a:effectLst/>
                <a:uLnTx/>
                <a:uFillTx/>
                <a:latin typeface="Cantiga SemiBold"/>
                <a:ea typeface="MS PGothic" panose="020B0600070205080204" pitchFamily="34" charset="-128"/>
                <a:cs typeface="+mn-cs"/>
              </a:rPr>
              <a:t> Overview</a:t>
            </a: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444750" cy="2778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374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13655A-43BD-3859-9568-9BD8F0E99DB0}"/>
              </a:ext>
            </a:extLst>
          </p:cNvPr>
          <p:cNvSpPr/>
          <p:nvPr/>
        </p:nvSpPr>
        <p:spPr>
          <a:xfrm>
            <a:off x="0" y="0"/>
            <a:ext cx="12192000" cy="14255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7525" indent="3175" eaLnBrk="1" fontAlgn="auto" hangingPunct="1">
              <a:spcBef>
                <a:spcPts val="0"/>
              </a:spcBef>
              <a:spcAft>
                <a:spcPts val="0"/>
              </a:spcAft>
              <a:defRPr/>
            </a:pPr>
            <a:r>
              <a:rPr lang="en-US" altLang="en-US" sz="2800" b="1">
                <a:solidFill>
                  <a:srgbClr val="FDB724"/>
                </a:solidFill>
                <a:latin typeface="Cambo" panose="02000000000000000000"/>
                <a:ea typeface="ＭＳ Ｐゴシック" panose="020B0600070205080204" pitchFamily="34" charset="-128"/>
              </a:rPr>
              <a:t>Project Tracker</a:t>
            </a:r>
          </a:p>
          <a:p>
            <a:pPr marL="519113" eaLnBrk="1" fontAlgn="auto" hangingPunct="1">
              <a:spcAft>
                <a:spcPts val="0"/>
              </a:spcAft>
              <a:defRPr/>
            </a:pPr>
            <a:r>
              <a:rPr lang="en-US" altLang="en-US">
                <a:latin typeface="URW DIN" pitchFamily="2" charset="0"/>
                <a:ea typeface="ＭＳ Ｐゴシック" panose="020B0600070205080204" pitchFamily="34" charset="-128"/>
              </a:rPr>
              <a:t>From Theory to Practice: Introduction of DHCD’s IIA Project Tracker</a:t>
            </a:r>
          </a:p>
          <a:p>
            <a:pPr marL="519113" eaLnBrk="1" fontAlgn="auto" hangingPunct="1">
              <a:spcAft>
                <a:spcPts val="0"/>
              </a:spcAft>
              <a:defRPr/>
            </a:pPr>
            <a:r>
              <a:rPr lang="en-US" altLang="en-US">
                <a:latin typeface="URW DIN" pitchFamily="2" charset="0"/>
                <a:ea typeface="ＭＳ Ｐゴシック" panose="020B0600070205080204" pitchFamily="34" charset="-128"/>
                <a:hlinkClick r:id="rId2"/>
              </a:rPr>
              <a:t>Project Tracker</a:t>
            </a:r>
            <a:r>
              <a:rPr lang="en-US" altLang="en-US">
                <a:latin typeface="URW DIN" pitchFamily="2" charset="0"/>
                <a:ea typeface="ＭＳ Ｐゴシック" panose="020B0600070205080204" pitchFamily="34" charset="-128"/>
              </a:rPr>
              <a:t> || </a:t>
            </a:r>
            <a:r>
              <a:rPr lang="en-US" altLang="en-US">
                <a:latin typeface="URW DIN" pitchFamily="2" charset="0"/>
                <a:ea typeface="ＭＳ Ｐゴシック" panose="020B0600070205080204" pitchFamily="34" charset="-128"/>
                <a:hlinkClick r:id="rId3"/>
              </a:rPr>
              <a:t>bit.ly/3cfg0xo</a:t>
            </a:r>
            <a:r>
              <a:rPr lang="en-US" altLang="en-US">
                <a:latin typeface="URW DIN" pitchFamily="2" charset="0"/>
                <a:ea typeface="ＭＳ Ｐゴシック" panose="020B0600070205080204" pitchFamily="34" charset="-128"/>
              </a:rPr>
              <a:t> || </a:t>
            </a:r>
            <a:r>
              <a:rPr lang="en-US" altLang="en-US">
                <a:latin typeface="URW DIN" pitchFamily="2" charset="0"/>
                <a:ea typeface="ＭＳ Ｐゴシック" panose="020B0600070205080204" pitchFamily="34" charset="-128"/>
                <a:hlinkClick r:id="rId4"/>
              </a:rPr>
              <a:t>Kimberly.Rubens@baltimorecity.gov</a:t>
            </a:r>
            <a:r>
              <a:rPr lang="en-US" altLang="en-US">
                <a:latin typeface="URW DIN" pitchFamily="2" charset="0"/>
                <a:ea typeface="ＭＳ Ｐゴシック" panose="020B0600070205080204" pitchFamily="34" charset="-128"/>
              </a:rPr>
              <a:t> </a:t>
            </a:r>
          </a:p>
        </p:txBody>
      </p:sp>
      <p:pic>
        <p:nvPicPr>
          <p:cNvPr id="2" name="Picture 1">
            <a:extLst>
              <a:ext uri="{FF2B5EF4-FFF2-40B4-BE49-F238E27FC236}">
                <a16:creationId xmlns:a16="http://schemas.microsoft.com/office/drawing/2014/main" id="{83FF8019-DDB9-37A2-34DD-1A640417BFD6}"/>
              </a:ext>
            </a:extLst>
          </p:cNvPr>
          <p:cNvPicPr>
            <a:picLocks noChangeAspect="1"/>
          </p:cNvPicPr>
          <p:nvPr/>
        </p:nvPicPr>
        <p:blipFill rotWithShape="1">
          <a:blip r:embed="rId5"/>
          <a:srcRect t="11737" r="21" b="67188"/>
          <a:stretch/>
        </p:blipFill>
        <p:spPr>
          <a:xfrm>
            <a:off x="4234" y="1503892"/>
            <a:ext cx="12117452" cy="1427015"/>
          </a:xfrm>
          <a:prstGeom prst="rect">
            <a:avLst/>
          </a:prstGeom>
        </p:spPr>
      </p:pic>
      <p:pic>
        <p:nvPicPr>
          <p:cNvPr id="6" name="Picture 5">
            <a:extLst>
              <a:ext uri="{FF2B5EF4-FFF2-40B4-BE49-F238E27FC236}">
                <a16:creationId xmlns:a16="http://schemas.microsoft.com/office/drawing/2014/main" id="{F172CBBA-36C5-0419-5502-216BFA031A70}"/>
              </a:ext>
            </a:extLst>
          </p:cNvPr>
          <p:cNvPicPr>
            <a:picLocks noChangeAspect="1"/>
          </p:cNvPicPr>
          <p:nvPr/>
        </p:nvPicPr>
        <p:blipFill rotWithShape="1">
          <a:blip r:embed="rId6"/>
          <a:srcRect t="33333" r="75856" b="6431"/>
          <a:stretch/>
        </p:blipFill>
        <p:spPr>
          <a:xfrm>
            <a:off x="78318" y="3087864"/>
            <a:ext cx="2551097" cy="3554048"/>
          </a:xfrm>
          <a:prstGeom prst="rect">
            <a:avLst/>
          </a:prstGeom>
        </p:spPr>
      </p:pic>
      <p:pic>
        <p:nvPicPr>
          <p:cNvPr id="7" name="Picture 6">
            <a:extLst>
              <a:ext uri="{FF2B5EF4-FFF2-40B4-BE49-F238E27FC236}">
                <a16:creationId xmlns:a16="http://schemas.microsoft.com/office/drawing/2014/main" id="{8330A11B-8A8D-BFEE-1405-167337A2A548}"/>
              </a:ext>
            </a:extLst>
          </p:cNvPr>
          <p:cNvPicPr>
            <a:picLocks noChangeAspect="1"/>
          </p:cNvPicPr>
          <p:nvPr/>
        </p:nvPicPr>
        <p:blipFill rotWithShape="1">
          <a:blip r:embed="rId7"/>
          <a:srcRect t="33055" r="75767" b="6833"/>
          <a:stretch/>
        </p:blipFill>
        <p:spPr>
          <a:xfrm>
            <a:off x="2523067" y="3070461"/>
            <a:ext cx="2558159" cy="3550434"/>
          </a:xfrm>
          <a:prstGeom prst="rect">
            <a:avLst/>
          </a:prstGeom>
        </p:spPr>
      </p:pic>
      <p:pic>
        <p:nvPicPr>
          <p:cNvPr id="9" name="Picture 8">
            <a:extLst>
              <a:ext uri="{FF2B5EF4-FFF2-40B4-BE49-F238E27FC236}">
                <a16:creationId xmlns:a16="http://schemas.microsoft.com/office/drawing/2014/main" id="{2206EADB-007D-DB5D-78F8-973B6E496CCD}"/>
              </a:ext>
            </a:extLst>
          </p:cNvPr>
          <p:cNvPicPr>
            <a:picLocks noChangeAspect="1"/>
          </p:cNvPicPr>
          <p:nvPr/>
        </p:nvPicPr>
        <p:blipFill rotWithShape="1">
          <a:blip r:embed="rId8"/>
          <a:srcRect t="33786" r="75973" b="9785"/>
          <a:stretch/>
        </p:blipFill>
        <p:spPr>
          <a:xfrm>
            <a:off x="5031317" y="3192599"/>
            <a:ext cx="2477013" cy="3290236"/>
          </a:xfrm>
          <a:prstGeom prst="rect">
            <a:avLst/>
          </a:prstGeom>
        </p:spPr>
      </p:pic>
      <p:pic>
        <p:nvPicPr>
          <p:cNvPr id="11" name="Picture 10">
            <a:extLst>
              <a:ext uri="{FF2B5EF4-FFF2-40B4-BE49-F238E27FC236}">
                <a16:creationId xmlns:a16="http://schemas.microsoft.com/office/drawing/2014/main" id="{C37BD8BB-870E-C4AC-F403-6297897518A3}"/>
              </a:ext>
            </a:extLst>
          </p:cNvPr>
          <p:cNvPicPr>
            <a:picLocks noChangeAspect="1"/>
          </p:cNvPicPr>
          <p:nvPr/>
        </p:nvPicPr>
        <p:blipFill rotWithShape="1">
          <a:blip r:embed="rId9"/>
          <a:srcRect t="34561" r="75714" b="6799"/>
          <a:stretch/>
        </p:blipFill>
        <p:spPr>
          <a:xfrm>
            <a:off x="7433734" y="3144308"/>
            <a:ext cx="2466436" cy="3338718"/>
          </a:xfrm>
          <a:prstGeom prst="rect">
            <a:avLst/>
          </a:prstGeom>
        </p:spPr>
      </p:pic>
      <p:pic>
        <p:nvPicPr>
          <p:cNvPr id="12" name="Picture 11">
            <a:extLst>
              <a:ext uri="{FF2B5EF4-FFF2-40B4-BE49-F238E27FC236}">
                <a16:creationId xmlns:a16="http://schemas.microsoft.com/office/drawing/2014/main" id="{F4C6EA70-7A63-1145-A25B-2FF930DA9604}"/>
              </a:ext>
            </a:extLst>
          </p:cNvPr>
          <p:cNvPicPr>
            <a:picLocks noChangeAspect="1"/>
          </p:cNvPicPr>
          <p:nvPr/>
        </p:nvPicPr>
        <p:blipFill rotWithShape="1">
          <a:blip r:embed="rId10"/>
          <a:srcRect l="387" t="52439" r="78010" b="7092"/>
          <a:stretch/>
        </p:blipFill>
        <p:spPr>
          <a:xfrm>
            <a:off x="9894947" y="3193897"/>
            <a:ext cx="2298405" cy="2414470"/>
          </a:xfrm>
          <a:prstGeom prst="rect">
            <a:avLst/>
          </a:prstGeom>
        </p:spPr>
      </p:pic>
      <p:sp>
        <p:nvSpPr>
          <p:cNvPr id="4" name="Rectangle 3">
            <a:extLst>
              <a:ext uri="{FF2B5EF4-FFF2-40B4-BE49-F238E27FC236}">
                <a16:creationId xmlns:a16="http://schemas.microsoft.com/office/drawing/2014/main" id="{E2F1FFDC-924A-B111-9B35-CA5F340A337A}"/>
              </a:ext>
            </a:extLst>
          </p:cNvPr>
          <p:cNvSpPr/>
          <p:nvPr/>
        </p:nvSpPr>
        <p:spPr>
          <a:xfrm>
            <a:off x="5000625" y="4841875"/>
            <a:ext cx="2444750"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8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13655A-43BD-3859-9568-9BD8F0E99DB0}"/>
              </a:ext>
            </a:extLst>
          </p:cNvPr>
          <p:cNvSpPr/>
          <p:nvPr/>
        </p:nvSpPr>
        <p:spPr>
          <a:xfrm>
            <a:off x="0" y="52917"/>
            <a:ext cx="12192000" cy="14255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7525" indent="3175" eaLnBrk="1" fontAlgn="auto" hangingPunct="1">
              <a:spcBef>
                <a:spcPts val="0"/>
              </a:spcBef>
              <a:spcAft>
                <a:spcPts val="0"/>
              </a:spcAft>
              <a:defRPr/>
            </a:pPr>
            <a:r>
              <a:rPr lang="en-US" altLang="en-US" sz="2800" b="1">
                <a:solidFill>
                  <a:srgbClr val="FDB724"/>
                </a:solidFill>
                <a:latin typeface="Cambo" panose="02000000000000000000"/>
                <a:ea typeface="ＭＳ Ｐゴシック" panose="020B0600070205080204" pitchFamily="34" charset="-128"/>
              </a:rPr>
              <a:t>Project Tracker</a:t>
            </a:r>
          </a:p>
          <a:p>
            <a:pPr marL="519113" eaLnBrk="1" fontAlgn="auto" hangingPunct="1">
              <a:spcAft>
                <a:spcPts val="0"/>
              </a:spcAft>
              <a:defRPr/>
            </a:pPr>
            <a:r>
              <a:rPr lang="en-US" altLang="en-US">
                <a:latin typeface="URW DIN" pitchFamily="2" charset="0"/>
                <a:ea typeface="ＭＳ Ｐゴシック" panose="020B0600070205080204" pitchFamily="34" charset="-128"/>
              </a:rPr>
              <a:t>From Theory to Practice: Introduction of DHCD’s IIA Project Tracker</a:t>
            </a:r>
          </a:p>
          <a:p>
            <a:pPr marL="519113" eaLnBrk="1" fontAlgn="auto" hangingPunct="1">
              <a:spcAft>
                <a:spcPts val="0"/>
              </a:spcAft>
              <a:defRPr/>
            </a:pPr>
            <a:r>
              <a:rPr lang="en-US" altLang="en-US">
                <a:latin typeface="URW DIN" pitchFamily="2" charset="0"/>
                <a:ea typeface="ＭＳ Ｐゴシック" panose="020B0600070205080204" pitchFamily="34" charset="-128"/>
                <a:hlinkClick r:id="rId2"/>
              </a:rPr>
              <a:t>Project Tracker</a:t>
            </a:r>
            <a:r>
              <a:rPr lang="en-US" altLang="en-US">
                <a:latin typeface="URW DIN" pitchFamily="2" charset="0"/>
                <a:ea typeface="ＭＳ Ｐゴシック" panose="020B0600070205080204" pitchFamily="34" charset="-128"/>
              </a:rPr>
              <a:t> || </a:t>
            </a:r>
            <a:r>
              <a:rPr lang="en-US" altLang="en-US">
                <a:latin typeface="URW DIN" pitchFamily="2" charset="0"/>
                <a:ea typeface="ＭＳ Ｐゴシック" panose="020B0600070205080204" pitchFamily="34" charset="-128"/>
                <a:hlinkClick r:id="rId3"/>
              </a:rPr>
              <a:t>bit.ly/3cfg0xo</a:t>
            </a:r>
            <a:r>
              <a:rPr lang="en-US" altLang="en-US">
                <a:latin typeface="URW DIN" pitchFamily="2" charset="0"/>
                <a:ea typeface="ＭＳ Ｐゴシック" panose="020B0600070205080204" pitchFamily="34" charset="-128"/>
              </a:rPr>
              <a:t> || </a:t>
            </a:r>
            <a:r>
              <a:rPr lang="en-US" altLang="en-US">
                <a:latin typeface="URW DIN" pitchFamily="2" charset="0"/>
                <a:ea typeface="ＭＳ Ｐゴシック" panose="020B0600070205080204" pitchFamily="34" charset="-128"/>
                <a:hlinkClick r:id="rId4"/>
              </a:rPr>
              <a:t>Kimberly.Rubens@baltimorecity.gov</a:t>
            </a:r>
            <a:r>
              <a:rPr lang="en-US" altLang="en-US">
                <a:latin typeface="URW DIN" pitchFamily="2" charset="0"/>
                <a:ea typeface="ＭＳ Ｐゴシック" panose="020B0600070205080204" pitchFamily="34" charset="-128"/>
              </a:rPr>
              <a:t> </a:t>
            </a:r>
          </a:p>
        </p:txBody>
      </p:sp>
      <p:sp>
        <p:nvSpPr>
          <p:cNvPr id="4" name="Rectangle 3">
            <a:extLst>
              <a:ext uri="{FF2B5EF4-FFF2-40B4-BE49-F238E27FC236}">
                <a16:creationId xmlns:a16="http://schemas.microsoft.com/office/drawing/2014/main" id="{29153586-F985-723E-D5A3-6D4267E0FE14}"/>
              </a:ext>
            </a:extLst>
          </p:cNvPr>
          <p:cNvSpPr/>
          <p:nvPr/>
        </p:nvSpPr>
        <p:spPr>
          <a:xfrm>
            <a:off x="180474" y="1540043"/>
            <a:ext cx="11863137" cy="5125452"/>
          </a:xfrm>
          <a:prstGeom prst="rect">
            <a:avLst/>
          </a:prstGeom>
          <a:noFill/>
          <a:ln w="28575">
            <a:solidFill>
              <a:srgbClr val="FDB7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 name="Picture 1">
            <a:extLst>
              <a:ext uri="{FF2B5EF4-FFF2-40B4-BE49-F238E27FC236}">
                <a16:creationId xmlns:a16="http://schemas.microsoft.com/office/drawing/2014/main" id="{664D1C72-A9BF-B14B-7C5F-C18100CDDE81}"/>
              </a:ext>
            </a:extLst>
          </p:cNvPr>
          <p:cNvPicPr>
            <a:picLocks noChangeAspect="1"/>
          </p:cNvPicPr>
          <p:nvPr/>
        </p:nvPicPr>
        <p:blipFill rotWithShape="1">
          <a:blip r:embed="rId5"/>
          <a:srcRect t="11111" r="-91" b="6022"/>
          <a:stretch/>
        </p:blipFill>
        <p:spPr>
          <a:xfrm>
            <a:off x="395817" y="1712913"/>
            <a:ext cx="11485041" cy="4637516"/>
          </a:xfrm>
          <a:prstGeom prst="rect">
            <a:avLst/>
          </a:prstGeom>
        </p:spPr>
      </p:pic>
    </p:spTree>
    <p:extLst>
      <p:ext uri="{BB962C8B-B14F-4D97-AF65-F5344CB8AC3E}">
        <p14:creationId xmlns:p14="http://schemas.microsoft.com/office/powerpoint/2010/main" val="1814846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13655A-43BD-3859-9568-9BD8F0E99DB0}"/>
              </a:ext>
            </a:extLst>
          </p:cNvPr>
          <p:cNvSpPr/>
          <p:nvPr/>
        </p:nvSpPr>
        <p:spPr>
          <a:xfrm>
            <a:off x="0" y="0"/>
            <a:ext cx="12192000" cy="14255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7525" indent="3175" eaLnBrk="1" fontAlgn="auto" hangingPunct="1">
              <a:spcBef>
                <a:spcPts val="0"/>
              </a:spcBef>
              <a:spcAft>
                <a:spcPts val="0"/>
              </a:spcAft>
              <a:defRPr/>
            </a:pPr>
            <a:r>
              <a:rPr lang="en-US" altLang="en-US" sz="2800" b="1">
                <a:solidFill>
                  <a:srgbClr val="FDB724"/>
                </a:solidFill>
                <a:latin typeface="Cambo" panose="02000000000000000000"/>
                <a:ea typeface="ＭＳ Ｐゴシック" panose="020B0600070205080204" pitchFamily="34" charset="-128"/>
              </a:rPr>
              <a:t>Project Tracker</a:t>
            </a:r>
          </a:p>
          <a:p>
            <a:pPr marL="519113" eaLnBrk="1" fontAlgn="auto" hangingPunct="1">
              <a:spcAft>
                <a:spcPts val="0"/>
              </a:spcAft>
              <a:defRPr/>
            </a:pPr>
            <a:r>
              <a:rPr lang="en-US" altLang="en-US">
                <a:latin typeface="URW DIN" pitchFamily="2" charset="0"/>
                <a:ea typeface="ＭＳ Ｐゴシック" panose="020B0600070205080204" pitchFamily="34" charset="-128"/>
              </a:rPr>
              <a:t>From Theory to Practice: Introduction of DHCD’s IIA Project Tracker</a:t>
            </a:r>
          </a:p>
          <a:p>
            <a:pPr marL="519113" eaLnBrk="1" fontAlgn="auto" hangingPunct="1">
              <a:spcAft>
                <a:spcPts val="0"/>
              </a:spcAft>
              <a:defRPr/>
            </a:pPr>
            <a:r>
              <a:rPr lang="en-US" altLang="en-US">
                <a:latin typeface="URW DIN" pitchFamily="2" charset="0"/>
                <a:ea typeface="ＭＳ Ｐゴシック" panose="020B0600070205080204" pitchFamily="34" charset="-128"/>
                <a:hlinkClick r:id="rId2"/>
              </a:rPr>
              <a:t>Project Tracker</a:t>
            </a:r>
            <a:r>
              <a:rPr lang="en-US" altLang="en-US">
                <a:latin typeface="URW DIN" pitchFamily="2" charset="0"/>
                <a:ea typeface="ＭＳ Ｐゴシック" panose="020B0600070205080204" pitchFamily="34" charset="-128"/>
              </a:rPr>
              <a:t> || </a:t>
            </a:r>
            <a:r>
              <a:rPr lang="en-US" altLang="en-US">
                <a:latin typeface="URW DIN" pitchFamily="2" charset="0"/>
                <a:ea typeface="ＭＳ Ｐゴシック" panose="020B0600070205080204" pitchFamily="34" charset="-128"/>
                <a:hlinkClick r:id="rId3"/>
              </a:rPr>
              <a:t>bit.ly/3cfg0xo</a:t>
            </a:r>
            <a:r>
              <a:rPr lang="en-US" altLang="en-US">
                <a:latin typeface="URW DIN" pitchFamily="2" charset="0"/>
                <a:ea typeface="ＭＳ Ｐゴシック" panose="020B0600070205080204" pitchFamily="34" charset="-128"/>
              </a:rPr>
              <a:t> || </a:t>
            </a:r>
            <a:r>
              <a:rPr lang="en-US" altLang="en-US">
                <a:latin typeface="URW DIN" pitchFamily="2" charset="0"/>
                <a:ea typeface="ＭＳ Ｐゴシック" panose="020B0600070205080204" pitchFamily="34" charset="-128"/>
                <a:hlinkClick r:id="rId4"/>
              </a:rPr>
              <a:t>Kimberly.Rubens@baltimorecity.gov</a:t>
            </a:r>
            <a:r>
              <a:rPr lang="en-US" altLang="en-US">
                <a:latin typeface="URW DIN" pitchFamily="2" charset="0"/>
                <a:ea typeface="ＭＳ Ｐゴシック" panose="020B0600070205080204" pitchFamily="34" charset="-128"/>
              </a:rPr>
              <a:t> </a:t>
            </a:r>
          </a:p>
        </p:txBody>
      </p:sp>
      <p:sp>
        <p:nvSpPr>
          <p:cNvPr id="4" name="Rectangle 3">
            <a:extLst>
              <a:ext uri="{FF2B5EF4-FFF2-40B4-BE49-F238E27FC236}">
                <a16:creationId xmlns:a16="http://schemas.microsoft.com/office/drawing/2014/main" id="{29153586-F985-723E-D5A3-6D4267E0FE14}"/>
              </a:ext>
            </a:extLst>
          </p:cNvPr>
          <p:cNvSpPr/>
          <p:nvPr/>
        </p:nvSpPr>
        <p:spPr>
          <a:xfrm>
            <a:off x="180474" y="1540043"/>
            <a:ext cx="11863137" cy="5125452"/>
          </a:xfrm>
          <a:prstGeom prst="rect">
            <a:avLst/>
          </a:prstGeom>
          <a:noFill/>
          <a:ln w="28575">
            <a:solidFill>
              <a:srgbClr val="FDB7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 name="Picture 1">
            <a:extLst>
              <a:ext uri="{FF2B5EF4-FFF2-40B4-BE49-F238E27FC236}">
                <a16:creationId xmlns:a16="http://schemas.microsoft.com/office/drawing/2014/main" id="{59911622-0895-29C0-9CC6-C9DD96946254}"/>
              </a:ext>
            </a:extLst>
          </p:cNvPr>
          <p:cNvPicPr>
            <a:picLocks noChangeAspect="1"/>
          </p:cNvPicPr>
          <p:nvPr/>
        </p:nvPicPr>
        <p:blipFill rotWithShape="1">
          <a:blip r:embed="rId5"/>
          <a:srcRect t="11308" r="-94" b="5100"/>
          <a:stretch/>
        </p:blipFill>
        <p:spPr>
          <a:xfrm>
            <a:off x="554567" y="2191808"/>
            <a:ext cx="11262787" cy="3996999"/>
          </a:xfrm>
          <a:prstGeom prst="rect">
            <a:avLst/>
          </a:prstGeom>
        </p:spPr>
      </p:pic>
    </p:spTree>
    <p:extLst>
      <p:ext uri="{BB962C8B-B14F-4D97-AF65-F5344CB8AC3E}">
        <p14:creationId xmlns:p14="http://schemas.microsoft.com/office/powerpoint/2010/main" val="2518880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565650" y="4895850"/>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URW DIN"/>
                <a:ea typeface="MS PGothic" panose="020B0600070205080204" pitchFamily="34" charset="-128"/>
                <a:cs typeface="+mn-cs"/>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2015887" y="3366294"/>
            <a:ext cx="8160226"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7000" b="1" i="0" u="none" strike="noStrike" kern="1200" cap="none" spc="0" normalizeH="0" baseline="0" noProof="0">
                <a:ln>
                  <a:noFill/>
                </a:ln>
                <a:solidFill>
                  <a:srgbClr val="1CA89D"/>
                </a:solidFill>
                <a:effectLst/>
                <a:uLnTx/>
                <a:uFillTx/>
                <a:latin typeface="Cantiga SemiBold"/>
                <a:ea typeface="MS PGothic" panose="020B0600070205080204" pitchFamily="34" charset="-128"/>
                <a:cs typeface="+mn-cs"/>
              </a:rPr>
              <a:t>Engagement Session</a:t>
            </a: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444750" cy="2778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4763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695815" y="1113292"/>
            <a:ext cx="3398844" cy="23876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eaLnBrk="1" hangingPunct="1">
              <a:lnSpc>
                <a:spcPct val="90000"/>
              </a:lnSpc>
              <a:spcAft>
                <a:spcPts val="600"/>
              </a:spcAft>
            </a:pPr>
            <a:r>
              <a:rPr lang="en-US" sz="4000" b="1" kern="1200">
                <a:solidFill>
                  <a:srgbClr val="1CA89D"/>
                </a:solidFill>
                <a:latin typeface="Cambo"/>
                <a:ea typeface="+mj-ea"/>
                <a:cs typeface="+mj-cs"/>
              </a:rPr>
              <a:t>COMMUNITY FEEDBACK &amp; DISCUSSION</a:t>
            </a:r>
            <a:endParaRPr lang="en-US" sz="4000" b="1" kern="1200">
              <a:solidFill>
                <a:srgbClr val="1CA89D"/>
              </a:solidFill>
              <a:latin typeface="Cambo"/>
              <a:ea typeface="+mj-ea"/>
              <a:cs typeface="Calibri Light"/>
            </a:endParaRPr>
          </a:p>
        </p:txBody>
      </p:sp>
      <p:sp>
        <p:nvSpPr>
          <p:cNvPr id="5" name="TextBox 4">
            <a:extLst>
              <a:ext uri="{FF2B5EF4-FFF2-40B4-BE49-F238E27FC236}">
                <a16:creationId xmlns:a16="http://schemas.microsoft.com/office/drawing/2014/main" id="{52FE19DC-3AF6-4FE7-A527-7577C912D2C1}"/>
              </a:ext>
            </a:extLst>
          </p:cNvPr>
          <p:cNvSpPr txBox="1"/>
          <p:nvPr/>
        </p:nvSpPr>
        <p:spPr>
          <a:xfrm>
            <a:off x="5146159" y="964755"/>
            <a:ext cx="6432698" cy="7294305"/>
          </a:xfrm>
          <a:prstGeom prst="rect">
            <a:avLst/>
          </a:prstGeom>
          <a:noFill/>
        </p:spPr>
        <p:txBody>
          <a:bodyPr wrap="square" rtlCol="0">
            <a:spAutoFit/>
          </a:bodyPr>
          <a:lstStyle/>
          <a:p>
            <a:endParaRPr lang="en-US"/>
          </a:p>
          <a:p>
            <a:r>
              <a:rPr lang="en-US" sz="3200" b="1"/>
              <a:t>COMMUNITY ASSETS</a:t>
            </a:r>
          </a:p>
          <a:p>
            <a:r>
              <a:rPr lang="en-US" sz="3200"/>
              <a:t>________________________</a:t>
            </a:r>
            <a:endParaRPr lang="en-US"/>
          </a:p>
          <a:p>
            <a:endParaRPr lang="en-US" sz="3200" b="1"/>
          </a:p>
          <a:p>
            <a:r>
              <a:rPr lang="en-US" sz="3200" b="1"/>
              <a:t>IDENTIFYING NUISANCE PROPERTIES</a:t>
            </a:r>
          </a:p>
          <a:p>
            <a:r>
              <a:rPr lang="en-US" sz="3200"/>
              <a:t>________________________</a:t>
            </a:r>
            <a:endParaRPr lang="en-US"/>
          </a:p>
          <a:p>
            <a:endParaRPr lang="en-US" sz="3200" b="1"/>
          </a:p>
          <a:p>
            <a:r>
              <a:rPr lang="en-US" sz="3200" b="1"/>
              <a:t>STABILIZATION</a:t>
            </a:r>
            <a:r>
              <a:rPr lang="en-US"/>
              <a:t>  </a:t>
            </a:r>
          </a:p>
          <a:p>
            <a:endParaRPr lang="en-US"/>
          </a:p>
          <a:p>
            <a:r>
              <a:rPr lang="en-US"/>
              <a:t>___________________________________________</a:t>
            </a:r>
          </a:p>
          <a:p>
            <a:endParaRPr lang="en-US"/>
          </a:p>
          <a:p>
            <a:r>
              <a:rPr lang="en-US" sz="3200" b="1"/>
              <a:t>DEMOLITION</a:t>
            </a:r>
            <a:r>
              <a:rPr lang="en-US"/>
              <a:t>  </a:t>
            </a:r>
          </a:p>
          <a:p>
            <a:endParaRPr lang="en-US"/>
          </a:p>
          <a:p>
            <a:r>
              <a:rPr lang="en-US"/>
              <a:t>__________________________________________</a:t>
            </a:r>
          </a:p>
          <a:p>
            <a:endParaRPr lang="en-US"/>
          </a:p>
          <a:p>
            <a:endParaRPr lang="en-US"/>
          </a:p>
          <a:p>
            <a:r>
              <a:rPr lang="en-US" sz="3200" b="1"/>
              <a:t>BEAUTIFICATION &amp; GREENSPACE</a:t>
            </a:r>
            <a:endParaRPr lang="en-US"/>
          </a:p>
          <a:p>
            <a:endParaRPr lang="en-US"/>
          </a:p>
          <a:p>
            <a:endParaRPr lang="en-US"/>
          </a:p>
        </p:txBody>
      </p:sp>
    </p:spTree>
    <p:extLst>
      <p:ext uri="{BB962C8B-B14F-4D97-AF65-F5344CB8AC3E}">
        <p14:creationId xmlns:p14="http://schemas.microsoft.com/office/powerpoint/2010/main" val="1350622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2708AA-B6C8-F770-670C-94053BFC40FD}"/>
              </a:ext>
            </a:extLst>
          </p:cNvPr>
          <p:cNvSpPr/>
          <p:nvPr/>
        </p:nvSpPr>
        <p:spPr>
          <a:xfrm>
            <a:off x="6350" y="0"/>
            <a:ext cx="52609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099" name="Picture 13">
            <a:extLst>
              <a:ext uri="{FF2B5EF4-FFF2-40B4-BE49-F238E27FC236}">
                <a16:creationId xmlns:a16="http://schemas.microsoft.com/office/drawing/2014/main" id="{51DD0471-2786-46FF-67A1-8460ECDB99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13" y="0"/>
            <a:ext cx="525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itle 7">
            <a:extLst>
              <a:ext uri="{FF2B5EF4-FFF2-40B4-BE49-F238E27FC236}">
                <a16:creationId xmlns:a16="http://schemas.microsoft.com/office/drawing/2014/main" id="{B057BD89-BE0B-1758-2A87-4CC2C45C0D78}"/>
              </a:ext>
            </a:extLst>
          </p:cNvPr>
          <p:cNvSpPr txBox="1">
            <a:spLocks noChangeArrowheads="1"/>
          </p:cNvSpPr>
          <p:nvPr/>
        </p:nvSpPr>
        <p:spPr bwMode="auto">
          <a:xfrm>
            <a:off x="5765800" y="522288"/>
            <a:ext cx="24384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4000" b="1">
                <a:solidFill>
                  <a:srgbClr val="1CA89D"/>
                </a:solidFill>
                <a:latin typeface="Cambo"/>
                <a:ea typeface="Source Sans Pro Black" panose="020B0803030403020204" pitchFamily="34" charset="0"/>
                <a:cs typeface="Times New Roman" panose="02020603050405020304" pitchFamily="18" charset="0"/>
              </a:rPr>
              <a:t>AGENDA</a:t>
            </a:r>
          </a:p>
        </p:txBody>
      </p:sp>
      <p:sp>
        <p:nvSpPr>
          <p:cNvPr id="12" name="Text Placeholder 2">
            <a:extLst>
              <a:ext uri="{FF2B5EF4-FFF2-40B4-BE49-F238E27FC236}">
                <a16:creationId xmlns:a16="http://schemas.microsoft.com/office/drawing/2014/main" id="{965F9354-B58F-E5A3-FF57-619EAE96B6B4}"/>
              </a:ext>
            </a:extLst>
          </p:cNvPr>
          <p:cNvSpPr txBox="1">
            <a:spLocks/>
          </p:cNvSpPr>
          <p:nvPr/>
        </p:nvSpPr>
        <p:spPr bwMode="auto">
          <a:xfrm>
            <a:off x="5765800" y="1030845"/>
            <a:ext cx="6172200" cy="4991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ct val="0"/>
              </a:spcBef>
              <a:spcAft>
                <a:spcPts val="0"/>
              </a:spcAft>
              <a:buFont typeface="Wingdings" panose="05000000000000000000" pitchFamily="2" charset="2"/>
              <a:buChar char="§"/>
              <a:defRPr/>
            </a:pPr>
            <a:endParaRPr lang="en-US" altLang="en-US" sz="2000" b="1">
              <a:latin typeface="Cambo" panose="02000000000000000000"/>
              <a:ea typeface="ＭＳ Ｐゴシック" panose="020B0600070205080204" pitchFamily="34" charset="-128"/>
              <a:cs typeface="Arial" panose="020B0604020202020204" pitchFamily="34" charset="0"/>
            </a:endParaRPr>
          </a:p>
          <a:p>
            <a:pPr fontAlgn="auto">
              <a:spcBef>
                <a:spcPct val="0"/>
              </a:spcBef>
              <a:spcAft>
                <a:spcPts val="0"/>
              </a:spcAft>
              <a:buFont typeface="Wingdings" panose="05000000000000000000" pitchFamily="2" charset="2"/>
              <a:buChar char="§"/>
              <a:defRPr/>
            </a:pPr>
            <a:r>
              <a:rPr lang="en-US" altLang="en-US" sz="2000" b="1">
                <a:latin typeface="Cambo" panose="02000000000000000000"/>
                <a:ea typeface="ＭＳ Ｐゴシック" panose="020B0600070205080204" pitchFamily="34" charset="-128"/>
                <a:cs typeface="Arial" panose="020B0604020202020204" pitchFamily="34" charset="0"/>
              </a:rPr>
              <a:t>Part 1:</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Welcome &amp; Introductions</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Statement of Occasion</a:t>
            </a:r>
          </a:p>
          <a:p>
            <a:pPr fontAlgn="auto">
              <a:spcBef>
                <a:spcPct val="0"/>
              </a:spcBef>
              <a:spcAft>
                <a:spcPts val="0"/>
              </a:spcAft>
              <a:buFont typeface="Wingdings" panose="05000000000000000000" pitchFamily="2" charset="2"/>
              <a:buChar char="§"/>
              <a:defRPr/>
            </a:pPr>
            <a:endParaRPr lang="en-US" altLang="en-US" sz="2000" b="1">
              <a:latin typeface="Cambo" panose="02000000000000000000"/>
              <a:ea typeface="ＭＳ Ｐゴシック" panose="020B0600070205080204" pitchFamily="34" charset="-128"/>
              <a:cs typeface="Arial" panose="020B0604020202020204" pitchFamily="34" charset="0"/>
            </a:endParaRPr>
          </a:p>
          <a:p>
            <a:pPr fontAlgn="auto">
              <a:spcBef>
                <a:spcPct val="0"/>
              </a:spcBef>
              <a:spcAft>
                <a:spcPts val="0"/>
              </a:spcAft>
              <a:buFont typeface="Wingdings" panose="05000000000000000000" pitchFamily="2" charset="2"/>
              <a:buChar char="§"/>
              <a:defRPr/>
            </a:pPr>
            <a:r>
              <a:rPr lang="en-US" altLang="en-US" sz="2000" b="1">
                <a:latin typeface="Cambo" panose="02000000000000000000"/>
                <a:ea typeface="ＭＳ Ｐゴシック" panose="020B0600070205080204" pitchFamily="34" charset="-128"/>
                <a:cs typeface="Arial" panose="020B0604020202020204" pitchFamily="34" charset="0"/>
              </a:rPr>
              <a:t>Part 2:</a:t>
            </a:r>
          </a:p>
          <a:p>
            <a:pPr marL="457200" lvl="1" indent="0">
              <a:spcBef>
                <a:spcPct val="0"/>
              </a:spcBef>
              <a:buNone/>
              <a:defRPr/>
            </a:pPr>
            <a:r>
              <a:rPr lang="en-US" altLang="en-US" sz="2000" b="1">
                <a:latin typeface="Cambo" panose="02000000000000000000"/>
                <a:ea typeface="ＭＳ Ｐゴシック"/>
                <a:cs typeface="Arial"/>
              </a:rPr>
              <a:t>IIA Broadway East Overview</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Project Tracker Overview</a:t>
            </a:r>
          </a:p>
          <a:p>
            <a:pPr fontAlgn="auto">
              <a:spcBef>
                <a:spcPct val="0"/>
              </a:spcBef>
              <a:spcAft>
                <a:spcPts val="0"/>
              </a:spcAft>
              <a:buFont typeface="Wingdings" panose="05000000000000000000" pitchFamily="2" charset="2"/>
              <a:buChar char="§"/>
              <a:defRPr/>
            </a:pPr>
            <a:endParaRPr lang="en-US" altLang="en-US" sz="2000" b="1">
              <a:latin typeface="Cambo" panose="02000000000000000000"/>
              <a:ea typeface="ＭＳ Ｐゴシック" panose="020B0600070205080204" pitchFamily="34" charset="-128"/>
              <a:cs typeface="Arial" panose="020B0604020202020204" pitchFamily="34" charset="0"/>
            </a:endParaRPr>
          </a:p>
          <a:p>
            <a:pPr fontAlgn="auto">
              <a:spcBef>
                <a:spcPct val="0"/>
              </a:spcBef>
              <a:spcAft>
                <a:spcPts val="0"/>
              </a:spcAft>
              <a:buFont typeface="Wingdings" panose="05000000000000000000" pitchFamily="2" charset="2"/>
              <a:buChar char="§"/>
              <a:defRPr/>
            </a:pPr>
            <a:r>
              <a:rPr lang="en-US" altLang="en-US" sz="2000" b="1">
                <a:latin typeface="Cambo" panose="02000000000000000000"/>
                <a:ea typeface="ＭＳ Ｐゴシック" panose="020B0600070205080204" pitchFamily="34" charset="-128"/>
                <a:cs typeface="Arial" panose="020B0604020202020204" pitchFamily="34" charset="0"/>
              </a:rPr>
              <a:t>Part 3:</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Neighborhood Discussion Session Overview</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Neighborhood Discussion Session</a:t>
            </a:r>
          </a:p>
          <a:p>
            <a:pPr marL="457200" lvl="1" indent="0" fontAlgn="auto">
              <a:spcBef>
                <a:spcPct val="0"/>
              </a:spcBef>
              <a:spcAft>
                <a:spcPts val="0"/>
              </a:spcAft>
              <a:buNone/>
              <a:defRPr/>
            </a:pPr>
            <a:endParaRPr lang="en-US" altLang="en-US" sz="2000" b="1">
              <a:latin typeface="Cambo" panose="02000000000000000000"/>
              <a:ea typeface="ＭＳ Ｐゴシック" panose="020B0600070205080204" pitchFamily="34" charset="-128"/>
              <a:cs typeface="Arial" panose="020B0604020202020204" pitchFamily="34" charset="0"/>
            </a:endParaRPr>
          </a:p>
          <a:p>
            <a:pPr fontAlgn="auto">
              <a:spcBef>
                <a:spcPct val="0"/>
              </a:spcBef>
              <a:spcAft>
                <a:spcPts val="0"/>
              </a:spcAft>
              <a:buFont typeface="Wingdings" panose="05000000000000000000" pitchFamily="2" charset="2"/>
              <a:buChar char="§"/>
              <a:defRPr/>
            </a:pPr>
            <a:r>
              <a:rPr lang="en-US" altLang="en-US" sz="2000" b="1">
                <a:latin typeface="Cambo" panose="02000000000000000000"/>
                <a:ea typeface="ＭＳ Ｐゴシック" panose="020B0600070205080204" pitchFamily="34" charset="-128"/>
                <a:cs typeface="Arial" panose="020B0604020202020204" pitchFamily="34" charset="0"/>
              </a:rPr>
              <a:t>Part 4: </a:t>
            </a:r>
          </a:p>
          <a:p>
            <a:pPr marL="457200" lvl="1" indent="0" fontAlgn="auto">
              <a:spcBef>
                <a:spcPct val="0"/>
              </a:spcBef>
              <a:spcAft>
                <a:spcPts val="0"/>
              </a:spcAft>
              <a:buNone/>
              <a:defRPr/>
            </a:pPr>
            <a:r>
              <a:rPr lang="en-US" altLang="en-US" sz="2000" b="1">
                <a:latin typeface="Cambo" panose="02000000000000000000"/>
                <a:ea typeface="ＭＳ Ｐゴシック" panose="020B0600070205080204" pitchFamily="34" charset="-128"/>
                <a:cs typeface="Arial" panose="020B0604020202020204" pitchFamily="34" charset="0"/>
              </a:rPr>
              <a:t>Wrap Up &amp; Next Steps</a:t>
            </a:r>
          </a:p>
          <a:p>
            <a:pPr indent="0" fontAlgn="auto">
              <a:spcBef>
                <a:spcPct val="0"/>
              </a:spcBef>
              <a:spcAft>
                <a:spcPts val="0"/>
              </a:spcAft>
              <a:buFont typeface="Arial" panose="020B0604020202020204" pitchFamily="34" charset="0"/>
              <a:buNone/>
              <a:defRPr/>
            </a:pPr>
            <a:endParaRPr lang="en-US" altLang="en-US" sz="2000" b="1">
              <a:latin typeface="Cambo" panose="02000000000000000000"/>
              <a:ea typeface="ＭＳ Ｐゴシック" panose="020B0600070205080204" pitchFamily="34" charset="-128"/>
              <a:cs typeface="Arial" panose="020B0604020202020204" pitchFamily="34" charset="0"/>
            </a:endParaRPr>
          </a:p>
        </p:txBody>
      </p:sp>
      <p:pic>
        <p:nvPicPr>
          <p:cNvPr id="3" name="Picture Placeholder 2">
            <a:extLst>
              <a:ext uri="{FF2B5EF4-FFF2-40B4-BE49-F238E27FC236}">
                <a16:creationId xmlns:a16="http://schemas.microsoft.com/office/drawing/2014/main" id="{E2E0B532-020D-4597-9D5B-F02985B0DB0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841354" y="313910"/>
            <a:ext cx="3533219" cy="6424971"/>
          </a:xfrm>
        </p:spPr>
      </p:pic>
    </p:spTree>
    <p:extLst>
      <p:ext uri="{BB962C8B-B14F-4D97-AF65-F5344CB8AC3E}">
        <p14:creationId xmlns:p14="http://schemas.microsoft.com/office/powerpoint/2010/main" val="2933722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1A036C-4F82-67C5-4B2B-7CD1B3A48A39}"/>
              </a:ext>
            </a:extLst>
          </p:cNvPr>
          <p:cNvSpPr/>
          <p:nvPr/>
        </p:nvSpPr>
        <p:spPr>
          <a:xfrm>
            <a:off x="0" y="0"/>
            <a:ext cx="52625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483" name="Picture 2">
            <a:extLst>
              <a:ext uri="{FF2B5EF4-FFF2-40B4-BE49-F238E27FC236}">
                <a16:creationId xmlns:a16="http://schemas.microsoft.com/office/drawing/2014/main" id="{A1258BD9-0B98-3BD3-EF36-66E14A4171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0"/>
            <a:ext cx="5253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9">
            <a:extLst>
              <a:ext uri="{FF2B5EF4-FFF2-40B4-BE49-F238E27FC236}">
                <a16:creationId xmlns:a16="http://schemas.microsoft.com/office/drawing/2014/main" id="{06A171D5-7A69-AF2F-91AB-B371D7BAF6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394" y="460126"/>
            <a:ext cx="4774300" cy="6086331"/>
          </a:xfrm>
          <a:custGeom>
            <a:avLst/>
            <a:gdLst>
              <a:gd name="connsiteX0" fmla="*/ 2128065 w 3961427"/>
              <a:gd name="connsiteY0" fmla="*/ 0 h 4702839"/>
              <a:gd name="connsiteX1" fmla="*/ 3483698 w 3961427"/>
              <a:gd name="connsiteY1" fmla="*/ 493240 h 4702839"/>
              <a:gd name="connsiteX2" fmla="*/ 3949019 w 3961427"/>
              <a:gd name="connsiteY2" fmla="*/ 1330816 h 4702839"/>
              <a:gd name="connsiteX3" fmla="*/ 3040093 w 3961427"/>
              <a:gd name="connsiteY3" fmla="*/ 1547966 h 4702839"/>
              <a:gd name="connsiteX4" fmla="*/ 2703511 w 3961427"/>
              <a:gd name="connsiteY4" fmla="*/ 989581 h 4702839"/>
              <a:gd name="connsiteX5" fmla="*/ 2081533 w 3961427"/>
              <a:gd name="connsiteY5" fmla="*/ 784841 h 4702839"/>
              <a:gd name="connsiteX6" fmla="*/ 1261018 w 3961427"/>
              <a:gd name="connsiteY6" fmla="*/ 1147790 h 4702839"/>
              <a:gd name="connsiteX7" fmla="*/ 946151 w 3961427"/>
              <a:gd name="connsiteY7" fmla="*/ 2323500 h 4702839"/>
              <a:gd name="connsiteX8" fmla="*/ 1256365 w 3961427"/>
              <a:gd name="connsiteY8" fmla="*/ 3551946 h 4702839"/>
              <a:gd name="connsiteX9" fmla="*/ 2062920 w 3961427"/>
              <a:gd name="connsiteY9" fmla="*/ 3917998 h 4702839"/>
              <a:gd name="connsiteX10" fmla="*/ 2692654 w 3961427"/>
              <a:gd name="connsiteY10" fmla="*/ 3685338 h 4702839"/>
              <a:gd name="connsiteX11" fmla="*/ 3071114 w 3961427"/>
              <a:gd name="connsiteY11" fmla="*/ 2953234 h 4702839"/>
              <a:gd name="connsiteX12" fmla="*/ 3961427 w 3961427"/>
              <a:gd name="connsiteY12" fmla="*/ 3235528 h 4702839"/>
              <a:gd name="connsiteX13" fmla="*/ 3280508 w 3961427"/>
              <a:gd name="connsiteY13" fmla="*/ 4341440 h 4702839"/>
              <a:gd name="connsiteX14" fmla="*/ 2072226 w 3961427"/>
              <a:gd name="connsiteY14" fmla="*/ 4702839 h 4702839"/>
              <a:gd name="connsiteX15" fmla="*/ 583201 w 3961427"/>
              <a:gd name="connsiteY15" fmla="*/ 4083962 h 4702839"/>
              <a:gd name="connsiteX16" fmla="*/ 0 w 3961427"/>
              <a:gd name="connsiteY16" fmla="*/ 2391747 h 4702839"/>
              <a:gd name="connsiteX17" fmla="*/ 586303 w 3961427"/>
              <a:gd name="connsiteY17" fmla="*/ 628183 h 4702839"/>
              <a:gd name="connsiteX18" fmla="*/ 2128065 w 3961427"/>
              <a:gd name="connsiteY18" fmla="*/ 0 h 470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1427" h="4702839">
                <a:moveTo>
                  <a:pt x="2128065" y="0"/>
                </a:moveTo>
                <a:cubicBezTo>
                  <a:pt x="2684381" y="0"/>
                  <a:pt x="3136259" y="164413"/>
                  <a:pt x="3483698" y="493240"/>
                </a:cubicBezTo>
                <a:cubicBezTo>
                  <a:pt x="3690507" y="687640"/>
                  <a:pt x="3845614" y="966832"/>
                  <a:pt x="3949019" y="1330816"/>
                </a:cubicBezTo>
                <a:lnTo>
                  <a:pt x="3040093" y="1547966"/>
                </a:lnTo>
                <a:cubicBezTo>
                  <a:pt x="2986322" y="1312204"/>
                  <a:pt x="2874129" y="1126075"/>
                  <a:pt x="2703511" y="989581"/>
                </a:cubicBezTo>
                <a:cubicBezTo>
                  <a:pt x="2532894" y="853088"/>
                  <a:pt x="2325568" y="784841"/>
                  <a:pt x="2081533" y="784841"/>
                </a:cubicBezTo>
                <a:cubicBezTo>
                  <a:pt x="1744434" y="784841"/>
                  <a:pt x="1470929" y="905824"/>
                  <a:pt x="1261018" y="1147790"/>
                </a:cubicBezTo>
                <a:cubicBezTo>
                  <a:pt x="1051107" y="1389757"/>
                  <a:pt x="946151" y="1781660"/>
                  <a:pt x="946151" y="2323500"/>
                </a:cubicBezTo>
                <a:cubicBezTo>
                  <a:pt x="946151" y="2898429"/>
                  <a:pt x="1049556" y="3307911"/>
                  <a:pt x="1256365" y="3551946"/>
                </a:cubicBezTo>
                <a:cubicBezTo>
                  <a:pt x="1463174" y="3795981"/>
                  <a:pt x="1732025" y="3917998"/>
                  <a:pt x="2062920" y="3917998"/>
                </a:cubicBezTo>
                <a:cubicBezTo>
                  <a:pt x="2306955" y="3917998"/>
                  <a:pt x="2516866" y="3840445"/>
                  <a:pt x="2692654" y="3685338"/>
                </a:cubicBezTo>
                <a:cubicBezTo>
                  <a:pt x="2868441" y="3530231"/>
                  <a:pt x="2994595" y="3286197"/>
                  <a:pt x="3071114" y="2953234"/>
                </a:cubicBezTo>
                <a:lnTo>
                  <a:pt x="3961427" y="3235528"/>
                </a:lnTo>
                <a:cubicBezTo>
                  <a:pt x="3824933" y="3731870"/>
                  <a:pt x="3597961" y="4100507"/>
                  <a:pt x="3280508" y="4341440"/>
                </a:cubicBezTo>
                <a:cubicBezTo>
                  <a:pt x="2963056" y="4582373"/>
                  <a:pt x="2560296" y="4702839"/>
                  <a:pt x="2072226" y="4702839"/>
                </a:cubicBezTo>
                <a:cubicBezTo>
                  <a:pt x="1468344" y="4702839"/>
                  <a:pt x="972002" y="4496546"/>
                  <a:pt x="583201" y="4083962"/>
                </a:cubicBezTo>
                <a:cubicBezTo>
                  <a:pt x="194400" y="3671378"/>
                  <a:pt x="0" y="3107307"/>
                  <a:pt x="0" y="2391747"/>
                </a:cubicBezTo>
                <a:cubicBezTo>
                  <a:pt x="0" y="1634826"/>
                  <a:pt x="195434" y="1046971"/>
                  <a:pt x="586303" y="628183"/>
                </a:cubicBezTo>
                <a:cubicBezTo>
                  <a:pt x="977172" y="209394"/>
                  <a:pt x="1491093" y="0"/>
                  <a:pt x="2128065" y="0"/>
                </a:cubicBezTo>
                <a:close/>
              </a:path>
            </a:pathLst>
          </a:custGeom>
        </p:spPr>
      </p:pic>
      <p:sp>
        <p:nvSpPr>
          <p:cNvPr id="20485" name="Title 7">
            <a:extLst>
              <a:ext uri="{FF2B5EF4-FFF2-40B4-BE49-F238E27FC236}">
                <a16:creationId xmlns:a16="http://schemas.microsoft.com/office/drawing/2014/main" id="{B1128E90-A646-DC4A-0166-F0E6DCD816A8}"/>
              </a:ext>
            </a:extLst>
          </p:cNvPr>
          <p:cNvSpPr txBox="1">
            <a:spLocks noChangeArrowheads="1"/>
          </p:cNvSpPr>
          <p:nvPr/>
        </p:nvSpPr>
        <p:spPr bwMode="auto">
          <a:xfrm>
            <a:off x="5789613" y="532342"/>
            <a:ext cx="446881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buSzPct val="100000"/>
            </a:pPr>
            <a:r>
              <a:rPr lang="en-US" altLang="en-US" sz="4400" b="1">
                <a:solidFill>
                  <a:srgbClr val="1CA89D"/>
                </a:solidFill>
                <a:latin typeface="Cambo"/>
                <a:cs typeface="Arial"/>
              </a:rPr>
              <a:t>Next Steps </a:t>
            </a:r>
          </a:p>
        </p:txBody>
      </p:sp>
      <p:sp>
        <p:nvSpPr>
          <p:cNvPr id="3" name="TextBox 2">
            <a:extLst>
              <a:ext uri="{FF2B5EF4-FFF2-40B4-BE49-F238E27FC236}">
                <a16:creationId xmlns:a16="http://schemas.microsoft.com/office/drawing/2014/main" id="{FDCD9201-5373-92D4-E1B9-B0D950480690}"/>
              </a:ext>
            </a:extLst>
          </p:cNvPr>
          <p:cNvSpPr txBox="1"/>
          <p:nvPr/>
        </p:nvSpPr>
        <p:spPr>
          <a:xfrm>
            <a:off x="6302375" y="1984375"/>
            <a:ext cx="5418666" cy="4661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b="1" dirty="0">
                <a:cs typeface="Calibri" panose="020F0502020204030204"/>
              </a:rPr>
              <a:t>September 26</a:t>
            </a:r>
            <a:r>
              <a:rPr lang="en-US" sz="2000" dirty="0">
                <a:cs typeface="Calibri" panose="020F0502020204030204"/>
              </a:rPr>
              <a:t>: Next Broadway East IIA </a:t>
            </a:r>
            <a:r>
              <a:rPr lang="en-US" sz="2000">
                <a:cs typeface="Calibri" panose="020F0502020204030204"/>
              </a:rPr>
              <a:t>Workgroup Meeting</a:t>
            </a:r>
            <a:endParaRPr lang="en-US" sz="2000" dirty="0">
              <a:cs typeface="Calibri" panose="020F0502020204030204"/>
            </a:endParaRPr>
          </a:p>
          <a:p>
            <a:pPr marL="285750" indent="-285750">
              <a:lnSpc>
                <a:spcPct val="150000"/>
              </a:lnSpc>
              <a:buFont typeface="Arial"/>
              <a:buChar char="•"/>
            </a:pPr>
            <a:r>
              <a:rPr lang="en-US" sz="2000" b="1" dirty="0">
                <a:cs typeface="Calibri" panose="020F0502020204030204"/>
              </a:rPr>
              <a:t>REMINDER: Online survey closes on October 13th </a:t>
            </a:r>
          </a:p>
          <a:p>
            <a:pPr marL="285750" indent="-285750">
              <a:lnSpc>
                <a:spcPct val="150000"/>
              </a:lnSpc>
              <a:buFont typeface="Arial"/>
              <a:buChar char="•"/>
            </a:pPr>
            <a:r>
              <a:rPr lang="en-US" sz="2000" dirty="0">
                <a:cs typeface="Calibri" panose="020F0502020204030204"/>
              </a:rPr>
              <a:t>Finalize implementation strategy </a:t>
            </a:r>
            <a:r>
              <a:rPr lang="en-US" sz="2000">
                <a:cs typeface="Calibri" panose="020F0502020204030204"/>
              </a:rPr>
              <a:t>using feedback from tonight</a:t>
            </a:r>
          </a:p>
          <a:p>
            <a:pPr marL="285750" indent="-285750">
              <a:lnSpc>
                <a:spcPct val="150000"/>
              </a:lnSpc>
              <a:buFont typeface="Arial"/>
              <a:buChar char="•"/>
            </a:pPr>
            <a:r>
              <a:rPr lang="en-US" sz="2000" b="1" dirty="0">
                <a:cs typeface="Calibri" panose="020F0502020204030204"/>
              </a:rPr>
              <a:t>October 25</a:t>
            </a:r>
            <a:r>
              <a:rPr lang="en-US" sz="2000" dirty="0">
                <a:cs typeface="Calibri" panose="020F0502020204030204"/>
              </a:rPr>
              <a:t>: Next Mayors Subcabinet Meeting</a:t>
            </a:r>
            <a:endParaRPr lang="en-US">
              <a:cs typeface="Calibri" panose="020F0502020204030204"/>
            </a:endParaRPr>
          </a:p>
          <a:p>
            <a:pPr marL="285750" indent="-285750">
              <a:lnSpc>
                <a:spcPct val="150000"/>
              </a:lnSpc>
              <a:buFont typeface="Arial"/>
              <a:buChar char="•"/>
            </a:pPr>
            <a:r>
              <a:rPr lang="en-US" sz="2000" dirty="0">
                <a:cs typeface="Calibri" panose="020F0502020204030204"/>
              </a:rPr>
              <a:t>Create strategy for rehab and reuse of Gompers </a:t>
            </a:r>
            <a:r>
              <a:rPr lang="en-US" sz="2000">
                <a:cs typeface="Calibri" panose="020F0502020204030204"/>
              </a:rPr>
              <a:t>Building with Broadway East community</a:t>
            </a:r>
            <a:endParaRPr lang="en-US" sz="2000" dirty="0">
              <a:cs typeface="Calibri" panose="020F0502020204030204"/>
            </a:endParaRPr>
          </a:p>
          <a:p>
            <a:pPr marL="285750" indent="-285750">
              <a:lnSpc>
                <a:spcPct val="150000"/>
              </a:lnSpc>
              <a:buFont typeface="Arial"/>
              <a:buChar char="•"/>
            </a:pPr>
            <a:endParaRPr lang="en-US" sz="2000" dirty="0">
              <a:cs typeface="Calibri" panose="020F0502020204030204"/>
            </a:endParaRPr>
          </a:p>
        </p:txBody>
      </p:sp>
    </p:spTree>
    <p:extLst>
      <p:ext uri="{BB962C8B-B14F-4D97-AF65-F5344CB8AC3E}">
        <p14:creationId xmlns:p14="http://schemas.microsoft.com/office/powerpoint/2010/main" val="3571211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1A036C-4F82-67C5-4B2B-7CD1B3A48A39}"/>
              </a:ext>
            </a:extLst>
          </p:cNvPr>
          <p:cNvSpPr/>
          <p:nvPr/>
        </p:nvSpPr>
        <p:spPr>
          <a:xfrm>
            <a:off x="0" y="0"/>
            <a:ext cx="52625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483" name="Picture 2">
            <a:extLst>
              <a:ext uri="{FF2B5EF4-FFF2-40B4-BE49-F238E27FC236}">
                <a16:creationId xmlns:a16="http://schemas.microsoft.com/office/drawing/2014/main" id="{A1258BD9-0B98-3BD3-EF36-66E14A4171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0"/>
            <a:ext cx="5253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9">
            <a:extLst>
              <a:ext uri="{FF2B5EF4-FFF2-40B4-BE49-F238E27FC236}">
                <a16:creationId xmlns:a16="http://schemas.microsoft.com/office/drawing/2014/main" id="{06A171D5-7A69-AF2F-91AB-B371D7BAF6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394" y="460126"/>
            <a:ext cx="4774300" cy="6086331"/>
          </a:xfrm>
          <a:custGeom>
            <a:avLst/>
            <a:gdLst>
              <a:gd name="connsiteX0" fmla="*/ 2128065 w 3961427"/>
              <a:gd name="connsiteY0" fmla="*/ 0 h 4702839"/>
              <a:gd name="connsiteX1" fmla="*/ 3483698 w 3961427"/>
              <a:gd name="connsiteY1" fmla="*/ 493240 h 4702839"/>
              <a:gd name="connsiteX2" fmla="*/ 3949019 w 3961427"/>
              <a:gd name="connsiteY2" fmla="*/ 1330816 h 4702839"/>
              <a:gd name="connsiteX3" fmla="*/ 3040093 w 3961427"/>
              <a:gd name="connsiteY3" fmla="*/ 1547966 h 4702839"/>
              <a:gd name="connsiteX4" fmla="*/ 2703511 w 3961427"/>
              <a:gd name="connsiteY4" fmla="*/ 989581 h 4702839"/>
              <a:gd name="connsiteX5" fmla="*/ 2081533 w 3961427"/>
              <a:gd name="connsiteY5" fmla="*/ 784841 h 4702839"/>
              <a:gd name="connsiteX6" fmla="*/ 1261018 w 3961427"/>
              <a:gd name="connsiteY6" fmla="*/ 1147790 h 4702839"/>
              <a:gd name="connsiteX7" fmla="*/ 946151 w 3961427"/>
              <a:gd name="connsiteY7" fmla="*/ 2323500 h 4702839"/>
              <a:gd name="connsiteX8" fmla="*/ 1256365 w 3961427"/>
              <a:gd name="connsiteY8" fmla="*/ 3551946 h 4702839"/>
              <a:gd name="connsiteX9" fmla="*/ 2062920 w 3961427"/>
              <a:gd name="connsiteY9" fmla="*/ 3917998 h 4702839"/>
              <a:gd name="connsiteX10" fmla="*/ 2692654 w 3961427"/>
              <a:gd name="connsiteY10" fmla="*/ 3685338 h 4702839"/>
              <a:gd name="connsiteX11" fmla="*/ 3071114 w 3961427"/>
              <a:gd name="connsiteY11" fmla="*/ 2953234 h 4702839"/>
              <a:gd name="connsiteX12" fmla="*/ 3961427 w 3961427"/>
              <a:gd name="connsiteY12" fmla="*/ 3235528 h 4702839"/>
              <a:gd name="connsiteX13" fmla="*/ 3280508 w 3961427"/>
              <a:gd name="connsiteY13" fmla="*/ 4341440 h 4702839"/>
              <a:gd name="connsiteX14" fmla="*/ 2072226 w 3961427"/>
              <a:gd name="connsiteY14" fmla="*/ 4702839 h 4702839"/>
              <a:gd name="connsiteX15" fmla="*/ 583201 w 3961427"/>
              <a:gd name="connsiteY15" fmla="*/ 4083962 h 4702839"/>
              <a:gd name="connsiteX16" fmla="*/ 0 w 3961427"/>
              <a:gd name="connsiteY16" fmla="*/ 2391747 h 4702839"/>
              <a:gd name="connsiteX17" fmla="*/ 586303 w 3961427"/>
              <a:gd name="connsiteY17" fmla="*/ 628183 h 4702839"/>
              <a:gd name="connsiteX18" fmla="*/ 2128065 w 3961427"/>
              <a:gd name="connsiteY18" fmla="*/ 0 h 470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1427" h="4702839">
                <a:moveTo>
                  <a:pt x="2128065" y="0"/>
                </a:moveTo>
                <a:cubicBezTo>
                  <a:pt x="2684381" y="0"/>
                  <a:pt x="3136259" y="164413"/>
                  <a:pt x="3483698" y="493240"/>
                </a:cubicBezTo>
                <a:cubicBezTo>
                  <a:pt x="3690507" y="687640"/>
                  <a:pt x="3845614" y="966832"/>
                  <a:pt x="3949019" y="1330816"/>
                </a:cubicBezTo>
                <a:lnTo>
                  <a:pt x="3040093" y="1547966"/>
                </a:lnTo>
                <a:cubicBezTo>
                  <a:pt x="2986322" y="1312204"/>
                  <a:pt x="2874129" y="1126075"/>
                  <a:pt x="2703511" y="989581"/>
                </a:cubicBezTo>
                <a:cubicBezTo>
                  <a:pt x="2532894" y="853088"/>
                  <a:pt x="2325568" y="784841"/>
                  <a:pt x="2081533" y="784841"/>
                </a:cubicBezTo>
                <a:cubicBezTo>
                  <a:pt x="1744434" y="784841"/>
                  <a:pt x="1470929" y="905824"/>
                  <a:pt x="1261018" y="1147790"/>
                </a:cubicBezTo>
                <a:cubicBezTo>
                  <a:pt x="1051107" y="1389757"/>
                  <a:pt x="946151" y="1781660"/>
                  <a:pt x="946151" y="2323500"/>
                </a:cubicBezTo>
                <a:cubicBezTo>
                  <a:pt x="946151" y="2898429"/>
                  <a:pt x="1049556" y="3307911"/>
                  <a:pt x="1256365" y="3551946"/>
                </a:cubicBezTo>
                <a:cubicBezTo>
                  <a:pt x="1463174" y="3795981"/>
                  <a:pt x="1732025" y="3917998"/>
                  <a:pt x="2062920" y="3917998"/>
                </a:cubicBezTo>
                <a:cubicBezTo>
                  <a:pt x="2306955" y="3917998"/>
                  <a:pt x="2516866" y="3840445"/>
                  <a:pt x="2692654" y="3685338"/>
                </a:cubicBezTo>
                <a:cubicBezTo>
                  <a:pt x="2868441" y="3530231"/>
                  <a:pt x="2994595" y="3286197"/>
                  <a:pt x="3071114" y="2953234"/>
                </a:cubicBezTo>
                <a:lnTo>
                  <a:pt x="3961427" y="3235528"/>
                </a:lnTo>
                <a:cubicBezTo>
                  <a:pt x="3824933" y="3731870"/>
                  <a:pt x="3597961" y="4100507"/>
                  <a:pt x="3280508" y="4341440"/>
                </a:cubicBezTo>
                <a:cubicBezTo>
                  <a:pt x="2963056" y="4582373"/>
                  <a:pt x="2560296" y="4702839"/>
                  <a:pt x="2072226" y="4702839"/>
                </a:cubicBezTo>
                <a:cubicBezTo>
                  <a:pt x="1468344" y="4702839"/>
                  <a:pt x="972002" y="4496546"/>
                  <a:pt x="583201" y="4083962"/>
                </a:cubicBezTo>
                <a:cubicBezTo>
                  <a:pt x="194400" y="3671378"/>
                  <a:pt x="0" y="3107307"/>
                  <a:pt x="0" y="2391747"/>
                </a:cubicBezTo>
                <a:cubicBezTo>
                  <a:pt x="0" y="1634826"/>
                  <a:pt x="195434" y="1046971"/>
                  <a:pt x="586303" y="628183"/>
                </a:cubicBezTo>
                <a:cubicBezTo>
                  <a:pt x="977172" y="209394"/>
                  <a:pt x="1491093" y="0"/>
                  <a:pt x="2128065" y="0"/>
                </a:cubicBezTo>
                <a:close/>
              </a:path>
            </a:pathLst>
          </a:custGeom>
        </p:spPr>
      </p:pic>
      <p:sp>
        <p:nvSpPr>
          <p:cNvPr id="20485" name="Title 7">
            <a:extLst>
              <a:ext uri="{FF2B5EF4-FFF2-40B4-BE49-F238E27FC236}">
                <a16:creationId xmlns:a16="http://schemas.microsoft.com/office/drawing/2014/main" id="{B1128E90-A646-DC4A-0166-F0E6DCD816A8}"/>
              </a:ext>
            </a:extLst>
          </p:cNvPr>
          <p:cNvSpPr txBox="1">
            <a:spLocks noChangeArrowheads="1"/>
          </p:cNvSpPr>
          <p:nvPr/>
        </p:nvSpPr>
        <p:spPr bwMode="auto">
          <a:xfrm>
            <a:off x="6138863" y="2797175"/>
            <a:ext cx="446881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buSzPct val="100000"/>
            </a:pPr>
            <a:r>
              <a:rPr lang="en-US" altLang="en-US" sz="4400" b="1">
                <a:solidFill>
                  <a:srgbClr val="1CA89D"/>
                </a:solidFill>
                <a:latin typeface="Cambo"/>
                <a:cs typeface="Arial"/>
              </a:rPr>
              <a:t> Closing Comments </a:t>
            </a:r>
          </a:p>
        </p:txBody>
      </p:sp>
    </p:spTree>
    <p:extLst>
      <p:ext uri="{BB962C8B-B14F-4D97-AF65-F5344CB8AC3E}">
        <p14:creationId xmlns:p14="http://schemas.microsoft.com/office/powerpoint/2010/main" val="3436102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565650" y="4895850"/>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500">
                <a:solidFill>
                  <a:srgbClr val="FFFFFF"/>
                </a:solidFill>
                <a:latin typeface="URW DIN"/>
                <a:ea typeface="MS PGothic" panose="020B0600070205080204" pitchFamily="34" charset="-128"/>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2514600" y="3386138"/>
            <a:ext cx="66627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7000" b="1">
                <a:solidFill>
                  <a:srgbClr val="1CA89D"/>
                </a:solidFill>
                <a:latin typeface="Cantiga SemiBold"/>
                <a:ea typeface="MS PGothic" panose="020B0600070205080204" pitchFamily="34" charset="-128"/>
              </a:rPr>
              <a:t>Thank You!</a:t>
            </a: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444750" cy="277813"/>
          </a:xfrm>
          <a:prstGeom prst="rect">
            <a:avLst/>
          </a:prstGeom>
          <a:noFill/>
        </p:spPr>
        <p:txBody>
          <a:bodyPr>
            <a:spAutoFit/>
          </a:bodyPr>
          <a:lstStyle/>
          <a:p>
            <a:pPr eaLnBrk="1" fontAlgn="auto" hangingPunct="1">
              <a:spcBef>
                <a:spcPts val="0"/>
              </a:spcBef>
              <a:spcAft>
                <a:spcPts val="0"/>
              </a:spcAft>
              <a:defRPr/>
            </a:pPr>
            <a:r>
              <a:rPr lang="en-US" sz="1200" b="1" spc="300">
                <a:solidFill>
                  <a:prstClr val="white"/>
                </a:solidFill>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7382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595019" y="5241816"/>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URW DIN"/>
                <a:ea typeface="MS PGothic" panose="020B0600070205080204" pitchFamily="34" charset="-128"/>
                <a:cs typeface="+mn-cs"/>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21431" y="3359944"/>
            <a:ext cx="11734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7000" b="1">
                <a:solidFill>
                  <a:srgbClr val="1CA89D"/>
                </a:solidFill>
                <a:latin typeface="Cantiga SemiBold"/>
                <a:ea typeface="MS PGothic" panose="020B0600070205080204" pitchFamily="34" charset="-128"/>
              </a:rPr>
              <a:t>Welcome</a:t>
            </a:r>
          </a:p>
          <a:p>
            <a:pPr algn="ctr" eaLnBrk="1" hangingPunct="1">
              <a:lnSpc>
                <a:spcPct val="90000"/>
              </a:lnSpc>
            </a:pPr>
            <a:r>
              <a:rPr lang="en-US" altLang="en-US" sz="7000" b="1">
                <a:solidFill>
                  <a:srgbClr val="1CA89D"/>
                </a:solidFill>
                <a:latin typeface="Cantiga SemiBold"/>
                <a:ea typeface="MS PGothic" panose="020B0600070205080204" pitchFamily="34" charset="-128"/>
              </a:rPr>
              <a:t> Introductions &amp; Occasion</a:t>
            </a: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444750" cy="2778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6933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52A7C6-6DB2-9B3C-901B-6DBADD2701AD}"/>
              </a:ext>
            </a:extLst>
          </p:cNvPr>
          <p:cNvSpPr/>
          <p:nvPr/>
        </p:nvSpPr>
        <p:spPr>
          <a:xfrm>
            <a:off x="0" y="0"/>
            <a:ext cx="5273675"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3" name="Title 7">
            <a:extLst>
              <a:ext uri="{FF2B5EF4-FFF2-40B4-BE49-F238E27FC236}">
                <a16:creationId xmlns:a16="http://schemas.microsoft.com/office/drawing/2014/main" id="{72A4F625-9D77-A5B6-C97C-9CB03C683D32}"/>
              </a:ext>
            </a:extLst>
          </p:cNvPr>
          <p:cNvSpPr txBox="1">
            <a:spLocks noChangeArrowheads="1"/>
          </p:cNvSpPr>
          <p:nvPr/>
        </p:nvSpPr>
        <p:spPr bwMode="auto">
          <a:xfrm>
            <a:off x="5897562" y="752475"/>
            <a:ext cx="610393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buSzPct val="100000"/>
            </a:pPr>
            <a:r>
              <a:rPr lang="en-US" altLang="en-US" sz="3500" b="1">
                <a:solidFill>
                  <a:srgbClr val="1CA89D"/>
                </a:solidFill>
                <a:latin typeface="Cambo"/>
                <a:cs typeface="Arial" panose="020B0604020202020204" pitchFamily="34" charset="0"/>
              </a:rPr>
              <a:t>WELCOME</a:t>
            </a:r>
          </a:p>
        </p:txBody>
      </p:sp>
      <p:pic>
        <p:nvPicPr>
          <p:cNvPr id="29" name="Picture Placeholder 28">
            <a:extLst>
              <a:ext uri="{FF2B5EF4-FFF2-40B4-BE49-F238E27FC236}">
                <a16:creationId xmlns:a16="http://schemas.microsoft.com/office/drawing/2014/main" id="{09F2830D-260E-75A0-08F4-14FFA4879D9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21105" y="69993"/>
            <a:ext cx="4475747" cy="6708545"/>
          </a:xfrm>
        </p:spPr>
      </p:pic>
      <p:sp>
        <p:nvSpPr>
          <p:cNvPr id="5125" name="Text Placeholder 2">
            <a:extLst>
              <a:ext uri="{FF2B5EF4-FFF2-40B4-BE49-F238E27FC236}">
                <a16:creationId xmlns:a16="http://schemas.microsoft.com/office/drawing/2014/main" id="{45272B2A-ACCF-0CCE-E4D5-28EE557BB3AD}"/>
              </a:ext>
            </a:extLst>
          </p:cNvPr>
          <p:cNvSpPr txBox="1">
            <a:spLocks noChangeArrowheads="1"/>
          </p:cNvSpPr>
          <p:nvPr/>
        </p:nvSpPr>
        <p:spPr bwMode="auto">
          <a:xfrm>
            <a:off x="6176545" y="1858990"/>
            <a:ext cx="5594350" cy="148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85750" indent="-3429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1000"/>
              </a:spcBef>
              <a:buSzPct val="100000"/>
              <a:buFont typeface="Wingdings" panose="05000000000000000000" pitchFamily="2" charset="2"/>
              <a:buChar char="§"/>
            </a:pPr>
            <a:r>
              <a:rPr lang="en-US" altLang="en-US" sz="2000" b="1">
                <a:latin typeface="Cambo"/>
                <a:cs typeface="Arial"/>
              </a:rPr>
              <a:t>Dr. Doris Minor-Terrell, Executive Director New Broadway East CDC</a:t>
            </a:r>
          </a:p>
          <a:p>
            <a:pPr>
              <a:spcBef>
                <a:spcPts val="1000"/>
              </a:spcBef>
              <a:buSzPct val="100000"/>
              <a:buFont typeface="Wingdings" panose="05000000000000000000" pitchFamily="2" charset="2"/>
              <a:buChar char="§"/>
            </a:pPr>
            <a:endParaRPr lang="en-US" altLang="en-US" sz="2000" b="1">
              <a:latin typeface="Cambo"/>
              <a:cs typeface="Arial" panose="020B0604020202020204" pitchFamily="34" charset="0"/>
            </a:endParaRPr>
          </a:p>
        </p:txBody>
      </p:sp>
      <p:pic>
        <p:nvPicPr>
          <p:cNvPr id="5126" name="Picture 9">
            <a:extLst>
              <a:ext uri="{FF2B5EF4-FFF2-40B4-BE49-F238E27FC236}">
                <a16:creationId xmlns:a16="http://schemas.microsoft.com/office/drawing/2014/main" id="{976A7F54-A31F-42CB-6D31-73FF7778BA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225" y="0"/>
            <a:ext cx="525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7">
            <a:extLst>
              <a:ext uri="{FF2B5EF4-FFF2-40B4-BE49-F238E27FC236}">
                <a16:creationId xmlns:a16="http://schemas.microsoft.com/office/drawing/2014/main" id="{D692231E-697E-6CE8-3442-5E2AD8523AF3}"/>
              </a:ext>
            </a:extLst>
          </p:cNvPr>
          <p:cNvSpPr txBox="1">
            <a:spLocks noChangeArrowheads="1"/>
          </p:cNvSpPr>
          <p:nvPr/>
        </p:nvSpPr>
        <p:spPr bwMode="auto">
          <a:xfrm>
            <a:off x="5901419" y="3340100"/>
            <a:ext cx="483393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buSzPct val="100000"/>
            </a:pPr>
            <a:r>
              <a:rPr lang="en-US" altLang="en-US" sz="3500" b="1">
                <a:solidFill>
                  <a:srgbClr val="1CA89D"/>
                </a:solidFill>
                <a:latin typeface="Cambo"/>
                <a:cs typeface="Arial"/>
              </a:rPr>
              <a:t>OCCASION &amp; REMARKS</a:t>
            </a:r>
            <a:endParaRPr lang="en-US">
              <a:cs typeface="Arial"/>
            </a:endParaRPr>
          </a:p>
        </p:txBody>
      </p:sp>
      <p:sp>
        <p:nvSpPr>
          <p:cNvPr id="3" name="Text Placeholder 2">
            <a:extLst>
              <a:ext uri="{FF2B5EF4-FFF2-40B4-BE49-F238E27FC236}">
                <a16:creationId xmlns:a16="http://schemas.microsoft.com/office/drawing/2014/main" id="{E1A2F9B2-C13C-710A-F782-57A26ACE9E99}"/>
              </a:ext>
            </a:extLst>
          </p:cNvPr>
          <p:cNvSpPr txBox="1">
            <a:spLocks noChangeArrowheads="1"/>
          </p:cNvSpPr>
          <p:nvPr/>
        </p:nvSpPr>
        <p:spPr bwMode="auto">
          <a:xfrm>
            <a:off x="6176545" y="4446615"/>
            <a:ext cx="5594350" cy="68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85750" indent="-3429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1000"/>
              </a:spcBef>
              <a:buSzPct val="100000"/>
              <a:buFont typeface="Wingdings" panose="05000000000000000000" pitchFamily="2" charset="2"/>
              <a:buChar char="§"/>
            </a:pPr>
            <a:r>
              <a:rPr lang="en-US" altLang="en-US" sz="2000" b="1" dirty="0">
                <a:latin typeface="Cambo"/>
                <a:cs typeface="Arial"/>
              </a:rPr>
              <a:t>Mayor Brandon Scott</a:t>
            </a:r>
          </a:p>
          <a:p>
            <a:pPr>
              <a:spcBef>
                <a:spcPts val="1000"/>
              </a:spcBef>
              <a:buSzPct val="100000"/>
              <a:buFont typeface="Wingdings" panose="05000000000000000000" pitchFamily="2" charset="2"/>
              <a:buChar char="§"/>
            </a:pPr>
            <a:r>
              <a:rPr lang="en-US" altLang="en-US" sz="2000" b="1" dirty="0">
                <a:latin typeface="Cambo"/>
                <a:cs typeface="Arial"/>
              </a:rPr>
              <a:t>Nichole Stweart-</a:t>
            </a:r>
            <a:r>
              <a:rPr lang="en-US" altLang="en-US" sz="2000" b="1" dirty="0" err="1">
                <a:latin typeface="Cambo"/>
                <a:cs typeface="Arial"/>
              </a:rPr>
              <a:t>DoP</a:t>
            </a:r>
            <a:endParaRPr lang="en-US" altLang="en-US" sz="2000" b="1" dirty="0">
              <a:latin typeface="Cambo"/>
              <a:cs typeface="Arial"/>
            </a:endParaRPr>
          </a:p>
          <a:p>
            <a:pPr>
              <a:spcBef>
                <a:spcPts val="1000"/>
              </a:spcBef>
              <a:buSzPct val="100000"/>
              <a:buFont typeface="Wingdings" panose="05000000000000000000" pitchFamily="2" charset="2"/>
              <a:buChar char="§"/>
            </a:pPr>
            <a:r>
              <a:rPr lang="en-US" altLang="en-US" sz="2000" b="1" dirty="0">
                <a:latin typeface="Cambo"/>
                <a:cs typeface="Arial"/>
              </a:rPr>
              <a:t>Alice Kennedy  - DHCD </a:t>
            </a:r>
            <a:endParaRPr lang="en-US" altLang="en-US" sz="2000" b="1" dirty="0">
              <a:latin typeface="Cambo"/>
              <a:cs typeface="Arial" panose="020B0604020202020204" pitchFamily="34" charset="0"/>
            </a:endParaRPr>
          </a:p>
        </p:txBody>
      </p:sp>
    </p:spTree>
    <p:extLst>
      <p:ext uri="{BB962C8B-B14F-4D97-AF65-F5344CB8AC3E}">
        <p14:creationId xmlns:p14="http://schemas.microsoft.com/office/powerpoint/2010/main" val="317866102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3">
            <a:extLst>
              <a:ext uri="{FF2B5EF4-FFF2-40B4-BE49-F238E27FC236}">
                <a16:creationId xmlns:a16="http://schemas.microsoft.com/office/drawing/2014/main" id="{39E2AAE1-E8BB-BF32-A1CB-3396FE55D1FD}"/>
              </a:ext>
            </a:extLst>
          </p:cNvPr>
          <p:cNvSpPr txBox="1">
            <a:spLocks noChangeArrowheads="1"/>
          </p:cNvSpPr>
          <p:nvPr/>
        </p:nvSpPr>
        <p:spPr bwMode="auto">
          <a:xfrm>
            <a:off x="312738" y="221545"/>
            <a:ext cx="1133316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b="1">
                <a:solidFill>
                  <a:srgbClr val="1CA89D"/>
                </a:solidFill>
                <a:latin typeface="Cambo"/>
              </a:rPr>
              <a:t>Neighborhood Subcabinet/Working Groups/Community Conversations Structure</a:t>
            </a:r>
            <a:endParaRPr lang="en-US" altLang="en-US">
              <a:latin typeface="Cambo"/>
            </a:endParaRPr>
          </a:p>
          <a:p>
            <a:pPr eaLnBrk="1" hangingPunct="1">
              <a:buFont typeface="Wingdings" panose="05000000000000000000" pitchFamily="2" charset="2"/>
              <a:buChar char="q"/>
            </a:pPr>
            <a:endParaRPr lang="en-US" altLang="en-US" sz="1600">
              <a:latin typeface="Cambo"/>
            </a:endParaRPr>
          </a:p>
        </p:txBody>
      </p:sp>
      <p:graphicFrame>
        <p:nvGraphicFramePr>
          <p:cNvPr id="4" name="Table 3">
            <a:extLst>
              <a:ext uri="{FF2B5EF4-FFF2-40B4-BE49-F238E27FC236}">
                <a16:creationId xmlns:a16="http://schemas.microsoft.com/office/drawing/2014/main" id="{6469B397-B251-A037-2BFA-B6B9A4E54460}"/>
              </a:ext>
            </a:extLst>
          </p:cNvPr>
          <p:cNvGraphicFramePr>
            <a:graphicFrameLocks noGrp="1"/>
          </p:cNvGraphicFramePr>
          <p:nvPr/>
        </p:nvGraphicFramePr>
        <p:xfrm>
          <a:off x="312738" y="1633538"/>
          <a:ext cx="11153775" cy="4371975"/>
        </p:xfrm>
        <a:graphic>
          <a:graphicData uri="http://schemas.openxmlformats.org/drawingml/2006/table">
            <a:tbl>
              <a:tblPr>
                <a:tableStyleId>{2D5ABB26-0587-4C30-8999-92F81FD0307C}</a:tableStyleId>
              </a:tblPr>
              <a:tblGrid>
                <a:gridCol w="1553286">
                  <a:extLst>
                    <a:ext uri="{9D8B030D-6E8A-4147-A177-3AD203B41FA5}">
                      <a16:colId xmlns:a16="http://schemas.microsoft.com/office/drawing/2014/main" val="20000"/>
                    </a:ext>
                  </a:extLst>
                </a:gridCol>
                <a:gridCol w="3200163">
                  <a:extLst>
                    <a:ext uri="{9D8B030D-6E8A-4147-A177-3AD203B41FA5}">
                      <a16:colId xmlns:a16="http://schemas.microsoft.com/office/drawing/2014/main" val="20001"/>
                    </a:ext>
                  </a:extLst>
                </a:gridCol>
                <a:gridCol w="3200163">
                  <a:extLst>
                    <a:ext uri="{9D8B030D-6E8A-4147-A177-3AD203B41FA5}">
                      <a16:colId xmlns:a16="http://schemas.microsoft.com/office/drawing/2014/main" val="20002"/>
                    </a:ext>
                  </a:extLst>
                </a:gridCol>
                <a:gridCol w="3200163">
                  <a:extLst>
                    <a:ext uri="{9D8B030D-6E8A-4147-A177-3AD203B41FA5}">
                      <a16:colId xmlns:a16="http://schemas.microsoft.com/office/drawing/2014/main" val="20003"/>
                    </a:ext>
                  </a:extLst>
                </a:gridCol>
              </a:tblGrid>
              <a:tr h="736632">
                <a:tc>
                  <a:txBody>
                    <a:bodyPr/>
                    <a:lstStyle/>
                    <a:p>
                      <a:pPr marL="0" marR="0" indent="-1270" algn="r">
                        <a:spcBef>
                          <a:spcPts val="0"/>
                        </a:spcBef>
                        <a:spcAft>
                          <a:spcPts val="0"/>
                        </a:spcAft>
                      </a:pPr>
                      <a:r>
                        <a:rPr lang="en-US" sz="1200">
                          <a:effectLst/>
                          <a:latin typeface="Arial Nova Light" panose="020B0304020202020204" pitchFamily="34" charset="0"/>
                        </a:rPr>
                        <a:t> </a:t>
                      </a:r>
                      <a:endParaRPr lang="en-US" sz="1200">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marR="0" indent="-1905" algn="ctr">
                        <a:spcBef>
                          <a:spcPts val="0"/>
                        </a:spcBef>
                        <a:spcAft>
                          <a:spcPts val="0"/>
                        </a:spcAft>
                      </a:pPr>
                      <a:r>
                        <a:rPr lang="en-US" sz="2000" b="1">
                          <a:effectLst/>
                          <a:latin typeface="Arial Nova Light" panose="020B0304020202020204" pitchFamily="34" charset="0"/>
                        </a:rPr>
                        <a:t>NEIGHBORHOOD SUBCABINET </a:t>
                      </a:r>
                      <a:endParaRPr lang="en-US" sz="2000" b="1">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marR="0" indent="-1905" algn="ctr">
                        <a:spcBef>
                          <a:spcPts val="0"/>
                        </a:spcBef>
                        <a:spcAft>
                          <a:spcPts val="0"/>
                        </a:spcAft>
                      </a:pPr>
                      <a:r>
                        <a:rPr lang="en-US" sz="2000" b="1">
                          <a:effectLst/>
                          <a:latin typeface="Arial Nova Light" panose="020B0304020202020204" pitchFamily="34" charset="0"/>
                        </a:rPr>
                        <a:t>WORKING GROUPS</a:t>
                      </a:r>
                      <a:endParaRPr lang="en-US" sz="2000" b="1">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marR="0" indent="-1905" algn="ctr">
                        <a:spcBef>
                          <a:spcPts val="0"/>
                        </a:spcBef>
                        <a:spcAft>
                          <a:spcPts val="0"/>
                        </a:spcAft>
                      </a:pPr>
                      <a:r>
                        <a:rPr lang="en-US" sz="2000" b="1">
                          <a:effectLst/>
                          <a:latin typeface="Arial Nova Light" panose="020B0304020202020204" pitchFamily="34" charset="0"/>
                        </a:rPr>
                        <a:t>COMMUNITY CONVERSATIONS</a:t>
                      </a:r>
                      <a:endParaRPr lang="en-US" sz="2000" b="1">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04279">
                <a:tc>
                  <a:txBody>
                    <a:bodyPr/>
                    <a:lstStyle/>
                    <a:p>
                      <a:pPr marL="0" marR="0" indent="-1270" algn="r">
                        <a:spcBef>
                          <a:spcPts val="0"/>
                        </a:spcBef>
                        <a:spcAft>
                          <a:spcPts val="0"/>
                        </a:spcAft>
                      </a:pPr>
                      <a:r>
                        <a:rPr lang="en-US" sz="2000" b="1">
                          <a:effectLst/>
                          <a:latin typeface="Arial Nova Light" panose="020B0304020202020204" pitchFamily="34" charset="0"/>
                        </a:rPr>
                        <a:t>Engagement</a:t>
                      </a:r>
                    </a:p>
                    <a:p>
                      <a:pPr marL="0" marR="0" indent="-1270" algn="r">
                        <a:spcBef>
                          <a:spcPts val="0"/>
                        </a:spcBef>
                        <a:spcAft>
                          <a:spcPts val="0"/>
                        </a:spcAft>
                      </a:pPr>
                      <a:r>
                        <a:rPr lang="en-US" sz="2000" b="1">
                          <a:effectLst/>
                          <a:latin typeface="Arial Nova Light" panose="020B0304020202020204" pitchFamily="34" charset="0"/>
                        </a:rPr>
                        <a:t>Structure </a:t>
                      </a:r>
                      <a:endParaRPr lang="en-US" sz="2000" b="1">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270">
                        <a:spcBef>
                          <a:spcPts val="0"/>
                        </a:spcBef>
                        <a:spcAft>
                          <a:spcPts val="0"/>
                        </a:spcAft>
                      </a:pPr>
                      <a:r>
                        <a:rPr lang="en-US" sz="1700">
                          <a:effectLst/>
                          <a:latin typeface="Arial Nova Light" panose="020B0304020202020204" pitchFamily="34" charset="0"/>
                        </a:rPr>
                        <a:t>Cabinet-level oversight and resource prioritization</a:t>
                      </a:r>
                    </a:p>
                    <a:p>
                      <a:pPr marL="0" marR="0" indent="-1270">
                        <a:spcBef>
                          <a:spcPts val="0"/>
                        </a:spcBef>
                        <a:spcAft>
                          <a:spcPts val="0"/>
                        </a:spcAft>
                      </a:pPr>
                      <a:r>
                        <a:rPr lang="en-US" sz="1700">
                          <a:effectLst/>
                          <a:latin typeface="Arial Nova Light" panose="020B0304020202020204" pitchFamily="34" charset="0"/>
                        </a:rPr>
                        <a:t> </a:t>
                      </a:r>
                      <a:endParaRPr lang="en-US" sz="1700">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270">
                        <a:spcBef>
                          <a:spcPts val="0"/>
                        </a:spcBef>
                        <a:spcAft>
                          <a:spcPts val="0"/>
                        </a:spcAft>
                      </a:pPr>
                      <a:r>
                        <a:rPr lang="en-US" sz="1700">
                          <a:effectLst/>
                          <a:latin typeface="Arial Nova Light" panose="020B0304020202020204" pitchFamily="34" charset="0"/>
                        </a:rPr>
                        <a:t>Department-level planning and implementation</a:t>
                      </a:r>
                      <a:endParaRPr lang="en-US" sz="1700">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270">
                        <a:spcBef>
                          <a:spcPts val="0"/>
                        </a:spcBef>
                        <a:spcAft>
                          <a:spcPts val="0"/>
                        </a:spcAft>
                      </a:pPr>
                      <a:r>
                        <a:rPr lang="en-US" sz="1700">
                          <a:effectLst/>
                          <a:latin typeface="Arial Nova Light" panose="020B0304020202020204" pitchFamily="34" charset="0"/>
                        </a:rPr>
                        <a:t>Community-level engagement and information sharing</a:t>
                      </a:r>
                      <a:endParaRPr lang="en-US" sz="1700">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31064">
                <a:tc>
                  <a:txBody>
                    <a:bodyPr/>
                    <a:lstStyle/>
                    <a:p>
                      <a:pPr marL="0" marR="0" indent="-1270" algn="r">
                        <a:spcBef>
                          <a:spcPts val="0"/>
                        </a:spcBef>
                        <a:spcAft>
                          <a:spcPts val="0"/>
                        </a:spcAft>
                      </a:pPr>
                      <a:r>
                        <a:rPr lang="en-US" sz="2000" b="1">
                          <a:effectLst/>
                          <a:latin typeface="Arial Nova Light" panose="020B0304020202020204" pitchFamily="34" charset="0"/>
                        </a:rPr>
                        <a:t>Objective</a:t>
                      </a:r>
                      <a:endParaRPr lang="en-US" sz="2000" b="1">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1270">
                        <a:spcBef>
                          <a:spcPts val="0"/>
                        </a:spcBef>
                        <a:spcAft>
                          <a:spcPts val="0"/>
                        </a:spcAft>
                      </a:pPr>
                      <a:r>
                        <a:rPr lang="en-US" sz="1700">
                          <a:effectLst/>
                          <a:latin typeface="Arial Nova Light" panose="020B0304020202020204" pitchFamily="34" charset="0"/>
                        </a:rPr>
                        <a:t>Oversee implementation of City’s community development strategy to create and support thriving, equitable neighborhoods.</a:t>
                      </a:r>
                    </a:p>
                    <a:p>
                      <a:pPr marL="0" marR="0" indent="-1270">
                        <a:spcBef>
                          <a:spcPts val="0"/>
                        </a:spcBef>
                        <a:spcAft>
                          <a:spcPts val="0"/>
                        </a:spcAft>
                      </a:pPr>
                      <a:r>
                        <a:rPr lang="en-US" sz="1700">
                          <a:effectLst/>
                          <a:latin typeface="Arial Nova Light" panose="020B0304020202020204" pitchFamily="34" charset="0"/>
                        </a:rPr>
                        <a:t> </a:t>
                      </a:r>
                    </a:p>
                    <a:p>
                      <a:pPr marL="0" marR="0">
                        <a:lnSpc>
                          <a:spcPct val="115000"/>
                        </a:lnSpc>
                        <a:spcBef>
                          <a:spcPts val="0"/>
                        </a:spcBef>
                        <a:spcAft>
                          <a:spcPts val="0"/>
                        </a:spcAft>
                      </a:pPr>
                      <a:r>
                        <a:rPr lang="en-US" sz="1700">
                          <a:effectLst/>
                          <a:latin typeface="Arial Nova Light" panose="020B0304020202020204" pitchFamily="34" charset="0"/>
                        </a:rPr>
                        <a:t> </a:t>
                      </a:r>
                      <a:endParaRPr lang="en-US" sz="1700">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1270">
                        <a:spcBef>
                          <a:spcPts val="0"/>
                        </a:spcBef>
                        <a:spcAft>
                          <a:spcPts val="0"/>
                        </a:spcAft>
                      </a:pPr>
                      <a:r>
                        <a:rPr lang="en-US" sz="1700">
                          <a:effectLst/>
                          <a:latin typeface="Arial Nova Light" panose="020B0304020202020204" pitchFamily="34" charset="0"/>
                        </a:rPr>
                        <a:t>Identify the overarching goals, identify priorities, assign tasks, give status updates, and develop initiatives in the 7 Impact Investment Areas (IIAs). This group includes City agency partners and community leadership, working in around target areas and initiatives.</a:t>
                      </a:r>
                    </a:p>
                    <a:p>
                      <a:pPr marL="0" marR="0" indent="-1270">
                        <a:spcBef>
                          <a:spcPts val="0"/>
                        </a:spcBef>
                        <a:spcAft>
                          <a:spcPts val="0"/>
                        </a:spcAft>
                      </a:pPr>
                      <a:endParaRPr lang="en-US" sz="1700">
                        <a:effectLst/>
                        <a:latin typeface="Arial Nova Light" panose="020B0304020202020204" pitchFamily="34" charset="0"/>
                      </a:endParaRPr>
                    </a:p>
                  </a:txBody>
                  <a:tcPr marL="63495" marR="63495" marT="63503" marB="635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1270">
                        <a:spcBef>
                          <a:spcPts val="0"/>
                        </a:spcBef>
                        <a:spcAft>
                          <a:spcPts val="0"/>
                        </a:spcAft>
                      </a:pPr>
                      <a:r>
                        <a:rPr lang="en-US" sz="1700">
                          <a:effectLst/>
                          <a:latin typeface="Arial Nova Light" panose="020B0304020202020204" pitchFamily="34" charset="0"/>
                        </a:rPr>
                        <a:t>Inform and get feedback from community about DHCD’s Impact Investment Area (IIA) Implementation Strategy documents. These meetings will be open to the public and will use the following agenda: </a:t>
                      </a:r>
                    </a:p>
                    <a:p>
                      <a:pPr marL="0" marR="0" indent="-1270">
                        <a:spcBef>
                          <a:spcPts val="0"/>
                        </a:spcBef>
                        <a:spcAft>
                          <a:spcPts val="0"/>
                        </a:spcAft>
                      </a:pPr>
                      <a:r>
                        <a:rPr lang="en-US" sz="1700">
                          <a:effectLst/>
                          <a:latin typeface="Arial Nova Light" panose="020B0304020202020204" pitchFamily="34" charset="0"/>
                        </a:rPr>
                        <a:t>(subject to change)</a:t>
                      </a:r>
                    </a:p>
                    <a:p>
                      <a:pPr marL="0" marR="0" indent="-1270">
                        <a:spcBef>
                          <a:spcPts val="0"/>
                        </a:spcBef>
                        <a:spcAft>
                          <a:spcPts val="0"/>
                        </a:spcAft>
                      </a:pPr>
                      <a:r>
                        <a:rPr lang="en-US" sz="1700">
                          <a:effectLst/>
                          <a:latin typeface="Arial Nova Light" panose="020B0304020202020204" pitchFamily="34" charset="0"/>
                        </a:rPr>
                        <a:t> </a:t>
                      </a:r>
                    </a:p>
                    <a:p>
                      <a:pPr marL="0" marR="0">
                        <a:lnSpc>
                          <a:spcPct val="115000"/>
                        </a:lnSpc>
                        <a:spcBef>
                          <a:spcPts val="0"/>
                        </a:spcBef>
                        <a:spcAft>
                          <a:spcPts val="0"/>
                        </a:spcAft>
                      </a:pPr>
                      <a:r>
                        <a:rPr lang="en-US" sz="1700">
                          <a:effectLst/>
                          <a:latin typeface="Arial Nova Light" panose="020B0304020202020204" pitchFamily="34" charset="0"/>
                        </a:rPr>
                        <a:t> </a:t>
                      </a:r>
                      <a:endParaRPr lang="en-US" sz="1700">
                        <a:effectLst/>
                        <a:latin typeface="Arial Nova Light" panose="020B0304020202020204" pitchFamily="34" charset="0"/>
                        <a:ea typeface="Times" panose="02020603050405020304" pitchFamily="18" charset="0"/>
                        <a:cs typeface="Times New Roman" panose="02020603050405020304" pitchFamily="18" charset="0"/>
                      </a:endParaRPr>
                    </a:p>
                  </a:txBody>
                  <a:tcPr marL="63495" marR="63495" marT="63503" marB="63503">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26204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E7097846-DC13-4488-BE02-AA5EDA23712D}"/>
              </a:ext>
            </a:extLst>
          </p:cNvPr>
          <p:cNvSpPr/>
          <p:nvPr/>
        </p:nvSpPr>
        <p:spPr>
          <a:xfrm>
            <a:off x="4168647" y="960968"/>
            <a:ext cx="7567083" cy="5418664"/>
          </a:xfrm>
          <a:prstGeom prst="triangle">
            <a:avLst/>
          </a:prstGeom>
          <a:solidFill>
            <a:srgbClr val="DFA267"/>
          </a:solidFill>
          <a:ln>
            <a:solidFill>
              <a:srgbClr val="DFA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1074321D-25C2-4876-BEDD-27FDE7631D0E}"/>
              </a:ext>
            </a:extLst>
          </p:cNvPr>
          <p:cNvCxnSpPr/>
          <p:nvPr/>
        </p:nvCxnSpPr>
        <p:spPr>
          <a:xfrm>
            <a:off x="796925" y="2723091"/>
            <a:ext cx="10636249" cy="3175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53CE7F8-7CFC-44DA-A0F0-180C863BAB83}"/>
              </a:ext>
            </a:extLst>
          </p:cNvPr>
          <p:cNvCxnSpPr>
            <a:cxnSpLocks/>
          </p:cNvCxnSpPr>
          <p:nvPr/>
        </p:nvCxnSpPr>
        <p:spPr>
          <a:xfrm>
            <a:off x="860424" y="4966758"/>
            <a:ext cx="10636249" cy="3175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141BE5-D054-4137-A8E4-D7C5407023A4}"/>
              </a:ext>
            </a:extLst>
          </p:cNvPr>
          <p:cNvSpPr txBox="1"/>
          <p:nvPr/>
        </p:nvSpPr>
        <p:spPr>
          <a:xfrm>
            <a:off x="6512984" y="1549401"/>
            <a:ext cx="28596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Nova Light"/>
                <a:cs typeface="Calibri"/>
              </a:rPr>
              <a:t>Neighborhood Subcabinet</a:t>
            </a:r>
            <a:endParaRPr lang="en-US">
              <a:latin typeface="Arial Nova Light"/>
              <a:cs typeface="Arial"/>
            </a:endParaRPr>
          </a:p>
          <a:p>
            <a:pPr algn="ctr"/>
            <a:r>
              <a:rPr lang="en-US">
                <a:latin typeface="Arial Nova Light"/>
                <a:cs typeface="Calibri"/>
              </a:rPr>
              <a:t>Mayor</a:t>
            </a:r>
          </a:p>
          <a:p>
            <a:pPr algn="ctr"/>
            <a:r>
              <a:rPr lang="en-US">
                <a:latin typeface="Arial Nova Light"/>
                <a:cs typeface="Calibri"/>
              </a:rPr>
              <a:t>Deputy Mayors</a:t>
            </a:r>
          </a:p>
          <a:p>
            <a:pPr algn="ctr"/>
            <a:r>
              <a:rPr lang="en-US">
                <a:latin typeface="Arial Nova Light"/>
                <a:cs typeface="Calibri"/>
              </a:rPr>
              <a:t>Agency Heads</a:t>
            </a:r>
          </a:p>
        </p:txBody>
      </p:sp>
      <p:sp>
        <p:nvSpPr>
          <p:cNvPr id="7" name="TextBox 6">
            <a:extLst>
              <a:ext uri="{FF2B5EF4-FFF2-40B4-BE49-F238E27FC236}">
                <a16:creationId xmlns:a16="http://schemas.microsoft.com/office/drawing/2014/main" id="{704DC403-8310-49AD-B1A6-A884BC6A4098}"/>
              </a:ext>
            </a:extLst>
          </p:cNvPr>
          <p:cNvSpPr txBox="1"/>
          <p:nvPr/>
        </p:nvSpPr>
        <p:spPr>
          <a:xfrm>
            <a:off x="5835650" y="2978149"/>
            <a:ext cx="422486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Nova Light"/>
                <a:cs typeface="Calibri"/>
              </a:rPr>
              <a:t>Working Group</a:t>
            </a:r>
            <a:endParaRPr lang="en-US">
              <a:latin typeface="Arial Nova Light"/>
            </a:endParaRPr>
          </a:p>
          <a:p>
            <a:pPr algn="ctr"/>
            <a:r>
              <a:rPr lang="en-US">
                <a:latin typeface="Arial Nova Light"/>
                <a:cs typeface="Calibri"/>
              </a:rPr>
              <a:t>(7) Impact Investment Areas</a:t>
            </a:r>
          </a:p>
          <a:p>
            <a:pPr algn="ctr"/>
            <a:r>
              <a:rPr lang="en-US">
                <a:latin typeface="Arial Nova Light"/>
                <a:cs typeface="Calibri"/>
              </a:rPr>
              <a:t>Neighborhood Development Officers</a:t>
            </a:r>
            <a:endParaRPr lang="en-US">
              <a:latin typeface="Arial Nova Light"/>
            </a:endParaRPr>
          </a:p>
          <a:p>
            <a:pPr algn="ctr"/>
            <a:r>
              <a:rPr lang="en-US">
                <a:latin typeface="Arial Nova Light"/>
                <a:cs typeface="Calibri"/>
              </a:rPr>
              <a:t>City Planners</a:t>
            </a:r>
          </a:p>
          <a:p>
            <a:pPr algn="ctr"/>
            <a:r>
              <a:rPr lang="en-US">
                <a:latin typeface="Arial Nova Light"/>
                <a:cs typeface="Calibri"/>
              </a:rPr>
              <a:t>Councilmembers</a:t>
            </a:r>
          </a:p>
          <a:p>
            <a:pPr algn="ctr"/>
            <a:r>
              <a:rPr lang="en-US">
                <a:latin typeface="Arial Nova Light"/>
                <a:cs typeface="Calibri"/>
              </a:rPr>
              <a:t>Community Development Organizations</a:t>
            </a:r>
          </a:p>
          <a:p>
            <a:pPr algn="ctr"/>
            <a:r>
              <a:rPr lang="en-US">
                <a:latin typeface="Arial Nova Light"/>
                <a:cs typeface="Calibri"/>
              </a:rPr>
              <a:t>Neighborhood Associations</a:t>
            </a:r>
          </a:p>
        </p:txBody>
      </p:sp>
      <p:sp>
        <p:nvSpPr>
          <p:cNvPr id="8" name="TextBox 7">
            <a:extLst>
              <a:ext uri="{FF2B5EF4-FFF2-40B4-BE49-F238E27FC236}">
                <a16:creationId xmlns:a16="http://schemas.microsoft.com/office/drawing/2014/main" id="{FE8B91ED-8E0A-461F-AE75-14429C895F71}"/>
              </a:ext>
            </a:extLst>
          </p:cNvPr>
          <p:cNvSpPr txBox="1"/>
          <p:nvPr/>
        </p:nvSpPr>
        <p:spPr>
          <a:xfrm>
            <a:off x="5581651" y="5190068"/>
            <a:ext cx="47222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Nova Light"/>
                <a:cs typeface="Calibri"/>
              </a:rPr>
              <a:t>Community Conversation</a:t>
            </a:r>
            <a:endParaRPr lang="en-US">
              <a:latin typeface="Arial Nova Light"/>
            </a:endParaRPr>
          </a:p>
          <a:p>
            <a:pPr algn="ctr"/>
            <a:r>
              <a:rPr lang="en-US">
                <a:latin typeface="Arial Nova Light"/>
                <a:cs typeface="Calibri"/>
              </a:rPr>
              <a:t>City Agencies</a:t>
            </a:r>
          </a:p>
          <a:p>
            <a:pPr algn="ctr"/>
            <a:r>
              <a:rPr lang="en-US">
                <a:latin typeface="Arial Nova Light"/>
                <a:cs typeface="Calibri"/>
              </a:rPr>
              <a:t>General Public</a:t>
            </a:r>
          </a:p>
          <a:p>
            <a:pPr algn="ctr"/>
            <a:r>
              <a:rPr lang="en-US">
                <a:latin typeface="Arial Nova Light"/>
                <a:cs typeface="Calibri"/>
              </a:rPr>
              <a:t>Neighborhood Stakeholders</a:t>
            </a:r>
          </a:p>
        </p:txBody>
      </p:sp>
      <p:sp>
        <p:nvSpPr>
          <p:cNvPr id="9" name="TextBox 8">
            <a:extLst>
              <a:ext uri="{FF2B5EF4-FFF2-40B4-BE49-F238E27FC236}">
                <a16:creationId xmlns:a16="http://schemas.microsoft.com/office/drawing/2014/main" id="{52BD5647-D10F-4F51-A9EA-795793E357A9}"/>
              </a:ext>
            </a:extLst>
          </p:cNvPr>
          <p:cNvSpPr txBox="1"/>
          <p:nvPr/>
        </p:nvSpPr>
        <p:spPr>
          <a:xfrm>
            <a:off x="745067" y="159173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Executive level prioritization, oversight and resource alignment</a:t>
            </a:r>
            <a:endParaRPr lang="en-US"/>
          </a:p>
        </p:txBody>
      </p:sp>
      <p:sp>
        <p:nvSpPr>
          <p:cNvPr id="10" name="TextBox 9">
            <a:extLst>
              <a:ext uri="{FF2B5EF4-FFF2-40B4-BE49-F238E27FC236}">
                <a16:creationId xmlns:a16="http://schemas.microsoft.com/office/drawing/2014/main" id="{FDCC9466-0029-4F79-B128-5324BF1274F3}"/>
              </a:ext>
            </a:extLst>
          </p:cNvPr>
          <p:cNvSpPr txBox="1"/>
          <p:nvPr/>
        </p:nvSpPr>
        <p:spPr>
          <a:xfrm>
            <a:off x="797983" y="33909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Agency level planning and implementation with neighborhood partners</a:t>
            </a:r>
            <a:endParaRPr lang="en-US"/>
          </a:p>
        </p:txBody>
      </p:sp>
      <p:sp>
        <p:nvSpPr>
          <p:cNvPr id="11" name="TextBox 10">
            <a:extLst>
              <a:ext uri="{FF2B5EF4-FFF2-40B4-BE49-F238E27FC236}">
                <a16:creationId xmlns:a16="http://schemas.microsoft.com/office/drawing/2014/main" id="{28685F7A-BF20-45E5-B054-788788B77793}"/>
              </a:ext>
            </a:extLst>
          </p:cNvPr>
          <p:cNvSpPr txBox="1"/>
          <p:nvPr/>
        </p:nvSpPr>
        <p:spPr>
          <a:xfrm>
            <a:off x="861483" y="5295901"/>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Community level information-sharing and general feedback</a:t>
            </a:r>
            <a:endParaRPr lang="en-US">
              <a:cs typeface="Calibri"/>
            </a:endParaRPr>
          </a:p>
        </p:txBody>
      </p:sp>
      <p:sp>
        <p:nvSpPr>
          <p:cNvPr id="12" name="TextBox 13">
            <a:extLst>
              <a:ext uri="{FF2B5EF4-FFF2-40B4-BE49-F238E27FC236}">
                <a16:creationId xmlns:a16="http://schemas.microsoft.com/office/drawing/2014/main" id="{AB46E51F-C23A-A6EC-23BF-A6B7D20AFA53}"/>
              </a:ext>
            </a:extLst>
          </p:cNvPr>
          <p:cNvSpPr txBox="1">
            <a:spLocks noChangeArrowheads="1"/>
          </p:cNvSpPr>
          <p:nvPr/>
        </p:nvSpPr>
        <p:spPr bwMode="auto">
          <a:xfrm>
            <a:off x="312738" y="221545"/>
            <a:ext cx="1133316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b="1">
                <a:solidFill>
                  <a:srgbClr val="1CA89D"/>
                </a:solidFill>
                <a:latin typeface="Cambo"/>
              </a:rPr>
              <a:t>Neighborhood Subcabinet/Working Groups/Community Conversations Structure</a:t>
            </a:r>
            <a:endParaRPr lang="en-US" altLang="en-US">
              <a:latin typeface="Cambo"/>
            </a:endParaRPr>
          </a:p>
          <a:p>
            <a:pPr eaLnBrk="1" hangingPunct="1">
              <a:buFont typeface="Wingdings" panose="05000000000000000000" pitchFamily="2" charset="2"/>
              <a:buChar char="q"/>
            </a:pPr>
            <a:endParaRPr lang="en-US" altLang="en-US" sz="1600">
              <a:latin typeface="Cambo"/>
            </a:endParaRPr>
          </a:p>
        </p:txBody>
      </p:sp>
    </p:spTree>
    <p:extLst>
      <p:ext uri="{BB962C8B-B14F-4D97-AF65-F5344CB8AC3E}">
        <p14:creationId xmlns:p14="http://schemas.microsoft.com/office/powerpoint/2010/main" val="284212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1506" name="Picture Placeholder 2">
            <a:extLst>
              <a:ext uri="{FF2B5EF4-FFF2-40B4-BE49-F238E27FC236}">
                <a16:creationId xmlns:a16="http://schemas.microsoft.com/office/drawing/2014/main" id="{D333DE85-6A43-FA70-F602-AF5CA8AA3650}"/>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a:extLst>
              <a:ext uri="{FF2B5EF4-FFF2-40B4-BE49-F238E27FC236}">
                <a16:creationId xmlns:a16="http://schemas.microsoft.com/office/drawing/2014/main" id="{EB00F451-C122-E0E8-49F0-8D2C906ADA3B}"/>
              </a:ext>
            </a:extLst>
          </p:cNvPr>
          <p:cNvSpPr txBox="1">
            <a:spLocks noChangeArrowheads="1"/>
          </p:cNvSpPr>
          <p:nvPr/>
        </p:nvSpPr>
        <p:spPr bwMode="auto">
          <a:xfrm>
            <a:off x="4595019" y="5150481"/>
            <a:ext cx="2501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URW DIN"/>
                <a:ea typeface="MS PGothic" panose="020B0600070205080204" pitchFamily="34" charset="-128"/>
                <a:cs typeface="+mn-cs"/>
              </a:rPr>
              <a:t>Mayor’s Office, DHCD, DOP</a:t>
            </a:r>
          </a:p>
        </p:txBody>
      </p:sp>
      <p:sp>
        <p:nvSpPr>
          <p:cNvPr id="21508" name="Title 7">
            <a:extLst>
              <a:ext uri="{FF2B5EF4-FFF2-40B4-BE49-F238E27FC236}">
                <a16:creationId xmlns:a16="http://schemas.microsoft.com/office/drawing/2014/main" id="{FC111ADF-2934-5D82-0CAF-DB5F66A208AF}"/>
              </a:ext>
            </a:extLst>
          </p:cNvPr>
          <p:cNvSpPr txBox="1">
            <a:spLocks noChangeArrowheads="1"/>
          </p:cNvSpPr>
          <p:nvPr/>
        </p:nvSpPr>
        <p:spPr bwMode="auto">
          <a:xfrm>
            <a:off x="1873250" y="3386933"/>
            <a:ext cx="79454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US" altLang="en-US" sz="5400" b="1">
                <a:solidFill>
                  <a:srgbClr val="1CA89D"/>
                </a:solidFill>
                <a:latin typeface="Cantiga SemiBold"/>
                <a:ea typeface="MS PGothic"/>
              </a:rPr>
              <a:t>Broadway East IIA</a:t>
            </a:r>
          </a:p>
          <a:p>
            <a:pPr algn="ctr" eaLnBrk="1" hangingPunct="1">
              <a:lnSpc>
                <a:spcPct val="90000"/>
              </a:lnSpc>
              <a:defRPr/>
            </a:pPr>
            <a:r>
              <a:rPr lang="en-US" altLang="en-US" sz="5400" b="1">
                <a:solidFill>
                  <a:srgbClr val="1CA89D"/>
                </a:solidFill>
                <a:latin typeface="Cantiga SemiBold"/>
                <a:ea typeface="MS PGothic"/>
              </a:rPr>
              <a:t>Implementation Strategy </a:t>
            </a:r>
            <a:r>
              <a:rPr kumimoji="0" lang="en-US" altLang="en-US" sz="5400" b="1" i="0" u="none" strike="noStrike" kern="1200" cap="none" spc="0" normalizeH="0" baseline="0" noProof="0">
                <a:ln>
                  <a:noFill/>
                </a:ln>
                <a:solidFill>
                  <a:srgbClr val="1CA89D"/>
                </a:solidFill>
                <a:effectLst/>
                <a:uLnTx/>
                <a:uFillTx/>
                <a:latin typeface="Cantiga SemiBold"/>
                <a:ea typeface="MS PGothic"/>
                <a:cs typeface="+mn-cs"/>
              </a:rPr>
              <a:t>Overview</a:t>
            </a:r>
            <a:endParaRPr lang="en-US" altLang="en-US" sz="5400" b="1" i="0" u="none" strike="noStrike" kern="1200" cap="none" spc="0" normalizeH="0" baseline="0" noProof="0">
              <a:ln>
                <a:noFill/>
              </a:ln>
              <a:solidFill>
                <a:srgbClr val="1CA89D"/>
              </a:solidFill>
              <a:effectLst/>
              <a:uLnTx/>
              <a:uFillTx/>
              <a:latin typeface="Cantiga SemiBold"/>
              <a:ea typeface="MS PGothic"/>
            </a:endParaRPr>
          </a:p>
        </p:txBody>
      </p:sp>
      <p:sp>
        <p:nvSpPr>
          <p:cNvPr id="23" name="TextBox 22">
            <a:extLst>
              <a:ext uri="{FF2B5EF4-FFF2-40B4-BE49-F238E27FC236}">
                <a16:creationId xmlns:a16="http://schemas.microsoft.com/office/drawing/2014/main" id="{02090ACC-7B91-8E27-9EDB-6DB722643160}"/>
              </a:ext>
            </a:extLst>
          </p:cNvPr>
          <p:cNvSpPr txBox="1"/>
          <p:nvPr/>
        </p:nvSpPr>
        <p:spPr>
          <a:xfrm>
            <a:off x="4879975" y="6432550"/>
            <a:ext cx="2444750" cy="2778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Calibri Light" panose="020F0302020204030204"/>
                <a:ea typeface="Source Sans Pro" panose="020B0503030403020204" pitchFamily="34" charset="0"/>
                <a:cs typeface="Open Sans" panose="020B0606030504020204" pitchFamily="34" charset="0"/>
              </a:rPr>
              <a:t>DHCD.Baltimorecity.gov</a:t>
            </a:r>
          </a:p>
        </p:txBody>
      </p:sp>
      <p:cxnSp>
        <p:nvCxnSpPr>
          <p:cNvPr id="12" name="Straight Connector 11">
            <a:extLst>
              <a:ext uri="{FF2B5EF4-FFF2-40B4-BE49-F238E27FC236}">
                <a16:creationId xmlns:a16="http://schemas.microsoft.com/office/drawing/2014/main" id="{9B02721D-909C-1925-15DF-71C99ACC43FA}"/>
              </a:ext>
            </a:extLst>
          </p:cNvPr>
          <p:cNvCxnSpPr>
            <a:cxnSpLocks/>
          </p:cNvCxnSpPr>
          <p:nvPr/>
        </p:nvCxnSpPr>
        <p:spPr>
          <a:xfrm>
            <a:off x="0" y="6572250"/>
            <a:ext cx="4713288"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D222F8-08D0-6FFE-E096-DCEA0DAB5C41}"/>
              </a:ext>
            </a:extLst>
          </p:cNvPr>
          <p:cNvCxnSpPr>
            <a:cxnSpLocks/>
          </p:cNvCxnSpPr>
          <p:nvPr/>
        </p:nvCxnSpPr>
        <p:spPr>
          <a:xfrm>
            <a:off x="7478713" y="6572250"/>
            <a:ext cx="4713287" cy="0"/>
          </a:xfrm>
          <a:prstGeom prst="line">
            <a:avLst/>
          </a:prstGeom>
          <a:ln w="38100">
            <a:solidFill>
              <a:srgbClr val="C0513D"/>
            </a:solidFill>
          </a:ln>
        </p:spPr>
        <p:style>
          <a:lnRef idx="1">
            <a:schemeClr val="accent1"/>
          </a:lnRef>
          <a:fillRef idx="0">
            <a:schemeClr val="accent1"/>
          </a:fillRef>
          <a:effectRef idx="0">
            <a:schemeClr val="accent1"/>
          </a:effectRef>
          <a:fontRef idx="minor">
            <a:schemeClr val="tx1"/>
          </a:fontRef>
        </p:style>
      </p:cxnSp>
      <p:pic>
        <p:nvPicPr>
          <p:cNvPr id="21512" name="Picture 8">
            <a:extLst>
              <a:ext uri="{FF2B5EF4-FFF2-40B4-BE49-F238E27FC236}">
                <a16:creationId xmlns:a16="http://schemas.microsoft.com/office/drawing/2014/main" id="{31FC0013-CF68-12F6-3BC4-FB593A8BC1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4388" y="617538"/>
            <a:ext cx="24431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6327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701484" y="1859534"/>
            <a:ext cx="3308130" cy="226473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eaLnBrk="1" hangingPunct="1">
              <a:lnSpc>
                <a:spcPct val="90000"/>
              </a:lnSpc>
              <a:spcAft>
                <a:spcPts val="600"/>
              </a:spcAft>
            </a:pPr>
            <a:endParaRPr lang="en-US" sz="4400" b="1">
              <a:solidFill>
                <a:srgbClr val="1CA89D"/>
              </a:solidFill>
              <a:latin typeface="Cantiga SemiBold"/>
              <a:ea typeface="+mj-ea"/>
              <a:cs typeface="+mj-cs"/>
            </a:endParaRPr>
          </a:p>
          <a:p>
            <a:pPr>
              <a:lnSpc>
                <a:spcPct val="90000"/>
              </a:lnSpc>
              <a:spcAft>
                <a:spcPts val="600"/>
              </a:spcAft>
            </a:pPr>
            <a:endParaRPr lang="en-US" sz="4400" b="1">
              <a:solidFill>
                <a:srgbClr val="1CA89D"/>
              </a:solidFill>
              <a:latin typeface="Cantiga SemiBold"/>
              <a:ea typeface="+mj-ea"/>
              <a:cs typeface="+mj-cs"/>
            </a:endParaRPr>
          </a:p>
          <a:p>
            <a:pPr>
              <a:lnSpc>
                <a:spcPct val="90000"/>
              </a:lnSpc>
              <a:spcAft>
                <a:spcPts val="600"/>
              </a:spcAft>
            </a:pPr>
            <a:endParaRPr lang="en-US" sz="4400" b="1">
              <a:solidFill>
                <a:srgbClr val="1CA89D"/>
              </a:solidFill>
              <a:latin typeface="Cantiga SemiBold"/>
              <a:ea typeface="+mj-ea"/>
              <a:cs typeface="+mj-cs"/>
            </a:endParaRPr>
          </a:p>
          <a:p>
            <a:pPr>
              <a:lnSpc>
                <a:spcPct val="90000"/>
              </a:lnSpc>
              <a:spcAft>
                <a:spcPts val="600"/>
              </a:spcAft>
            </a:pPr>
            <a:r>
              <a:rPr lang="en-US" sz="4800" b="1" kern="1200">
                <a:solidFill>
                  <a:srgbClr val="1CA89D"/>
                </a:solidFill>
                <a:latin typeface="Cambo"/>
                <a:ea typeface="+mj-ea"/>
                <a:cs typeface="+mj-cs"/>
              </a:rPr>
              <a:t>Block Level Planning</a:t>
            </a:r>
            <a:endParaRPr lang="en-US" sz="4800" b="1" kern="1200">
              <a:solidFill>
                <a:srgbClr val="1CA89D"/>
              </a:solidFill>
              <a:latin typeface="Cambo"/>
              <a:ea typeface="+mj-ea"/>
              <a:cs typeface="Calibri Light"/>
            </a:endParaRPr>
          </a:p>
        </p:txBody>
      </p:sp>
      <p:sp>
        <p:nvSpPr>
          <p:cNvPr id="2" name="TextBox 1">
            <a:extLst>
              <a:ext uri="{FF2B5EF4-FFF2-40B4-BE49-F238E27FC236}">
                <a16:creationId xmlns:a16="http://schemas.microsoft.com/office/drawing/2014/main" id="{15CB00AC-91A5-4122-B323-0A87C5F49AAE}"/>
              </a:ext>
            </a:extLst>
          </p:cNvPr>
          <p:cNvSpPr txBox="1"/>
          <p:nvPr/>
        </p:nvSpPr>
        <p:spPr>
          <a:xfrm>
            <a:off x="1116418" y="2626241"/>
            <a:ext cx="1775638" cy="369332"/>
          </a:xfrm>
          <a:prstGeom prst="rect">
            <a:avLst/>
          </a:prstGeom>
          <a:noFill/>
        </p:spPr>
        <p:txBody>
          <a:bodyPr wrap="square" rtlCol="0">
            <a:spAutoFit/>
          </a:bodyPr>
          <a:lstStyle/>
          <a:p>
            <a:r>
              <a:rPr lang="en-US"/>
              <a:t>- </a:t>
            </a:r>
          </a:p>
        </p:txBody>
      </p:sp>
      <p:pic>
        <p:nvPicPr>
          <p:cNvPr id="5" name="Picture 4">
            <a:extLst>
              <a:ext uri="{FF2B5EF4-FFF2-40B4-BE49-F238E27FC236}">
                <a16:creationId xmlns:a16="http://schemas.microsoft.com/office/drawing/2014/main" id="{4BDDFCB3-1518-A529-A607-6F6D1F207396}"/>
              </a:ext>
            </a:extLst>
          </p:cNvPr>
          <p:cNvPicPr>
            <a:picLocks noChangeAspect="1"/>
          </p:cNvPicPr>
          <p:nvPr/>
        </p:nvPicPr>
        <p:blipFill rotWithShape="1">
          <a:blip r:embed="rId3"/>
          <a:srcRect t="8563" b="6116"/>
          <a:stretch/>
        </p:blipFill>
        <p:spPr>
          <a:xfrm>
            <a:off x="5433483" y="55574"/>
            <a:ext cx="6034616" cy="6650449"/>
          </a:xfrm>
          <a:prstGeom prst="rect">
            <a:avLst/>
          </a:prstGeom>
        </p:spPr>
      </p:pic>
    </p:spTree>
    <p:extLst>
      <p:ext uri="{BB962C8B-B14F-4D97-AF65-F5344CB8AC3E}">
        <p14:creationId xmlns:p14="http://schemas.microsoft.com/office/powerpoint/2010/main" val="2733862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F261760-0A5E-7202-51F5-A4B21426EEE7}"/>
              </a:ext>
            </a:extLst>
          </p:cNvPr>
          <p:cNvSpPr txBox="1"/>
          <p:nvPr/>
        </p:nvSpPr>
        <p:spPr>
          <a:xfrm>
            <a:off x="783506" y="254530"/>
            <a:ext cx="3308130" cy="23876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eaLnBrk="1" hangingPunct="1">
              <a:lnSpc>
                <a:spcPct val="90000"/>
              </a:lnSpc>
              <a:spcAft>
                <a:spcPts val="600"/>
              </a:spcAft>
            </a:pPr>
            <a:r>
              <a:rPr lang="en-US" sz="5400" b="1" kern="1200">
                <a:solidFill>
                  <a:srgbClr val="1CA89D"/>
                </a:solidFill>
                <a:latin typeface="Cambo"/>
                <a:ea typeface="+mj-ea"/>
                <a:cs typeface="+mj-cs"/>
              </a:rPr>
              <a:t>Building From Strength</a:t>
            </a:r>
            <a:endParaRPr lang="en-US" sz="5400" b="1" kern="1200">
              <a:solidFill>
                <a:srgbClr val="1CA89D"/>
              </a:solidFill>
              <a:latin typeface="Cambo"/>
              <a:ea typeface="+mj-ea"/>
              <a:cs typeface="Calibri Light"/>
            </a:endParaRPr>
          </a:p>
        </p:txBody>
      </p:sp>
      <p:sp>
        <p:nvSpPr>
          <p:cNvPr id="8" name="TextBox 7">
            <a:extLst>
              <a:ext uri="{FF2B5EF4-FFF2-40B4-BE49-F238E27FC236}">
                <a16:creationId xmlns:a16="http://schemas.microsoft.com/office/drawing/2014/main" id="{453DA2C1-AFEA-5EB6-97E7-8890DBCCB2C3}"/>
              </a:ext>
            </a:extLst>
          </p:cNvPr>
          <p:cNvSpPr txBox="1"/>
          <p:nvPr/>
        </p:nvSpPr>
        <p:spPr>
          <a:xfrm>
            <a:off x="398391" y="2649550"/>
            <a:ext cx="4505281" cy="3631763"/>
          </a:xfrm>
          <a:prstGeom prst="rect">
            <a:avLst/>
          </a:prstGeom>
          <a:noFill/>
        </p:spPr>
        <p:txBody>
          <a:bodyPr wrap="square" lIns="91440" tIns="45720" rIns="91440" bIns="45720" rtlCol="0" anchor="t">
            <a:spAutoFit/>
          </a:bodyPr>
          <a:lstStyle/>
          <a:p>
            <a:pPr marL="285750" indent="-285750">
              <a:buFont typeface="Arial"/>
              <a:buChar char="•"/>
            </a:pPr>
            <a:r>
              <a:rPr lang="en-US">
                <a:solidFill>
                  <a:schemeClr val="bg1"/>
                </a:solidFill>
                <a:ea typeface="+mn-lt"/>
                <a:cs typeface="+mn-lt"/>
              </a:rPr>
              <a:t>Harford Heights Sharpe Elem. –  21</a:t>
            </a:r>
            <a:r>
              <a:rPr lang="en-US" baseline="30000">
                <a:solidFill>
                  <a:schemeClr val="bg1"/>
                </a:solidFill>
                <a:ea typeface="+mn-lt"/>
                <a:cs typeface="+mn-lt"/>
              </a:rPr>
              <a:t>st</a:t>
            </a:r>
            <a:r>
              <a:rPr lang="en-US">
                <a:solidFill>
                  <a:schemeClr val="bg1"/>
                </a:solidFill>
                <a:ea typeface="+mn-lt"/>
                <a:cs typeface="+mn-lt"/>
              </a:rPr>
              <a:t> Century Schools and INSPIRE</a:t>
            </a:r>
            <a:endParaRPr lang="en-US">
              <a:solidFill>
                <a:schemeClr val="bg1"/>
              </a:solidFill>
              <a:cs typeface="Calibri"/>
            </a:endParaRPr>
          </a:p>
          <a:p>
            <a:pPr marL="285750" indent="-285750">
              <a:buFont typeface="Arial"/>
              <a:buChar char="•"/>
            </a:pPr>
            <a:r>
              <a:rPr lang="en-US">
                <a:solidFill>
                  <a:schemeClr val="bg1"/>
                </a:solidFill>
                <a:ea typeface="+mn-lt"/>
                <a:cs typeface="+mn-lt"/>
              </a:rPr>
              <a:t>Gompers Building </a:t>
            </a:r>
          </a:p>
          <a:p>
            <a:pPr marL="285750" indent="-285750">
              <a:buFont typeface="Arial"/>
              <a:buChar char="•"/>
            </a:pPr>
            <a:r>
              <a:rPr lang="en-US">
                <a:solidFill>
                  <a:schemeClr val="bg1"/>
                </a:solidFill>
                <a:ea typeface="+mn-lt"/>
                <a:cs typeface="+mn-lt"/>
              </a:rPr>
              <a:t>Duncan Street Miracle Garden</a:t>
            </a:r>
            <a:endParaRPr lang="en-US">
              <a:solidFill>
                <a:schemeClr val="bg1"/>
              </a:solidFill>
              <a:cs typeface="Calibri"/>
            </a:endParaRPr>
          </a:p>
          <a:p>
            <a:pPr marL="285750" indent="-285750">
              <a:buFont typeface="Arial"/>
              <a:buChar char="•"/>
            </a:pPr>
            <a:r>
              <a:rPr lang="en-US">
                <a:solidFill>
                  <a:schemeClr val="bg1"/>
                </a:solidFill>
                <a:ea typeface="+mn-lt"/>
                <a:cs typeface="+mn-lt"/>
              </a:rPr>
              <a:t>North Avenue Rising </a:t>
            </a:r>
            <a:endParaRPr lang="en-US">
              <a:solidFill>
                <a:schemeClr val="bg1"/>
              </a:solidFill>
              <a:cs typeface="Calibri"/>
            </a:endParaRPr>
          </a:p>
          <a:p>
            <a:pPr marL="285750" indent="-285750">
              <a:buFont typeface="Arial"/>
              <a:buChar char="•"/>
            </a:pPr>
            <a:r>
              <a:rPr lang="en-US">
                <a:solidFill>
                  <a:schemeClr val="bg1"/>
                </a:solidFill>
                <a:ea typeface="+mn-lt"/>
                <a:cs typeface="+mn-lt"/>
              </a:rPr>
              <a:t>Rutland School site </a:t>
            </a:r>
            <a:endParaRPr lang="en-US">
              <a:solidFill>
                <a:schemeClr val="bg1"/>
              </a:solidFill>
              <a:cs typeface="Calibri"/>
            </a:endParaRPr>
          </a:p>
          <a:p>
            <a:pPr marL="285750" indent="-285750">
              <a:buFont typeface="Arial"/>
              <a:buChar char="•"/>
            </a:pPr>
            <a:r>
              <a:rPr lang="en-US">
                <a:solidFill>
                  <a:schemeClr val="bg1"/>
                </a:solidFill>
                <a:ea typeface="+mn-lt"/>
                <a:cs typeface="+mn-lt"/>
              </a:rPr>
              <a:t>Mary Harvin Apartments </a:t>
            </a:r>
          </a:p>
          <a:p>
            <a:pPr marL="285750" indent="-285750">
              <a:buFont typeface="Arial"/>
              <a:buChar char="•"/>
            </a:pPr>
            <a:r>
              <a:rPr lang="en-US">
                <a:solidFill>
                  <a:schemeClr val="bg1"/>
                </a:solidFill>
                <a:ea typeface="+mn-lt"/>
                <a:cs typeface="+mn-lt"/>
              </a:rPr>
              <a:t>Humanim / American Brewery Building</a:t>
            </a:r>
            <a:endParaRPr lang="en-US">
              <a:solidFill>
                <a:schemeClr val="bg1"/>
              </a:solidFill>
              <a:cs typeface="Calibri"/>
            </a:endParaRPr>
          </a:p>
          <a:p>
            <a:pPr marL="285750" indent="-285750">
              <a:buFont typeface="Arial"/>
              <a:buChar char="•"/>
            </a:pPr>
            <a:r>
              <a:rPr lang="en-US">
                <a:solidFill>
                  <a:schemeClr val="bg1"/>
                </a:solidFill>
                <a:ea typeface="+mn-lt"/>
                <a:cs typeface="+mn-lt"/>
              </a:rPr>
              <a:t>Baltimore Pumphouse</a:t>
            </a:r>
            <a:endParaRPr lang="en-US">
              <a:solidFill>
                <a:schemeClr val="bg1"/>
              </a:solidFill>
              <a:cs typeface="Calibri"/>
            </a:endParaRPr>
          </a:p>
          <a:p>
            <a:pPr marL="285750" indent="-285750">
              <a:buFont typeface="Arial"/>
              <a:buChar char="•"/>
            </a:pPr>
            <a:r>
              <a:rPr lang="en-US">
                <a:solidFill>
                  <a:schemeClr val="bg1"/>
                </a:solidFill>
                <a:ea typeface="+mn-lt"/>
                <a:cs typeface="+mn-lt"/>
              </a:rPr>
              <a:t>Hoen &amp; Lithograph Building / Center for Neighborhood Innovation </a:t>
            </a:r>
            <a:endParaRPr lang="en-US">
              <a:solidFill>
                <a:schemeClr val="bg1"/>
              </a:solidFill>
              <a:cs typeface="Calibri"/>
            </a:endParaRPr>
          </a:p>
          <a:p>
            <a:pPr marL="285750" indent="-285750">
              <a:buFont typeface="Arial"/>
              <a:buChar char="•"/>
            </a:pPr>
            <a:r>
              <a:rPr lang="en-US">
                <a:solidFill>
                  <a:schemeClr val="bg1"/>
                </a:solidFill>
                <a:ea typeface="+mn-lt"/>
                <a:cs typeface="+mn-lt"/>
              </a:rPr>
              <a:t>Dr. Raynor Browne school site </a:t>
            </a:r>
            <a:endParaRPr lang="en-US">
              <a:solidFill>
                <a:schemeClr val="bg1"/>
              </a:solidFill>
              <a:highlight>
                <a:srgbClr val="FF0000"/>
              </a:highlight>
              <a:cs typeface="Calibri"/>
            </a:endParaRPr>
          </a:p>
          <a:p>
            <a:endParaRPr lang="en-US" sz="1400">
              <a:solidFill>
                <a:schemeClr val="bg1"/>
              </a:solidFill>
              <a:cs typeface="Calibri"/>
            </a:endParaRPr>
          </a:p>
        </p:txBody>
      </p:sp>
      <p:pic>
        <p:nvPicPr>
          <p:cNvPr id="11" name="Picture 10">
            <a:extLst>
              <a:ext uri="{FF2B5EF4-FFF2-40B4-BE49-F238E27FC236}">
                <a16:creationId xmlns:a16="http://schemas.microsoft.com/office/drawing/2014/main" id="{C3C71BE4-4629-D059-AA7F-F7016C2DBA4D}"/>
              </a:ext>
            </a:extLst>
          </p:cNvPr>
          <p:cNvPicPr>
            <a:picLocks noChangeAspect="1"/>
          </p:cNvPicPr>
          <p:nvPr/>
        </p:nvPicPr>
        <p:blipFill>
          <a:blip r:embed="rId4"/>
          <a:stretch>
            <a:fillRect/>
          </a:stretch>
        </p:blipFill>
        <p:spPr>
          <a:xfrm>
            <a:off x="6756401" y="326729"/>
            <a:ext cx="4997450" cy="6204542"/>
          </a:xfrm>
          <a:prstGeom prst="rect">
            <a:avLst/>
          </a:prstGeom>
        </p:spPr>
      </p:pic>
    </p:spTree>
    <p:extLst>
      <p:ext uri="{BB962C8B-B14F-4D97-AF65-F5344CB8AC3E}">
        <p14:creationId xmlns:p14="http://schemas.microsoft.com/office/powerpoint/2010/main" val="80265252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22</Slides>
  <Notes>8</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48</cp:revision>
  <dcterms:created xsi:type="dcterms:W3CDTF">2023-09-15T16:36:26Z</dcterms:created>
  <dcterms:modified xsi:type="dcterms:W3CDTF">2023-10-11T15:46:06Z</dcterms:modified>
</cp:coreProperties>
</file>